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9" r:id="rId3"/>
    <p:sldId id="350" r:id="rId4"/>
    <p:sldId id="262" r:id="rId5"/>
    <p:sldId id="257" r:id="rId6"/>
    <p:sldId id="333" r:id="rId7"/>
    <p:sldId id="334" r:id="rId8"/>
    <p:sldId id="335" r:id="rId9"/>
    <p:sldId id="336" r:id="rId10"/>
    <p:sldId id="337" r:id="rId11"/>
    <p:sldId id="338" r:id="rId12"/>
    <p:sldId id="258" r:id="rId13"/>
    <p:sldId id="263" r:id="rId14"/>
    <p:sldId id="265" r:id="rId15"/>
    <p:sldId id="264" r:id="rId16"/>
    <p:sldId id="266" r:id="rId17"/>
    <p:sldId id="346" r:id="rId18"/>
    <p:sldId id="341" r:id="rId19"/>
    <p:sldId id="345" r:id="rId20"/>
    <p:sldId id="344" r:id="rId21"/>
    <p:sldId id="343" r:id="rId22"/>
    <p:sldId id="347" r:id="rId23"/>
    <p:sldId id="261" r:id="rId24"/>
    <p:sldId id="342" r:id="rId25"/>
    <p:sldId id="339" r:id="rId26"/>
    <p:sldId id="340" r:id="rId27"/>
    <p:sldId id="292" r:id="rId28"/>
    <p:sldId id="267" r:id="rId29"/>
    <p:sldId id="366" r:id="rId30"/>
    <p:sldId id="268" r:id="rId31"/>
    <p:sldId id="269" r:id="rId32"/>
    <p:sldId id="270" r:id="rId33"/>
    <p:sldId id="271" r:id="rId34"/>
    <p:sldId id="272" r:id="rId35"/>
    <p:sldId id="277" r:id="rId36"/>
    <p:sldId id="321" r:id="rId37"/>
    <p:sldId id="274" r:id="rId38"/>
    <p:sldId id="276" r:id="rId39"/>
    <p:sldId id="278" r:id="rId40"/>
    <p:sldId id="279" r:id="rId41"/>
    <p:sldId id="287" r:id="rId42"/>
    <p:sldId id="280" r:id="rId43"/>
    <p:sldId id="288" r:id="rId44"/>
    <p:sldId id="289" r:id="rId45"/>
    <p:sldId id="290" r:id="rId46"/>
    <p:sldId id="281" r:id="rId47"/>
    <p:sldId id="282" r:id="rId48"/>
    <p:sldId id="283" r:id="rId49"/>
    <p:sldId id="284" r:id="rId50"/>
    <p:sldId id="285" r:id="rId51"/>
    <p:sldId id="293" r:id="rId52"/>
    <p:sldId id="294" r:id="rId53"/>
    <p:sldId id="291" r:id="rId54"/>
    <p:sldId id="295" r:id="rId55"/>
    <p:sldId id="296" r:id="rId56"/>
    <p:sldId id="297" r:id="rId57"/>
    <p:sldId id="302" r:id="rId58"/>
    <p:sldId id="298" r:id="rId59"/>
    <p:sldId id="299" r:id="rId60"/>
    <p:sldId id="303" r:id="rId61"/>
    <p:sldId id="304" r:id="rId62"/>
    <p:sldId id="300" r:id="rId63"/>
    <p:sldId id="307" r:id="rId64"/>
    <p:sldId id="308" r:id="rId65"/>
    <p:sldId id="309" r:id="rId66"/>
    <p:sldId id="314" r:id="rId67"/>
    <p:sldId id="313" r:id="rId68"/>
    <p:sldId id="310" r:id="rId69"/>
    <p:sldId id="315" r:id="rId70"/>
    <p:sldId id="316" r:id="rId71"/>
    <p:sldId id="317" r:id="rId72"/>
    <p:sldId id="318" r:id="rId73"/>
    <p:sldId id="319" r:id="rId74"/>
    <p:sldId id="320" r:id="rId75"/>
    <p:sldId id="322" r:id="rId76"/>
    <p:sldId id="323" r:id="rId77"/>
    <p:sldId id="324" r:id="rId78"/>
    <p:sldId id="325" r:id="rId79"/>
    <p:sldId id="326" r:id="rId80"/>
    <p:sldId id="327" r:id="rId81"/>
    <p:sldId id="328" r:id="rId82"/>
    <p:sldId id="330" r:id="rId83"/>
    <p:sldId id="331" r:id="rId84"/>
    <p:sldId id="332" r:id="rId85"/>
    <p:sldId id="349" r:id="rId86"/>
    <p:sldId id="348" r:id="rId87"/>
    <p:sldId id="351" r:id="rId88"/>
    <p:sldId id="352" r:id="rId89"/>
    <p:sldId id="353" r:id="rId90"/>
    <p:sldId id="357" r:id="rId91"/>
    <p:sldId id="358" r:id="rId92"/>
    <p:sldId id="362" r:id="rId93"/>
    <p:sldId id="363" r:id="rId94"/>
    <p:sldId id="354" r:id="rId95"/>
    <p:sldId id="355" r:id="rId96"/>
    <p:sldId id="359" r:id="rId97"/>
    <p:sldId id="360" r:id="rId98"/>
    <p:sldId id="361" r:id="rId99"/>
    <p:sldId id="356" r:id="rId100"/>
    <p:sldId id="364" r:id="rId101"/>
    <p:sldId id="365"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D33014-7F3C-40CD-95B8-83F880BF90FA}" v="24" dt="2025-08-16T11:42:02.9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82" d="100"/>
          <a:sy n="82" d="100"/>
        </p:scale>
        <p:origin x="6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va N Murthy" userId="d7763e9b-a703-4a54-924d-2a16bd620ba2" providerId="ADAL" clId="{34D33014-7F3C-40CD-95B8-83F880BF90FA}"/>
    <pc:docChg chg="custSel addSld modSld modMainMaster">
      <pc:chgData name="Vishva N Murthy" userId="d7763e9b-a703-4a54-924d-2a16bd620ba2" providerId="ADAL" clId="{34D33014-7F3C-40CD-95B8-83F880BF90FA}" dt="2025-08-16T11:41:47.279" v="84" actId="3626"/>
      <pc:docMkLst>
        <pc:docMk/>
      </pc:docMkLst>
      <pc:sldChg chg="addSp delSp modSp mod">
        <pc:chgData name="Vishva N Murthy" userId="d7763e9b-a703-4a54-924d-2a16bd620ba2" providerId="ADAL" clId="{34D33014-7F3C-40CD-95B8-83F880BF90FA}" dt="2025-08-16T11:30:26.208" v="23"/>
        <pc:sldMkLst>
          <pc:docMk/>
          <pc:sldMk cId="475326930" sldId="256"/>
        </pc:sldMkLst>
        <pc:grpChg chg="add mod">
          <ac:chgData name="Vishva N Murthy" userId="d7763e9b-a703-4a54-924d-2a16bd620ba2" providerId="ADAL" clId="{34D33014-7F3C-40CD-95B8-83F880BF90FA}" dt="2025-08-16T11:29:08.336" v="16" actId="164"/>
          <ac:grpSpMkLst>
            <pc:docMk/>
            <pc:sldMk cId="475326930" sldId="256"/>
            <ac:grpSpMk id="9" creationId="{4724DD42-07CA-AA80-6C01-D2DA2A5758C5}"/>
          </ac:grpSpMkLst>
        </pc:grpChg>
        <pc:picChg chg="add mod">
          <ac:chgData name="Vishva N Murthy" userId="d7763e9b-a703-4a54-924d-2a16bd620ba2" providerId="ADAL" clId="{34D33014-7F3C-40CD-95B8-83F880BF90FA}" dt="2025-08-16T11:29:08.336" v="16" actId="164"/>
          <ac:picMkLst>
            <pc:docMk/>
            <pc:sldMk cId="475326930" sldId="256"/>
            <ac:picMk id="4" creationId="{166A5424-E3FB-0FF2-FEAF-7BBAD1B1069F}"/>
          </ac:picMkLst>
        </pc:picChg>
        <pc:picChg chg="add mod">
          <ac:chgData name="Vishva N Murthy" userId="d7763e9b-a703-4a54-924d-2a16bd620ba2" providerId="ADAL" clId="{34D33014-7F3C-40CD-95B8-83F880BF90FA}" dt="2025-08-16T11:30:26.208" v="23"/>
          <ac:picMkLst>
            <pc:docMk/>
            <pc:sldMk cId="475326930" sldId="256"/>
            <ac:picMk id="6" creationId="{38628756-BE56-5D18-212E-8C8D08D9E76E}"/>
          </ac:picMkLst>
        </pc:picChg>
        <pc:picChg chg="del">
          <ac:chgData name="Vishva N Murthy" userId="d7763e9b-a703-4a54-924d-2a16bd620ba2" providerId="ADAL" clId="{34D33014-7F3C-40CD-95B8-83F880BF90FA}" dt="2025-08-16T11:28:07.532" v="6" actId="478"/>
          <ac:picMkLst>
            <pc:docMk/>
            <pc:sldMk cId="475326930" sldId="256"/>
            <ac:picMk id="7" creationId="{ED22B368-5899-EACA-E756-CC1FF94E63B0}"/>
          </ac:picMkLst>
        </pc:picChg>
      </pc:sldChg>
      <pc:sldChg chg="modSp">
        <pc:chgData name="Vishva N Murthy" userId="d7763e9b-a703-4a54-924d-2a16bd620ba2" providerId="ADAL" clId="{34D33014-7F3C-40CD-95B8-83F880BF90FA}" dt="2025-08-16T11:35:12.749" v="35"/>
        <pc:sldMkLst>
          <pc:docMk/>
          <pc:sldMk cId="1797230831" sldId="261"/>
        </pc:sldMkLst>
        <pc:spChg chg="mod">
          <ac:chgData name="Vishva N Murthy" userId="d7763e9b-a703-4a54-924d-2a16bd620ba2" providerId="ADAL" clId="{34D33014-7F3C-40CD-95B8-83F880BF90FA}" dt="2025-08-16T11:35:12.749" v="35"/>
          <ac:spMkLst>
            <pc:docMk/>
            <pc:sldMk cId="1797230831" sldId="261"/>
            <ac:spMk id="4" creationId="{A0060040-6D60-20AE-4A09-CC0DC2C9AECB}"/>
          </ac:spMkLst>
        </pc:spChg>
      </pc:sldChg>
      <pc:sldChg chg="modSp">
        <pc:chgData name="Vishva N Murthy" userId="d7763e9b-a703-4a54-924d-2a16bd620ba2" providerId="ADAL" clId="{34D33014-7F3C-40CD-95B8-83F880BF90FA}" dt="2025-08-16T10:29:25.538" v="2" actId="6549"/>
        <pc:sldMkLst>
          <pc:docMk/>
          <pc:sldMk cId="3848451076" sldId="262"/>
        </pc:sldMkLst>
        <pc:graphicFrameChg chg="mod">
          <ac:chgData name="Vishva N Murthy" userId="d7763e9b-a703-4a54-924d-2a16bd620ba2" providerId="ADAL" clId="{34D33014-7F3C-40CD-95B8-83F880BF90FA}" dt="2025-08-16T10:29:21.757" v="1" actId="6549"/>
          <ac:graphicFrameMkLst>
            <pc:docMk/>
            <pc:sldMk cId="3848451076" sldId="262"/>
            <ac:graphicFrameMk id="20" creationId="{D6A84BDD-F176-5FA3-0C61-26BF952E402E}"/>
          </ac:graphicFrameMkLst>
        </pc:graphicFrameChg>
        <pc:graphicFrameChg chg="mod">
          <ac:chgData name="Vishva N Murthy" userId="d7763e9b-a703-4a54-924d-2a16bd620ba2" providerId="ADAL" clId="{34D33014-7F3C-40CD-95B8-83F880BF90FA}" dt="2025-08-16T10:29:25.538" v="2" actId="6549"/>
          <ac:graphicFrameMkLst>
            <pc:docMk/>
            <pc:sldMk cId="3848451076" sldId="262"/>
            <ac:graphicFrameMk id="21" creationId="{10A1BE89-5DD2-6339-9047-9C1636CD3580}"/>
          </ac:graphicFrameMkLst>
        </pc:graphicFrameChg>
      </pc:sldChg>
      <pc:sldChg chg="modSp">
        <pc:chgData name="Vishva N Murthy" userId="d7763e9b-a703-4a54-924d-2a16bd620ba2" providerId="ADAL" clId="{34D33014-7F3C-40CD-95B8-83F880BF90FA}" dt="2025-08-16T11:38:45.486" v="57"/>
        <pc:sldMkLst>
          <pc:docMk/>
          <pc:sldMk cId="2520861385" sldId="267"/>
        </pc:sldMkLst>
        <pc:spChg chg="mod">
          <ac:chgData name="Vishva N Murthy" userId="d7763e9b-a703-4a54-924d-2a16bd620ba2" providerId="ADAL" clId="{34D33014-7F3C-40CD-95B8-83F880BF90FA}" dt="2025-08-16T11:38:45.486" v="57"/>
          <ac:spMkLst>
            <pc:docMk/>
            <pc:sldMk cId="2520861385" sldId="267"/>
            <ac:spMk id="3" creationId="{86C65A49-7460-6565-6E94-F4D65BFABA26}"/>
          </ac:spMkLst>
        </pc:spChg>
        <pc:spChg chg="mod">
          <ac:chgData name="Vishva N Murthy" userId="d7763e9b-a703-4a54-924d-2a16bd620ba2" providerId="ADAL" clId="{34D33014-7F3C-40CD-95B8-83F880BF90FA}" dt="2025-08-16T11:37:07.864" v="40"/>
          <ac:spMkLst>
            <pc:docMk/>
            <pc:sldMk cId="2520861385" sldId="267"/>
            <ac:spMk id="11" creationId="{2676AB58-2BA3-4E84-2D96-ED7054C3D17F}"/>
          </ac:spMkLst>
        </pc:spChg>
      </pc:sldChg>
      <pc:sldChg chg="modSp mod">
        <pc:chgData name="Vishva N Murthy" userId="d7763e9b-a703-4a54-924d-2a16bd620ba2" providerId="ADAL" clId="{34D33014-7F3C-40CD-95B8-83F880BF90FA}" dt="2025-08-16T11:40:02.844" v="82" actId="20577"/>
        <pc:sldMkLst>
          <pc:docMk/>
          <pc:sldMk cId="3576783182" sldId="269"/>
        </pc:sldMkLst>
        <pc:spChg chg="mod">
          <ac:chgData name="Vishva N Murthy" userId="d7763e9b-a703-4a54-924d-2a16bd620ba2" providerId="ADAL" clId="{34D33014-7F3C-40CD-95B8-83F880BF90FA}" dt="2025-08-16T11:39:53.006" v="68" actId="20577"/>
          <ac:spMkLst>
            <pc:docMk/>
            <pc:sldMk cId="3576783182" sldId="269"/>
            <ac:spMk id="63" creationId="{8D5AD6DD-EC76-1979-654E-ED8A67776BC3}"/>
          </ac:spMkLst>
        </pc:spChg>
        <pc:spChg chg="mod">
          <ac:chgData name="Vishva N Murthy" userId="d7763e9b-a703-4a54-924d-2a16bd620ba2" providerId="ADAL" clId="{34D33014-7F3C-40CD-95B8-83F880BF90FA}" dt="2025-08-16T11:40:02.844" v="82" actId="20577"/>
          <ac:spMkLst>
            <pc:docMk/>
            <pc:sldMk cId="3576783182" sldId="269"/>
            <ac:spMk id="64" creationId="{7CDAD787-462F-744A-63B4-0875424D233A}"/>
          </ac:spMkLst>
        </pc:spChg>
      </pc:sldChg>
      <pc:sldChg chg="modSp">
        <pc:chgData name="Vishva N Murthy" userId="d7763e9b-a703-4a54-924d-2a16bd620ba2" providerId="ADAL" clId="{34D33014-7F3C-40CD-95B8-83F880BF90FA}" dt="2025-08-16T11:40:36.503" v="83"/>
        <pc:sldMkLst>
          <pc:docMk/>
          <pc:sldMk cId="2532663306" sldId="271"/>
        </pc:sldMkLst>
        <pc:spChg chg="mod">
          <ac:chgData name="Vishva N Murthy" userId="d7763e9b-a703-4a54-924d-2a16bd620ba2" providerId="ADAL" clId="{34D33014-7F3C-40CD-95B8-83F880BF90FA}" dt="2025-08-16T11:40:36.503" v="83"/>
          <ac:spMkLst>
            <pc:docMk/>
            <pc:sldMk cId="2532663306" sldId="271"/>
            <ac:spMk id="16" creationId="{B28C2728-2276-81A5-8AF6-BA2795ACB990}"/>
          </ac:spMkLst>
        </pc:spChg>
      </pc:sldChg>
      <pc:sldChg chg="modSp mod">
        <pc:chgData name="Vishva N Murthy" userId="d7763e9b-a703-4a54-924d-2a16bd620ba2" providerId="ADAL" clId="{34D33014-7F3C-40CD-95B8-83F880BF90FA}" dt="2025-08-16T10:29:42.085" v="3" actId="313"/>
        <pc:sldMkLst>
          <pc:docMk/>
          <pc:sldMk cId="289290014" sldId="272"/>
        </pc:sldMkLst>
        <pc:spChg chg="mod">
          <ac:chgData name="Vishva N Murthy" userId="d7763e9b-a703-4a54-924d-2a16bd620ba2" providerId="ADAL" clId="{34D33014-7F3C-40CD-95B8-83F880BF90FA}" dt="2025-08-16T10:29:42.085" v="3" actId="313"/>
          <ac:spMkLst>
            <pc:docMk/>
            <pc:sldMk cId="289290014" sldId="272"/>
            <ac:spMk id="9" creationId="{A24AD204-29CB-70BF-1E13-6C1E90FF9619}"/>
          </ac:spMkLst>
        </pc:spChg>
      </pc:sldChg>
      <pc:sldChg chg="addSp delSp modSp mod">
        <pc:chgData name="Vishva N Murthy" userId="d7763e9b-a703-4a54-924d-2a16bd620ba2" providerId="ADAL" clId="{34D33014-7F3C-40CD-95B8-83F880BF90FA}" dt="2025-08-16T11:37:19.541" v="41"/>
        <pc:sldMkLst>
          <pc:docMk/>
          <pc:sldMk cId="2537130378" sldId="292"/>
        </pc:sldMkLst>
        <pc:spChg chg="del">
          <ac:chgData name="Vishva N Murthy" userId="d7763e9b-a703-4a54-924d-2a16bd620ba2" providerId="ADAL" clId="{34D33014-7F3C-40CD-95B8-83F880BF90FA}" dt="2025-08-16T11:36:18.192" v="37" actId="478"/>
          <ac:spMkLst>
            <pc:docMk/>
            <pc:sldMk cId="2537130378" sldId="292"/>
            <ac:spMk id="3" creationId="{F4467BEB-429E-E133-8D29-A7D546666741}"/>
          </ac:spMkLst>
        </pc:spChg>
        <pc:spChg chg="add mod">
          <ac:chgData name="Vishva N Murthy" userId="d7763e9b-a703-4a54-924d-2a16bd620ba2" providerId="ADAL" clId="{34D33014-7F3C-40CD-95B8-83F880BF90FA}" dt="2025-08-16T11:37:19.541" v="41"/>
          <ac:spMkLst>
            <pc:docMk/>
            <pc:sldMk cId="2537130378" sldId="292"/>
            <ac:spMk id="7" creationId="{8CA222D7-8A89-1622-6D49-01932CFAF650}"/>
          </ac:spMkLst>
        </pc:spChg>
        <pc:spChg chg="mod">
          <ac:chgData name="Vishva N Murthy" userId="d7763e9b-a703-4a54-924d-2a16bd620ba2" providerId="ADAL" clId="{34D33014-7F3C-40CD-95B8-83F880BF90FA}" dt="2025-08-16T11:36:31.798" v="39" actId="408"/>
          <ac:spMkLst>
            <pc:docMk/>
            <pc:sldMk cId="2537130378" sldId="292"/>
            <ac:spMk id="9" creationId="{064DA772-E344-2E4A-80F3-F55243E48246}"/>
          </ac:spMkLst>
        </pc:spChg>
        <pc:spChg chg="mod">
          <ac:chgData name="Vishva N Murthy" userId="d7763e9b-a703-4a54-924d-2a16bd620ba2" providerId="ADAL" clId="{34D33014-7F3C-40CD-95B8-83F880BF90FA}" dt="2025-08-16T11:36:31.798" v="39" actId="408"/>
          <ac:spMkLst>
            <pc:docMk/>
            <pc:sldMk cId="2537130378" sldId="292"/>
            <ac:spMk id="11" creationId="{4186BCD2-5789-2BE0-84ED-552C00F2E188}"/>
          </ac:spMkLst>
        </pc:spChg>
        <pc:spChg chg="mod">
          <ac:chgData name="Vishva N Murthy" userId="d7763e9b-a703-4a54-924d-2a16bd620ba2" providerId="ADAL" clId="{34D33014-7F3C-40CD-95B8-83F880BF90FA}" dt="2025-08-16T11:36:31.798" v="39" actId="408"/>
          <ac:spMkLst>
            <pc:docMk/>
            <pc:sldMk cId="2537130378" sldId="292"/>
            <ac:spMk id="12" creationId="{FFD68F5A-356B-C3FA-9E9F-982E88D0D5FC}"/>
          </ac:spMkLst>
        </pc:spChg>
      </pc:sldChg>
      <pc:sldChg chg="modSp mod">
        <pc:chgData name="Vishva N Murthy" userId="d7763e9b-a703-4a54-924d-2a16bd620ba2" providerId="ADAL" clId="{34D33014-7F3C-40CD-95B8-83F880BF90FA}" dt="2025-08-16T11:41:47.279" v="84" actId="3626"/>
        <pc:sldMkLst>
          <pc:docMk/>
          <pc:sldMk cId="148812526" sldId="322"/>
        </pc:sldMkLst>
        <pc:graphicFrameChg chg="mod modGraphic">
          <ac:chgData name="Vishva N Murthy" userId="d7763e9b-a703-4a54-924d-2a16bd620ba2" providerId="ADAL" clId="{34D33014-7F3C-40CD-95B8-83F880BF90FA}" dt="2025-08-16T11:41:47.279" v="84" actId="3626"/>
          <ac:graphicFrameMkLst>
            <pc:docMk/>
            <pc:sldMk cId="148812526" sldId="322"/>
            <ac:graphicFrameMk id="12" creationId="{97596A04-2497-509D-CA36-E357E31CE646}"/>
          </ac:graphicFrameMkLst>
        </pc:graphicFrameChg>
      </pc:sldChg>
      <pc:sldChg chg="addSp delSp modSp mod">
        <pc:chgData name="Vishva N Murthy" userId="d7763e9b-a703-4a54-924d-2a16bd620ba2" providerId="ADAL" clId="{34D33014-7F3C-40CD-95B8-83F880BF90FA}" dt="2025-08-16T11:31:00.741" v="27"/>
        <pc:sldMkLst>
          <pc:docMk/>
          <pc:sldMk cId="3120318749" sldId="329"/>
        </pc:sldMkLst>
        <pc:spChg chg="mod">
          <ac:chgData name="Vishva N Murthy" userId="d7763e9b-a703-4a54-924d-2a16bd620ba2" providerId="ADAL" clId="{34D33014-7F3C-40CD-95B8-83F880BF90FA}" dt="2025-08-16T11:31:00.741" v="27"/>
          <ac:spMkLst>
            <pc:docMk/>
            <pc:sldMk cId="3120318749" sldId="329"/>
            <ac:spMk id="8" creationId="{223A3728-41DD-D119-254D-59076F456E59}"/>
          </ac:spMkLst>
        </pc:spChg>
        <pc:spChg chg="mod">
          <ac:chgData name="Vishva N Murthy" userId="d7763e9b-a703-4a54-924d-2a16bd620ba2" providerId="ADAL" clId="{34D33014-7F3C-40CD-95B8-83F880BF90FA}" dt="2025-08-16T11:29:59.638" v="22"/>
          <ac:spMkLst>
            <pc:docMk/>
            <pc:sldMk cId="3120318749" sldId="329"/>
            <ac:spMk id="11" creationId="{70A9F833-A032-4657-E668-AACDA524514D}"/>
          </ac:spMkLst>
        </pc:spChg>
        <pc:grpChg chg="add mod ord">
          <ac:chgData name="Vishva N Murthy" userId="d7763e9b-a703-4a54-924d-2a16bd620ba2" providerId="ADAL" clId="{34D33014-7F3C-40CD-95B8-83F880BF90FA}" dt="2025-08-16T11:29:21.772" v="21" actId="167"/>
          <ac:grpSpMkLst>
            <pc:docMk/>
            <pc:sldMk cId="3120318749" sldId="329"/>
            <ac:grpSpMk id="20" creationId="{862DD1C5-E1B8-69B2-710F-4B1BD2CFB8E1}"/>
          </ac:grpSpMkLst>
        </pc:grpChg>
        <pc:picChg chg="del">
          <ac:chgData name="Vishva N Murthy" userId="d7763e9b-a703-4a54-924d-2a16bd620ba2" providerId="ADAL" clId="{34D33014-7F3C-40CD-95B8-83F880BF90FA}" dt="2025-08-16T11:29:01.929" v="15" actId="478"/>
          <ac:picMkLst>
            <pc:docMk/>
            <pc:sldMk cId="3120318749" sldId="329"/>
            <ac:picMk id="7" creationId="{B45A3836-34B9-D409-E19D-969EF68E3968}"/>
          </ac:picMkLst>
        </pc:picChg>
        <pc:picChg chg="mod">
          <ac:chgData name="Vishva N Murthy" userId="d7763e9b-a703-4a54-924d-2a16bd620ba2" providerId="ADAL" clId="{34D33014-7F3C-40CD-95B8-83F880BF90FA}" dt="2025-08-16T11:29:10.427" v="17"/>
          <ac:picMkLst>
            <pc:docMk/>
            <pc:sldMk cId="3120318749" sldId="329"/>
            <ac:picMk id="21" creationId="{EDC8B3AA-F951-C98F-48AE-35765806D85C}"/>
          </ac:picMkLst>
        </pc:picChg>
        <pc:picChg chg="mod">
          <ac:chgData name="Vishva N Murthy" userId="d7763e9b-a703-4a54-924d-2a16bd620ba2" providerId="ADAL" clId="{34D33014-7F3C-40CD-95B8-83F880BF90FA}" dt="2025-08-16T11:29:10.427" v="17"/>
          <ac:picMkLst>
            <pc:docMk/>
            <pc:sldMk cId="3120318749" sldId="329"/>
            <ac:picMk id="22" creationId="{806DAE60-8092-EA67-9D4D-8B2861E44FA7}"/>
          </ac:picMkLst>
        </pc:picChg>
      </pc:sldChg>
      <pc:sldChg chg="modSp mod">
        <pc:chgData name="Vishva N Murthy" userId="d7763e9b-a703-4a54-924d-2a16bd620ba2" providerId="ADAL" clId="{34D33014-7F3C-40CD-95B8-83F880BF90FA}" dt="2025-08-16T10:29:44.939" v="4" actId="313"/>
        <pc:sldMkLst>
          <pc:docMk/>
          <pc:sldMk cId="2032593993" sldId="332"/>
        </pc:sldMkLst>
        <pc:graphicFrameChg chg="modGraphic">
          <ac:chgData name="Vishva N Murthy" userId="d7763e9b-a703-4a54-924d-2a16bd620ba2" providerId="ADAL" clId="{34D33014-7F3C-40CD-95B8-83F880BF90FA}" dt="2025-08-16T10:29:44.939" v="4" actId="313"/>
          <ac:graphicFrameMkLst>
            <pc:docMk/>
            <pc:sldMk cId="2032593993" sldId="332"/>
            <ac:graphicFrameMk id="12" creationId="{3931C24F-1E28-7BBC-956C-492BEC297509}"/>
          </ac:graphicFrameMkLst>
        </pc:graphicFrameChg>
      </pc:sldChg>
      <pc:sldChg chg="modSp mod">
        <pc:chgData name="Vishva N Murthy" userId="d7763e9b-a703-4a54-924d-2a16bd620ba2" providerId="ADAL" clId="{34D33014-7F3C-40CD-95B8-83F880BF90FA}" dt="2025-08-16T10:29:47.384" v="5" actId="313"/>
        <pc:sldMkLst>
          <pc:docMk/>
          <pc:sldMk cId="3340572585" sldId="339"/>
        </pc:sldMkLst>
        <pc:spChg chg="mod">
          <ac:chgData name="Vishva N Murthy" userId="d7763e9b-a703-4a54-924d-2a16bd620ba2" providerId="ADAL" clId="{34D33014-7F3C-40CD-95B8-83F880BF90FA}" dt="2025-08-16T10:29:47.384" v="5" actId="313"/>
          <ac:spMkLst>
            <pc:docMk/>
            <pc:sldMk cId="3340572585" sldId="339"/>
            <ac:spMk id="35" creationId="{68159080-CA04-80D2-3F78-260E1EF9CC51}"/>
          </ac:spMkLst>
        </pc:spChg>
      </pc:sldChg>
      <pc:sldChg chg="modSp">
        <pc:chgData name="Vishva N Murthy" userId="d7763e9b-a703-4a54-924d-2a16bd620ba2" providerId="ADAL" clId="{34D33014-7F3C-40CD-95B8-83F880BF90FA}" dt="2025-08-16T11:33:28.370" v="30"/>
        <pc:sldMkLst>
          <pc:docMk/>
          <pc:sldMk cId="1272393500" sldId="341"/>
        </pc:sldMkLst>
        <pc:spChg chg="mod">
          <ac:chgData name="Vishva N Murthy" userId="d7763e9b-a703-4a54-924d-2a16bd620ba2" providerId="ADAL" clId="{34D33014-7F3C-40CD-95B8-83F880BF90FA}" dt="2025-08-16T11:33:28.370" v="30"/>
          <ac:spMkLst>
            <pc:docMk/>
            <pc:sldMk cId="1272393500" sldId="341"/>
            <ac:spMk id="28" creationId="{2E88C550-DB67-6A21-BB0B-83CCE13A8CF1}"/>
          </ac:spMkLst>
        </pc:spChg>
      </pc:sldChg>
      <pc:sldChg chg="modSp">
        <pc:chgData name="Vishva N Murthy" userId="d7763e9b-a703-4a54-924d-2a16bd620ba2" providerId="ADAL" clId="{34D33014-7F3C-40CD-95B8-83F880BF90FA}" dt="2025-08-16T11:35:50.152" v="36"/>
        <pc:sldMkLst>
          <pc:docMk/>
          <pc:sldMk cId="584019849" sldId="342"/>
        </pc:sldMkLst>
        <pc:spChg chg="mod">
          <ac:chgData name="Vishva N Murthy" userId="d7763e9b-a703-4a54-924d-2a16bd620ba2" providerId="ADAL" clId="{34D33014-7F3C-40CD-95B8-83F880BF90FA}" dt="2025-08-16T11:35:50.152" v="36"/>
          <ac:spMkLst>
            <pc:docMk/>
            <pc:sldMk cId="584019849" sldId="342"/>
            <ac:spMk id="36" creationId="{3ABA9C4A-1BD4-C870-75D7-2C705D7BBFC5}"/>
          </ac:spMkLst>
        </pc:spChg>
      </pc:sldChg>
      <pc:sldChg chg="modSp">
        <pc:chgData name="Vishva N Murthy" userId="d7763e9b-a703-4a54-924d-2a16bd620ba2" providerId="ADAL" clId="{34D33014-7F3C-40CD-95B8-83F880BF90FA}" dt="2025-08-16T11:32:27.372" v="28"/>
        <pc:sldMkLst>
          <pc:docMk/>
          <pc:sldMk cId="1699017360" sldId="343"/>
        </pc:sldMkLst>
        <pc:spChg chg="mod">
          <ac:chgData name="Vishva N Murthy" userId="d7763e9b-a703-4a54-924d-2a16bd620ba2" providerId="ADAL" clId="{34D33014-7F3C-40CD-95B8-83F880BF90FA}" dt="2025-08-16T11:32:27.372" v="28"/>
          <ac:spMkLst>
            <pc:docMk/>
            <pc:sldMk cId="1699017360" sldId="343"/>
            <ac:spMk id="6" creationId="{0E86FA76-1E97-2EC6-599E-7384E67BA2EC}"/>
          </ac:spMkLst>
        </pc:spChg>
      </pc:sldChg>
      <pc:sldChg chg="modSp mod">
        <pc:chgData name="Vishva N Murthy" userId="d7763e9b-a703-4a54-924d-2a16bd620ba2" providerId="ADAL" clId="{34D33014-7F3C-40CD-95B8-83F880BF90FA}" dt="2025-08-16T11:34:49.574" v="34" actId="20577"/>
        <pc:sldMkLst>
          <pc:docMk/>
          <pc:sldMk cId="2955587790" sldId="346"/>
        </pc:sldMkLst>
        <pc:spChg chg="mod">
          <ac:chgData name="Vishva N Murthy" userId="d7763e9b-a703-4a54-924d-2a16bd620ba2" providerId="ADAL" clId="{34D33014-7F3C-40CD-95B8-83F880BF90FA}" dt="2025-08-16T11:34:49.574" v="34" actId="20577"/>
          <ac:spMkLst>
            <pc:docMk/>
            <pc:sldMk cId="2955587790" sldId="346"/>
            <ac:spMk id="21" creationId="{72DA60C6-DEA0-15DD-B1E2-D1B3E48CAADE}"/>
          </ac:spMkLst>
        </pc:spChg>
      </pc:sldChg>
      <pc:sldChg chg="modSp">
        <pc:chgData name="Vishva N Murthy" userId="d7763e9b-a703-4a54-924d-2a16bd620ba2" providerId="ADAL" clId="{34D33014-7F3C-40CD-95B8-83F880BF90FA}" dt="2025-08-16T11:32:38.199" v="29"/>
        <pc:sldMkLst>
          <pc:docMk/>
          <pc:sldMk cId="179472595" sldId="347"/>
        </pc:sldMkLst>
        <pc:spChg chg="mod">
          <ac:chgData name="Vishva N Murthy" userId="d7763e9b-a703-4a54-924d-2a16bd620ba2" providerId="ADAL" clId="{34D33014-7F3C-40CD-95B8-83F880BF90FA}" dt="2025-08-16T11:32:38.199" v="29"/>
          <ac:spMkLst>
            <pc:docMk/>
            <pc:sldMk cId="179472595" sldId="347"/>
            <ac:spMk id="6" creationId="{5F8E45C5-DE3C-D659-DB07-78E678754D90}"/>
          </ac:spMkLst>
        </pc:spChg>
      </pc:sldChg>
      <pc:sldChg chg="addSp delSp modSp mod">
        <pc:chgData name="Vishva N Murthy" userId="d7763e9b-a703-4a54-924d-2a16bd620ba2" providerId="ADAL" clId="{34D33014-7F3C-40CD-95B8-83F880BF90FA}" dt="2025-08-16T11:30:48.151" v="26" actId="478"/>
        <pc:sldMkLst>
          <pc:docMk/>
          <pc:sldMk cId="3445381282" sldId="350"/>
        </pc:sldMkLst>
        <pc:spChg chg="del">
          <ac:chgData name="Vishva N Murthy" userId="d7763e9b-a703-4a54-924d-2a16bd620ba2" providerId="ADAL" clId="{34D33014-7F3C-40CD-95B8-83F880BF90FA}" dt="2025-08-16T11:30:48.151" v="26" actId="478"/>
          <ac:spMkLst>
            <pc:docMk/>
            <pc:sldMk cId="3445381282" sldId="350"/>
            <ac:spMk id="8" creationId="{FAC9208E-3F76-D54B-7379-16182934CE6B}"/>
          </ac:spMkLst>
        </pc:spChg>
        <pc:grpChg chg="add mod ord">
          <ac:chgData name="Vishva N Murthy" userId="d7763e9b-a703-4a54-924d-2a16bd620ba2" providerId="ADAL" clId="{34D33014-7F3C-40CD-95B8-83F880BF90FA}" dt="2025-08-16T11:29:17.855" v="20" actId="167"/>
          <ac:grpSpMkLst>
            <pc:docMk/>
            <pc:sldMk cId="3445381282" sldId="350"/>
            <ac:grpSpMk id="17" creationId="{5818B059-F186-8BE6-95F2-8373F40CD014}"/>
          </ac:grpSpMkLst>
        </pc:grpChg>
        <pc:picChg chg="del">
          <ac:chgData name="Vishva N Murthy" userId="d7763e9b-a703-4a54-924d-2a16bd620ba2" providerId="ADAL" clId="{34D33014-7F3C-40CD-95B8-83F880BF90FA}" dt="2025-08-16T11:29:14.221" v="18" actId="478"/>
          <ac:picMkLst>
            <pc:docMk/>
            <pc:sldMk cId="3445381282" sldId="350"/>
            <ac:picMk id="7" creationId="{820B167B-1271-D9FF-8DCB-02D4A302C171}"/>
          </ac:picMkLst>
        </pc:picChg>
        <pc:picChg chg="mod">
          <ac:chgData name="Vishva N Murthy" userId="d7763e9b-a703-4a54-924d-2a16bd620ba2" providerId="ADAL" clId="{34D33014-7F3C-40CD-95B8-83F880BF90FA}" dt="2025-08-16T11:29:15.732" v="19"/>
          <ac:picMkLst>
            <pc:docMk/>
            <pc:sldMk cId="3445381282" sldId="350"/>
            <ac:picMk id="18" creationId="{3BFFD1DB-2587-DD5B-2351-20FAD02B360C}"/>
          </ac:picMkLst>
        </pc:picChg>
        <pc:picChg chg="mod">
          <ac:chgData name="Vishva N Murthy" userId="d7763e9b-a703-4a54-924d-2a16bd620ba2" providerId="ADAL" clId="{34D33014-7F3C-40CD-95B8-83F880BF90FA}" dt="2025-08-16T11:29:15.732" v="19"/>
          <ac:picMkLst>
            <pc:docMk/>
            <pc:sldMk cId="3445381282" sldId="350"/>
            <ac:picMk id="19" creationId="{D3159AD4-72AC-FCCA-525A-3B6EB6B349DD}"/>
          </ac:picMkLst>
        </pc:picChg>
      </pc:sldChg>
      <pc:sldChg chg="modSp add mod">
        <pc:chgData name="Vishva N Murthy" userId="d7763e9b-a703-4a54-924d-2a16bd620ba2" providerId="ADAL" clId="{34D33014-7F3C-40CD-95B8-83F880BF90FA}" dt="2025-08-16T11:39:06.568" v="58"/>
        <pc:sldMkLst>
          <pc:docMk/>
          <pc:sldMk cId="2242329015" sldId="366"/>
        </pc:sldMkLst>
        <pc:spChg chg="mod">
          <ac:chgData name="Vishva N Murthy" userId="d7763e9b-a703-4a54-924d-2a16bd620ba2" providerId="ADAL" clId="{34D33014-7F3C-40CD-95B8-83F880BF90FA}" dt="2025-08-16T11:39:06.568" v="58"/>
          <ac:spMkLst>
            <pc:docMk/>
            <pc:sldMk cId="2242329015" sldId="366"/>
            <ac:spMk id="4" creationId="{D6677FC7-C723-6C4D-DDD5-D42C354F2494}"/>
          </ac:spMkLst>
        </pc:spChg>
        <pc:graphicFrameChg chg="mod modGraphic">
          <ac:chgData name="Vishva N Murthy" userId="d7763e9b-a703-4a54-924d-2a16bd620ba2" providerId="ADAL" clId="{34D33014-7F3C-40CD-95B8-83F880BF90FA}" dt="2025-08-16T11:38:29.230" v="56"/>
          <ac:graphicFrameMkLst>
            <pc:docMk/>
            <pc:sldMk cId="2242329015" sldId="366"/>
            <ac:graphicFrameMk id="14" creationId="{E40D56FC-7327-1053-5840-68AB0CC9F9C1}"/>
          </ac:graphicFrameMkLst>
        </pc:graphicFrameChg>
      </pc:sldChg>
      <pc:sldMasterChg chg="modSldLayout">
        <pc:chgData name="Vishva N Murthy" userId="d7763e9b-a703-4a54-924d-2a16bd620ba2" providerId="ADAL" clId="{34D33014-7F3C-40CD-95B8-83F880BF90FA}" dt="2025-08-16T10:28:52.767" v="0" actId="6549"/>
        <pc:sldMasterMkLst>
          <pc:docMk/>
          <pc:sldMasterMk cId="4276242342" sldId="2147483648"/>
        </pc:sldMasterMkLst>
        <pc:sldLayoutChg chg="modSp mod">
          <pc:chgData name="Vishva N Murthy" userId="d7763e9b-a703-4a54-924d-2a16bd620ba2" providerId="ADAL" clId="{34D33014-7F3C-40CD-95B8-83F880BF90FA}" dt="2025-08-16T10:28:52.767" v="0" actId="6549"/>
          <pc:sldLayoutMkLst>
            <pc:docMk/>
            <pc:sldMasterMk cId="4276242342" sldId="2147483648"/>
            <pc:sldLayoutMk cId="4222274244" sldId="2147483649"/>
          </pc:sldLayoutMkLst>
          <pc:spChg chg="mod">
            <ac:chgData name="Vishva N Murthy" userId="d7763e9b-a703-4a54-924d-2a16bd620ba2" providerId="ADAL" clId="{34D33014-7F3C-40CD-95B8-83F880BF90FA}" dt="2025-08-16T10:28:52.767" v="0" actId="6549"/>
            <ac:spMkLst>
              <pc:docMk/>
              <pc:sldMasterMk cId="4276242342" sldId="2147483648"/>
              <pc:sldLayoutMk cId="4222274244" sldId="2147483649"/>
              <ac:spMk id="7" creationId="{62B0D39B-4C12-A532-B8F3-5B0832243603}"/>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1ypvn8-my.sharepoint.com/personal/vishva_1ypvn8_onmicrosoft_com/Documents/Naira%20DigiServ%20Pvt%20Ltd/BDA/Online%20Flat%20Sale/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1ypvn8-my.sharepoint.com/personal/vishva_1ypvn8_onmicrosoft_com/Documents/Naira%20DigiServ%20Pvt%20Ltd/BDA/Online%20Flat%20Sale/New%20Microsoft%20Excel%20Workshe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1ypvn8-my.sharepoint.com/personal/vishva_1ypvn8_onmicrosoft_com/Documents/Naira%20DigiServ%20Pvt%20Ltd/BDA/Online%20Flat%20Sale/Requiremen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1ypvn8-my.sharepoint.com/personal/vishva_1ypvn8_onmicrosoft_com/Documents/Naira%20DigiServ%20Pvt%20Ltd/BDA/Online%20Flat%20Sale/Requiremen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1ypvn8-my.sharepoint.com/personal/vishva_1ypvn8_onmicrosoft_com/Documents/Naira%20DigiServ%20Pvt%20Ltd/BDA/Online%20Flat%20Sale/Requirement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Available</a:t>
            </a:r>
            <a:r>
              <a:rPr lang="en-IN" baseline="0" dirty="0"/>
              <a:t> Flats</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Sheet1!$D$3</c:f>
              <c:strCache>
                <c:ptCount val="1"/>
                <c:pt idx="0">
                  <c:v>1 BHK</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Sheet1!$C$4:$C$7</c:f>
              <c:strCache>
                <c:ptCount val="4"/>
                <c:pt idx="0">
                  <c:v>Kaniminake Phase 2</c:v>
                </c:pt>
                <c:pt idx="1">
                  <c:v>Kaniminake Phase 5</c:v>
                </c:pt>
                <c:pt idx="2">
                  <c:v>Kommaghatta Phase 1</c:v>
                </c:pt>
                <c:pt idx="3">
                  <c:v>Kommaghatta Phase 1</c:v>
                </c:pt>
              </c:strCache>
            </c:strRef>
          </c:cat>
          <c:val>
            <c:numRef>
              <c:f>Sheet1!$D$4:$D$7</c:f>
              <c:numCache>
                <c:formatCode>General</c:formatCode>
                <c:ptCount val="4"/>
                <c:pt idx="0">
                  <c:v>110</c:v>
                </c:pt>
                <c:pt idx="1">
                  <c:v>90</c:v>
                </c:pt>
                <c:pt idx="2">
                  <c:v>85</c:v>
                </c:pt>
                <c:pt idx="3">
                  <c:v>100</c:v>
                </c:pt>
              </c:numCache>
            </c:numRef>
          </c:val>
          <c:extLst>
            <c:ext xmlns:c16="http://schemas.microsoft.com/office/drawing/2014/chart" uri="{C3380CC4-5D6E-409C-BE32-E72D297353CC}">
              <c16:uniqueId val="{00000000-B6A4-4BF0-9BC4-D615D4ACA15A}"/>
            </c:ext>
          </c:extLst>
        </c:ser>
        <c:ser>
          <c:idx val="1"/>
          <c:order val="1"/>
          <c:tx>
            <c:strRef>
              <c:f>Sheet1!$E$3</c:f>
              <c:strCache>
                <c:ptCount val="1"/>
                <c:pt idx="0">
                  <c:v>2 BHK</c:v>
                </c:pt>
              </c:strCache>
            </c:strRef>
          </c:tx>
          <c:spPr>
            <a:solidFill>
              <a:schemeClr val="accent2"/>
            </a:solidFill>
            <a:ln>
              <a:noFill/>
            </a:ln>
            <a:effectLst/>
            <a:sp3d/>
          </c:spPr>
          <c:invertIfNegative val="0"/>
          <c:dLbls>
            <c:dLbl>
              <c:idx val="0"/>
              <c:layout>
                <c:manualLayout>
                  <c:x val="1.388888888888886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6A4-4BF0-9BC4-D615D4ACA15A}"/>
                </c:ext>
              </c:extLst>
            </c:dLbl>
            <c:dLbl>
              <c:idx val="1"/>
              <c:layout>
                <c:manualLayout>
                  <c:x val="5.5555555555556061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6A4-4BF0-9BC4-D615D4ACA15A}"/>
                </c:ext>
              </c:extLst>
            </c:dLbl>
            <c:dLbl>
              <c:idx val="2"/>
              <c:layout>
                <c:manualLayout>
                  <c:x val="8.3333333333332309E-3"/>
                  <c:y val="-8.4875562720133283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6A4-4BF0-9BC4-D615D4ACA15A}"/>
                </c:ext>
              </c:extLst>
            </c:dLbl>
            <c:dLbl>
              <c:idx val="3"/>
              <c:layout>
                <c:manualLayout>
                  <c:x val="1.6666666666666462E-2"/>
                  <c:y val="-4.2437781360066642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6A4-4BF0-9BC4-D615D4ACA15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Sheet1!$C$4:$C$7</c:f>
              <c:strCache>
                <c:ptCount val="4"/>
                <c:pt idx="0">
                  <c:v>Kaniminake Phase 2</c:v>
                </c:pt>
                <c:pt idx="1">
                  <c:v>Kaniminake Phase 5</c:v>
                </c:pt>
                <c:pt idx="2">
                  <c:v>Kommaghatta Phase 1</c:v>
                </c:pt>
                <c:pt idx="3">
                  <c:v>Kommaghatta Phase 1</c:v>
                </c:pt>
              </c:strCache>
            </c:strRef>
          </c:cat>
          <c:val>
            <c:numRef>
              <c:f>Sheet1!$E$4:$E$7</c:f>
              <c:numCache>
                <c:formatCode>General</c:formatCode>
                <c:ptCount val="4"/>
                <c:pt idx="0">
                  <c:v>75</c:v>
                </c:pt>
                <c:pt idx="1">
                  <c:v>60</c:v>
                </c:pt>
                <c:pt idx="2">
                  <c:v>50</c:v>
                </c:pt>
                <c:pt idx="3">
                  <c:v>65</c:v>
                </c:pt>
              </c:numCache>
            </c:numRef>
          </c:val>
          <c:extLst>
            <c:ext xmlns:c16="http://schemas.microsoft.com/office/drawing/2014/chart" uri="{C3380CC4-5D6E-409C-BE32-E72D297353CC}">
              <c16:uniqueId val="{00000005-B6A4-4BF0-9BC4-D615D4ACA15A}"/>
            </c:ext>
          </c:extLst>
        </c:ser>
        <c:ser>
          <c:idx val="2"/>
          <c:order val="2"/>
          <c:tx>
            <c:strRef>
              <c:f>Sheet1!$F$3</c:f>
              <c:strCache>
                <c:ptCount val="1"/>
                <c:pt idx="0">
                  <c:v>3 BHK</c:v>
                </c:pt>
              </c:strCache>
            </c:strRef>
          </c:tx>
          <c:spPr>
            <a:solidFill>
              <a:schemeClr val="accent3"/>
            </a:solidFill>
            <a:ln>
              <a:noFill/>
            </a:ln>
            <a:effectLst/>
            <a:sp3d/>
          </c:spPr>
          <c:invertIfNegative val="0"/>
          <c:dLbls>
            <c:dLbl>
              <c:idx val="0"/>
              <c:layout>
                <c:manualLayout>
                  <c:x val="1.944444444444444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6A4-4BF0-9BC4-D615D4ACA15A}"/>
                </c:ext>
              </c:extLst>
            </c:dLbl>
            <c:dLbl>
              <c:idx val="1"/>
              <c:layout>
                <c:manualLayout>
                  <c:x val="1.666666666666666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6A4-4BF0-9BC4-D615D4ACA15A}"/>
                </c:ext>
              </c:extLst>
            </c:dLbl>
            <c:dLbl>
              <c:idx val="2"/>
              <c:layout>
                <c:manualLayout>
                  <c:x val="1.6666666666666666E-2"/>
                  <c:y val="-8.4875562720133283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6A4-4BF0-9BC4-D615D4ACA15A}"/>
                </c:ext>
              </c:extLst>
            </c:dLbl>
            <c:dLbl>
              <c:idx val="3"/>
              <c:layout>
                <c:manualLayout>
                  <c:x val="1.666666666666666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6A4-4BF0-9BC4-D615D4ACA15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Sheet1!$C$4:$C$7</c:f>
              <c:strCache>
                <c:ptCount val="4"/>
                <c:pt idx="0">
                  <c:v>Kaniminake Phase 2</c:v>
                </c:pt>
                <c:pt idx="1">
                  <c:v>Kaniminake Phase 5</c:v>
                </c:pt>
                <c:pt idx="2">
                  <c:v>Kommaghatta Phase 1</c:v>
                </c:pt>
                <c:pt idx="3">
                  <c:v>Kommaghatta Phase 1</c:v>
                </c:pt>
              </c:strCache>
            </c:strRef>
          </c:cat>
          <c:val>
            <c:numRef>
              <c:f>Sheet1!$F$4:$F$7</c:f>
              <c:numCache>
                <c:formatCode>General</c:formatCode>
                <c:ptCount val="4"/>
                <c:pt idx="0">
                  <c:v>30</c:v>
                </c:pt>
                <c:pt idx="1">
                  <c:v>25</c:v>
                </c:pt>
                <c:pt idx="2">
                  <c:v>22</c:v>
                </c:pt>
                <c:pt idx="3">
                  <c:v>10</c:v>
                </c:pt>
              </c:numCache>
            </c:numRef>
          </c:val>
          <c:extLst>
            <c:ext xmlns:c16="http://schemas.microsoft.com/office/drawing/2014/chart" uri="{C3380CC4-5D6E-409C-BE32-E72D297353CC}">
              <c16:uniqueId val="{0000000A-B6A4-4BF0-9BC4-D615D4ACA15A}"/>
            </c:ext>
          </c:extLst>
        </c:ser>
        <c:dLbls>
          <c:showLegendKey val="0"/>
          <c:showVal val="1"/>
          <c:showCatName val="0"/>
          <c:showSerName val="0"/>
          <c:showPercent val="0"/>
          <c:showBubbleSize val="0"/>
        </c:dLbls>
        <c:gapWidth val="150"/>
        <c:shape val="box"/>
        <c:axId val="1015943583"/>
        <c:axId val="1015946943"/>
        <c:axId val="0"/>
      </c:bar3DChart>
      <c:catAx>
        <c:axId val="101594358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946943"/>
        <c:crosses val="autoZero"/>
        <c:auto val="1"/>
        <c:lblAlgn val="ctr"/>
        <c:lblOffset val="100"/>
        <c:noMultiLvlLbl val="0"/>
      </c:catAx>
      <c:valAx>
        <c:axId val="1015946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9435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Available Villas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Sheet1!$I$3</c:f>
              <c:strCache>
                <c:ptCount val="1"/>
                <c:pt idx="0">
                  <c:v>3 BHK</c:v>
                </c:pt>
              </c:strCache>
            </c:strRef>
          </c:tx>
          <c:spPr>
            <a:solidFill>
              <a:schemeClr val="accent1"/>
            </a:solidFill>
            <a:ln>
              <a:noFill/>
            </a:ln>
            <a:effectLst/>
            <a:sp3d/>
          </c:spPr>
          <c:invertIfNegative val="0"/>
          <c:dLbls>
            <c:dLbl>
              <c:idx val="0"/>
              <c:layout>
                <c:manualLayout>
                  <c:x val="1.6666666666666614E-2"/>
                  <c:y val="-1.851851851851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82B-4263-9EA9-8E3779057AA5}"/>
                </c:ext>
              </c:extLst>
            </c:dLbl>
            <c:dLbl>
              <c:idx val="1"/>
              <c:layout>
                <c:manualLayout>
                  <c:x val="1.9444444444444445E-2"/>
                  <c:y val="-1.851851851851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82B-4263-9EA9-8E3779057AA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Sheet1!$H$4:$H$5</c:f>
              <c:strCache>
                <c:ptCount val="2"/>
                <c:pt idx="0">
                  <c:v>Hunigere</c:v>
                </c:pt>
                <c:pt idx="1">
                  <c:v>Alur Phase 2</c:v>
                </c:pt>
              </c:strCache>
            </c:strRef>
          </c:cat>
          <c:val>
            <c:numRef>
              <c:f>Sheet1!$I$4:$I$5</c:f>
              <c:numCache>
                <c:formatCode>General</c:formatCode>
                <c:ptCount val="2"/>
                <c:pt idx="0">
                  <c:v>55</c:v>
                </c:pt>
                <c:pt idx="1">
                  <c:v>70</c:v>
                </c:pt>
              </c:numCache>
            </c:numRef>
          </c:val>
          <c:extLst>
            <c:ext xmlns:c16="http://schemas.microsoft.com/office/drawing/2014/chart" uri="{C3380CC4-5D6E-409C-BE32-E72D297353CC}">
              <c16:uniqueId val="{00000002-A82B-4263-9EA9-8E3779057AA5}"/>
            </c:ext>
          </c:extLst>
        </c:ser>
        <c:ser>
          <c:idx val="1"/>
          <c:order val="1"/>
          <c:tx>
            <c:strRef>
              <c:f>Sheet1!$J$3</c:f>
              <c:strCache>
                <c:ptCount val="1"/>
                <c:pt idx="0">
                  <c:v>4 BHK</c:v>
                </c:pt>
              </c:strCache>
            </c:strRef>
          </c:tx>
          <c:spPr>
            <a:solidFill>
              <a:schemeClr val="accent2"/>
            </a:solidFill>
            <a:ln>
              <a:noFill/>
            </a:ln>
            <a:effectLst/>
            <a:sp3d/>
          </c:spPr>
          <c:invertIfNegative val="0"/>
          <c:dLbls>
            <c:dLbl>
              <c:idx val="0"/>
              <c:layout>
                <c:manualLayout>
                  <c:x val="1.9444444444444445E-2"/>
                  <c:y val="-1.85185185185186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82B-4263-9EA9-8E3779057AA5}"/>
                </c:ext>
              </c:extLst>
            </c:dLbl>
            <c:dLbl>
              <c:idx val="1"/>
              <c:layout>
                <c:manualLayout>
                  <c:x val="1.9444444444444445E-2"/>
                  <c:y val="-9.259259259259217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82B-4263-9EA9-8E3779057AA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Sheet1!$H$4:$H$5</c:f>
              <c:strCache>
                <c:ptCount val="2"/>
                <c:pt idx="0">
                  <c:v>Hunigere</c:v>
                </c:pt>
                <c:pt idx="1">
                  <c:v>Alur Phase 2</c:v>
                </c:pt>
              </c:strCache>
            </c:strRef>
          </c:cat>
          <c:val>
            <c:numRef>
              <c:f>Sheet1!$J$4:$J$5</c:f>
              <c:numCache>
                <c:formatCode>General</c:formatCode>
                <c:ptCount val="2"/>
                <c:pt idx="0">
                  <c:v>35</c:v>
                </c:pt>
                <c:pt idx="1">
                  <c:v>42</c:v>
                </c:pt>
              </c:numCache>
            </c:numRef>
          </c:val>
          <c:extLst>
            <c:ext xmlns:c16="http://schemas.microsoft.com/office/drawing/2014/chart" uri="{C3380CC4-5D6E-409C-BE32-E72D297353CC}">
              <c16:uniqueId val="{00000005-A82B-4263-9EA9-8E3779057AA5}"/>
            </c:ext>
          </c:extLst>
        </c:ser>
        <c:ser>
          <c:idx val="2"/>
          <c:order val="2"/>
          <c:tx>
            <c:strRef>
              <c:f>Sheet1!$K$3</c:f>
              <c:strCache>
                <c:ptCount val="1"/>
                <c:pt idx="0">
                  <c:v>5 BHK</c:v>
                </c:pt>
              </c:strCache>
            </c:strRef>
          </c:tx>
          <c:spPr>
            <a:solidFill>
              <a:schemeClr val="accent3"/>
            </a:solidFill>
            <a:ln>
              <a:noFill/>
            </a:ln>
            <a:effectLst/>
            <a:sp3d/>
          </c:spPr>
          <c:invertIfNegative val="0"/>
          <c:dLbls>
            <c:dLbl>
              <c:idx val="0"/>
              <c:layout>
                <c:manualLayout>
                  <c:x val="2.7777777777777776E-2"/>
                  <c:y val="-4.629629629629629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82B-4263-9EA9-8E3779057AA5}"/>
                </c:ext>
              </c:extLst>
            </c:dLbl>
            <c:dLbl>
              <c:idx val="1"/>
              <c:layout>
                <c:manualLayout>
                  <c:x val="1.6666666666666566E-2"/>
                  <c:y val="-4.629629629629629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82B-4263-9EA9-8E3779057AA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Sheet1!$H$4:$H$5</c:f>
              <c:strCache>
                <c:ptCount val="2"/>
                <c:pt idx="0">
                  <c:v>Hunigere</c:v>
                </c:pt>
                <c:pt idx="1">
                  <c:v>Alur Phase 2</c:v>
                </c:pt>
              </c:strCache>
            </c:strRef>
          </c:cat>
          <c:val>
            <c:numRef>
              <c:f>Sheet1!$K$4:$K$5</c:f>
              <c:numCache>
                <c:formatCode>General</c:formatCode>
                <c:ptCount val="2"/>
                <c:pt idx="0">
                  <c:v>5</c:v>
                </c:pt>
                <c:pt idx="1">
                  <c:v>8</c:v>
                </c:pt>
              </c:numCache>
            </c:numRef>
          </c:val>
          <c:extLst>
            <c:ext xmlns:c16="http://schemas.microsoft.com/office/drawing/2014/chart" uri="{C3380CC4-5D6E-409C-BE32-E72D297353CC}">
              <c16:uniqueId val="{00000008-A82B-4263-9EA9-8E3779057AA5}"/>
            </c:ext>
          </c:extLst>
        </c:ser>
        <c:dLbls>
          <c:showLegendKey val="0"/>
          <c:showVal val="1"/>
          <c:showCatName val="0"/>
          <c:showSerName val="0"/>
          <c:showPercent val="0"/>
          <c:showBubbleSize val="0"/>
        </c:dLbls>
        <c:gapWidth val="150"/>
        <c:shape val="box"/>
        <c:axId val="1136783296"/>
        <c:axId val="1147176704"/>
        <c:axId val="0"/>
      </c:bar3DChart>
      <c:catAx>
        <c:axId val="11367832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7176704"/>
        <c:crosses val="autoZero"/>
        <c:auto val="1"/>
        <c:lblAlgn val="ctr"/>
        <c:lblOffset val="100"/>
        <c:noMultiLvlLbl val="0"/>
      </c:catAx>
      <c:valAx>
        <c:axId val="1147176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6783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IN"/>
              <a:t>Pending Work</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'L4 Emp chart'!$C$6:$C$9</c:f>
              <c:strCache>
                <c:ptCount val="4"/>
                <c:pt idx="0">
                  <c:v>Booking Amount Reconciliation Verifications</c:v>
                </c:pt>
                <c:pt idx="1">
                  <c:v>Payments Reconciliation Verification </c:v>
                </c:pt>
                <c:pt idx="2">
                  <c:v>Form 26QB and Form 16B Verification</c:v>
                </c:pt>
                <c:pt idx="3">
                  <c:v>Cancellation Refund Verification</c:v>
                </c:pt>
              </c:strCache>
            </c:strRef>
          </c:cat>
          <c:val>
            <c:numRef>
              <c:f>'L4 Emp chart'!$D$6:$D$9</c:f>
              <c:numCache>
                <c:formatCode>General</c:formatCode>
                <c:ptCount val="4"/>
                <c:pt idx="0">
                  <c:v>30</c:v>
                </c:pt>
                <c:pt idx="1">
                  <c:v>25</c:v>
                </c:pt>
                <c:pt idx="2">
                  <c:v>28</c:v>
                </c:pt>
                <c:pt idx="3">
                  <c:v>20</c:v>
                </c:pt>
              </c:numCache>
            </c:numRef>
          </c:val>
          <c:extLst>
            <c:ext xmlns:c16="http://schemas.microsoft.com/office/drawing/2014/chart" uri="{C3380CC4-5D6E-409C-BE32-E72D297353CC}">
              <c16:uniqueId val="{00000000-B23D-43D7-ABF2-6301EB2B5997}"/>
            </c:ext>
          </c:extLst>
        </c:ser>
        <c:dLbls>
          <c:showLegendKey val="0"/>
          <c:showVal val="1"/>
          <c:showCatName val="0"/>
          <c:showSerName val="0"/>
          <c:showPercent val="0"/>
          <c:showBubbleSize val="0"/>
        </c:dLbls>
        <c:gapWidth val="84"/>
        <c:gapDepth val="53"/>
        <c:shape val="box"/>
        <c:axId val="1884691999"/>
        <c:axId val="1884690079"/>
        <c:axId val="0"/>
      </c:bar3DChart>
      <c:catAx>
        <c:axId val="188469199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84690079"/>
        <c:crosses val="autoZero"/>
        <c:auto val="1"/>
        <c:lblAlgn val="ctr"/>
        <c:lblOffset val="100"/>
        <c:noMultiLvlLbl val="0"/>
      </c:catAx>
      <c:valAx>
        <c:axId val="1884690079"/>
        <c:scaling>
          <c:orientation val="minMax"/>
        </c:scaling>
        <c:delete val="1"/>
        <c:axPos val="l"/>
        <c:numFmt formatCode="General" sourceLinked="1"/>
        <c:majorTickMark val="out"/>
        <c:minorTickMark val="none"/>
        <c:tickLblPos val="nextTo"/>
        <c:crossAx val="188469199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IN" dirty="0"/>
              <a:t>Pending Work at</a:t>
            </a:r>
            <a:r>
              <a:rPr lang="en-IN" baseline="0" dirty="0"/>
              <a:t> l4 </a:t>
            </a:r>
            <a:endParaRPr lang="en-IN" dirty="0"/>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'L4 Emp chart'!$C$6:$C$9</c:f>
              <c:strCache>
                <c:ptCount val="4"/>
                <c:pt idx="0">
                  <c:v>Booking Amount Reconciliation Verifications</c:v>
                </c:pt>
                <c:pt idx="1">
                  <c:v>Payments Reconciliation Verification </c:v>
                </c:pt>
                <c:pt idx="2">
                  <c:v>Form 26QB and Form 16B Verification</c:v>
                </c:pt>
                <c:pt idx="3">
                  <c:v>Cancellation Refund Verification</c:v>
                </c:pt>
              </c:strCache>
            </c:strRef>
          </c:cat>
          <c:val>
            <c:numRef>
              <c:f>'L4 Emp chart'!$D$6:$D$9</c:f>
              <c:numCache>
                <c:formatCode>General</c:formatCode>
                <c:ptCount val="4"/>
                <c:pt idx="0">
                  <c:v>30</c:v>
                </c:pt>
                <c:pt idx="1">
                  <c:v>25</c:v>
                </c:pt>
                <c:pt idx="2">
                  <c:v>28</c:v>
                </c:pt>
                <c:pt idx="3">
                  <c:v>20</c:v>
                </c:pt>
              </c:numCache>
            </c:numRef>
          </c:val>
          <c:extLst>
            <c:ext xmlns:c16="http://schemas.microsoft.com/office/drawing/2014/chart" uri="{C3380CC4-5D6E-409C-BE32-E72D297353CC}">
              <c16:uniqueId val="{00000000-C735-436C-8446-CC1D298F6A26}"/>
            </c:ext>
          </c:extLst>
        </c:ser>
        <c:dLbls>
          <c:showLegendKey val="0"/>
          <c:showVal val="1"/>
          <c:showCatName val="0"/>
          <c:showSerName val="0"/>
          <c:showPercent val="0"/>
          <c:showBubbleSize val="0"/>
        </c:dLbls>
        <c:gapWidth val="84"/>
        <c:gapDepth val="53"/>
        <c:shape val="box"/>
        <c:axId val="1884691999"/>
        <c:axId val="1884690079"/>
        <c:axId val="0"/>
      </c:bar3DChart>
      <c:catAx>
        <c:axId val="188469199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84690079"/>
        <c:crosses val="autoZero"/>
        <c:auto val="1"/>
        <c:lblAlgn val="ctr"/>
        <c:lblOffset val="100"/>
        <c:noMultiLvlLbl val="0"/>
      </c:catAx>
      <c:valAx>
        <c:axId val="1884690079"/>
        <c:scaling>
          <c:orientation val="minMax"/>
        </c:scaling>
        <c:delete val="1"/>
        <c:axPos val="l"/>
        <c:numFmt formatCode="General" sourceLinked="1"/>
        <c:majorTickMark val="out"/>
        <c:minorTickMark val="none"/>
        <c:tickLblPos val="nextTo"/>
        <c:crossAx val="188469199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IN" dirty="0"/>
              <a:t>Approval Request pending</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'L5 Emp Chart'!$C$5:$C$7</c:f>
              <c:strCache>
                <c:ptCount val="3"/>
                <c:pt idx="0">
                  <c:v>Approve Payments Reconciliation Verification </c:v>
                </c:pt>
                <c:pt idx="1">
                  <c:v>Approve Cancellation Refund Verification</c:v>
                </c:pt>
                <c:pt idx="2">
                  <c:v>Approve Form 26QB and Form 16B Verification</c:v>
                </c:pt>
              </c:strCache>
            </c:strRef>
          </c:cat>
          <c:val>
            <c:numRef>
              <c:f>'L5 Emp Chart'!$D$5:$D$7</c:f>
              <c:numCache>
                <c:formatCode>General</c:formatCode>
                <c:ptCount val="3"/>
                <c:pt idx="0">
                  <c:v>30</c:v>
                </c:pt>
                <c:pt idx="1">
                  <c:v>25</c:v>
                </c:pt>
                <c:pt idx="2">
                  <c:v>20</c:v>
                </c:pt>
              </c:numCache>
            </c:numRef>
          </c:val>
          <c:extLst>
            <c:ext xmlns:c16="http://schemas.microsoft.com/office/drawing/2014/chart" uri="{C3380CC4-5D6E-409C-BE32-E72D297353CC}">
              <c16:uniqueId val="{00000000-7E3D-4564-9205-6E809FC1C848}"/>
            </c:ext>
          </c:extLst>
        </c:ser>
        <c:dLbls>
          <c:showLegendKey val="0"/>
          <c:showVal val="1"/>
          <c:showCatName val="0"/>
          <c:showSerName val="0"/>
          <c:showPercent val="0"/>
          <c:showBubbleSize val="0"/>
        </c:dLbls>
        <c:gapWidth val="84"/>
        <c:gapDepth val="53"/>
        <c:shape val="box"/>
        <c:axId val="1176207951"/>
        <c:axId val="1176218511"/>
        <c:axId val="0"/>
      </c:bar3DChart>
      <c:catAx>
        <c:axId val="117620795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76218511"/>
        <c:crosses val="autoZero"/>
        <c:auto val="1"/>
        <c:lblAlgn val="ctr"/>
        <c:lblOffset val="100"/>
        <c:noMultiLvlLbl val="0"/>
      </c:catAx>
      <c:valAx>
        <c:axId val="1176218511"/>
        <c:scaling>
          <c:orientation val="minMax"/>
        </c:scaling>
        <c:delete val="1"/>
        <c:axPos val="l"/>
        <c:numFmt formatCode="General" sourceLinked="1"/>
        <c:majorTickMark val="out"/>
        <c:minorTickMark val="none"/>
        <c:tickLblPos val="nextTo"/>
        <c:crossAx val="117620795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5.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B0D39B-4C12-A532-B8F3-5B0832243603}"/>
              </a:ext>
            </a:extLst>
          </p:cNvPr>
          <p:cNvSpPr/>
          <p:nvPr userDrawn="1"/>
        </p:nvSpPr>
        <p:spPr>
          <a:xfrm>
            <a:off x="0" y="0"/>
            <a:ext cx="12192000" cy="4895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Module for Online Sale of Flats</a:t>
            </a:r>
            <a:endParaRPr lang="en-IN" dirty="0"/>
          </a:p>
        </p:txBody>
      </p:sp>
    </p:spTree>
    <p:extLst>
      <p:ext uri="{BB962C8B-B14F-4D97-AF65-F5344CB8AC3E}">
        <p14:creationId xmlns:p14="http://schemas.microsoft.com/office/powerpoint/2010/main" val="422227424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242342"/>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3" Type="http://schemas.openxmlformats.org/officeDocument/2006/relationships/slide" Target="slide1.xml"/><Relationship Id="rId7" Type="http://schemas.openxmlformats.org/officeDocument/2006/relationships/slide" Target="slide5.xml"/><Relationship Id="rId12" Type="http://schemas.openxmlformats.org/officeDocument/2006/relationships/slide" Target="slide10.xml"/><Relationship Id="rId2" Type="http://schemas.openxmlformats.org/officeDocument/2006/relationships/slide" Target="slide1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slide" Target="slide9.xml"/><Relationship Id="rId5" Type="http://schemas.openxmlformats.org/officeDocument/2006/relationships/slide" Target="slide4.xml"/><Relationship Id="rId10" Type="http://schemas.openxmlformats.org/officeDocument/2006/relationships/slide" Target="slide8.xml"/><Relationship Id="rId4" Type="http://schemas.openxmlformats.org/officeDocument/2006/relationships/slide" Target="slide16.xml"/><Relationship Id="rId9" Type="http://schemas.openxmlformats.org/officeDocument/2006/relationships/slide" Target="slide7.xml"/></Relationships>
</file>

<file path=ppt/slides/_rels/slide100.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93.xml"/></Relationships>
</file>

<file path=ppt/slides/_rels/slide10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93.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9.xml"/><Relationship Id="rId3" Type="http://schemas.openxmlformats.org/officeDocument/2006/relationships/slide" Target="slide1.xml"/><Relationship Id="rId7" Type="http://schemas.openxmlformats.org/officeDocument/2006/relationships/image" Target="../media/image16.png"/><Relationship Id="rId12" Type="http://schemas.openxmlformats.org/officeDocument/2006/relationships/slide" Target="slide8.xml"/><Relationship Id="rId2" Type="http://schemas.openxmlformats.org/officeDocument/2006/relationships/slide" Target="slide12.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slide" Target="slide7.xml"/><Relationship Id="rId5" Type="http://schemas.openxmlformats.org/officeDocument/2006/relationships/slide" Target="slide4.xml"/><Relationship Id="rId15" Type="http://schemas.openxmlformats.org/officeDocument/2006/relationships/slide" Target="slide11.xml"/><Relationship Id="rId10" Type="http://schemas.openxmlformats.org/officeDocument/2006/relationships/slide" Target="slide6.xml"/><Relationship Id="rId4" Type="http://schemas.openxmlformats.org/officeDocument/2006/relationships/slide" Target="slide16.xml"/><Relationship Id="rId9" Type="http://schemas.openxmlformats.org/officeDocument/2006/relationships/slide" Target="slide5.xml"/><Relationship Id="rId1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14.xml"/><Relationship Id="rId7"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18.pn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slide" Target="slide16.xml"/><Relationship Id="rId4" Type="http://schemas.openxmlformats.org/officeDocument/2006/relationships/slide" Target="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slide" Target="slide13.xml"/><Relationship Id="rId5" Type="http://schemas.openxmlformats.org/officeDocument/2006/relationships/slide" Target="slide16.xml"/><Relationship Id="rId4" Type="http://schemas.openxmlformats.org/officeDocument/2006/relationships/slide" Target="slide1.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7.xml"/><Relationship Id="rId1" Type="http://schemas.openxmlformats.org/officeDocument/2006/relationships/slideLayout" Target="../slideLayouts/slideLayout1.xml"/><Relationship Id="rId5" Type="http://schemas.openxmlformats.org/officeDocument/2006/relationships/slide" Target="slide13.xml"/><Relationship Id="rId4" Type="http://schemas.openxmlformats.org/officeDocument/2006/relationships/slide" Target="slide16.xml"/></Relationships>
</file>

<file path=ppt/slides/_rels/slide17.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slide" Target="slide23.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19.xml"/><Relationship Id="rId5" Type="http://schemas.openxmlformats.org/officeDocument/2006/relationships/slide" Target="slide21.xml"/><Relationship Id="rId4" Type="http://schemas.openxmlformats.org/officeDocument/2006/relationships/slide" Target="slide13.xml"/></Relationships>
</file>

<file path=ppt/slides/_rels/slide18.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6.xml"/><Relationship Id="rId7" Type="http://schemas.openxmlformats.org/officeDocument/2006/relationships/slide" Target="slide18.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19.xml"/><Relationship Id="rId5" Type="http://schemas.openxmlformats.org/officeDocument/2006/relationships/slide" Target="slide21.xml"/><Relationship Id="rId4" Type="http://schemas.openxmlformats.org/officeDocument/2006/relationships/slide" Target="slide13.xml"/></Relationships>
</file>

<file path=ppt/slides/_rels/slide1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21.xml"/><Relationship Id="rId4" Type="http://schemas.openxmlformats.org/officeDocument/2006/relationships/slide" Target="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13.xml"/></Relationships>
</file>

<file path=ppt/slides/_rels/slide2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8.xml"/><Relationship Id="rId1" Type="http://schemas.openxmlformats.org/officeDocument/2006/relationships/slideLayout" Target="../slideLayouts/slideLayout1.xml"/><Relationship Id="rId5" Type="http://schemas.openxmlformats.org/officeDocument/2006/relationships/slide" Target="slide32.xml"/><Relationship Id="rId4" Type="http://schemas.openxmlformats.org/officeDocument/2006/relationships/slide" Target="slide13.xml"/></Relationships>
</file>

<file path=ppt/slides/_rels/slide2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8.xml"/><Relationship Id="rId1" Type="http://schemas.openxmlformats.org/officeDocument/2006/relationships/slideLayout" Target="../slideLayouts/slideLayout1.xml"/><Relationship Id="rId4" Type="http://schemas.openxmlformats.org/officeDocument/2006/relationships/slide" Target="slide13.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28.xml"/></Relationships>
</file>

<file path=ppt/slides/_rels/slide2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27.xml"/><Relationship Id="rId4" Type="http://schemas.openxmlformats.org/officeDocument/2006/relationships/slide" Target="slide25.xml"/></Relationships>
</file>

<file path=ppt/slides/_rels/slide2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17.xml"/><Relationship Id="rId4" Type="http://schemas.openxmlformats.org/officeDocument/2006/relationships/slide" Target="slide26.xml"/></Relationships>
</file>

<file path=ppt/slides/_rels/slide26.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18.xml"/></Relationships>
</file>

<file path=ppt/slides/_rels/slide2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18.xml"/><Relationship Id="rId4" Type="http://schemas.openxmlformats.org/officeDocument/2006/relationships/slide" Target="slide5.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slide" Target="slide12.xml"/><Relationship Id="rId2" Type="http://schemas.openxmlformats.org/officeDocument/2006/relationships/slide" Target="slide18.xml"/><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18.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0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94.xml"/><Relationship Id="rId5" Type="http://schemas.openxmlformats.org/officeDocument/2006/relationships/slide" Target="slide85.xml"/><Relationship Id="rId4" Type="http://schemas.openxmlformats.org/officeDocument/2006/relationships/slide" Target="slide35.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1.xml"/><Relationship Id="rId1" Type="http://schemas.openxmlformats.org/officeDocument/2006/relationships/slideLayout" Target="../slideLayouts/slideLayout1.xml"/><Relationship Id="rId4" Type="http://schemas.openxmlformats.org/officeDocument/2006/relationships/slide" Target="slide28.xml"/></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2.xml"/><Relationship Id="rId1" Type="http://schemas.openxmlformats.org/officeDocument/2006/relationships/slideLayout" Target="../slideLayouts/slideLayout1.xml"/><Relationship Id="rId4" Type="http://schemas.openxmlformats.org/officeDocument/2006/relationships/slide" Target="slide30.xml"/></Relationships>
</file>

<file path=ppt/slides/_rels/slide3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3.xml"/><Relationship Id="rId1" Type="http://schemas.openxmlformats.org/officeDocument/2006/relationships/slideLayout" Target="../slideLayouts/slideLayout1.xml"/><Relationship Id="rId5" Type="http://schemas.openxmlformats.org/officeDocument/2006/relationships/slide" Target="slide31.xml"/><Relationship Id="rId4" Type="http://schemas.openxmlformats.org/officeDocument/2006/relationships/slide" Target="slide1.xml"/></Relationships>
</file>

<file path=ppt/slides/_rels/slide33.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3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1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slide" Target="slide84.xml"/><Relationship Id="rId3" Type="http://schemas.openxmlformats.org/officeDocument/2006/relationships/slide" Target="slide37.xml"/><Relationship Id="rId7" Type="http://schemas.openxmlformats.org/officeDocument/2006/relationships/slide" Target="slide82.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75.xml"/><Relationship Id="rId4" Type="http://schemas.openxmlformats.org/officeDocument/2006/relationships/slide" Target="slide38.xml"/><Relationship Id="rId9" Type="http://schemas.openxmlformats.org/officeDocument/2006/relationships/image" Target="../media/image21.jpeg"/></Relationships>
</file>

<file path=ppt/slides/_rels/slide3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 Target="slide35.xml"/><Relationship Id="rId7" Type="http://schemas.openxmlformats.org/officeDocument/2006/relationships/slide" Target="slide38.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37.xml"/><Relationship Id="rId5" Type="http://schemas.openxmlformats.org/officeDocument/2006/relationships/slide" Target="slide84.xml"/><Relationship Id="rId4" Type="http://schemas.openxmlformats.org/officeDocument/2006/relationships/slide" Target="slide82.xml"/><Relationship Id="rId9" Type="http://schemas.openxmlformats.org/officeDocument/2006/relationships/slide" Target="slide1.xml"/></Relationships>
</file>

<file path=ppt/slides/_rels/slide37.xml.rels><?xml version="1.0" encoding="UTF-8" standalone="yes"?>
<Relationships xmlns="http://schemas.openxmlformats.org/package/2006/relationships"><Relationship Id="rId8" Type="http://schemas.openxmlformats.org/officeDocument/2006/relationships/slide" Target="slide84.xml"/><Relationship Id="rId3" Type="http://schemas.openxmlformats.org/officeDocument/2006/relationships/slide" Target="slide39.xml"/><Relationship Id="rId7" Type="http://schemas.openxmlformats.org/officeDocument/2006/relationships/slide" Target="slide82.xml"/><Relationship Id="rId2" Type="http://schemas.openxmlformats.org/officeDocument/2006/relationships/slide" Target="slide35.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75.xml"/><Relationship Id="rId10" Type="http://schemas.openxmlformats.org/officeDocument/2006/relationships/slide" Target="slide1.xml"/><Relationship Id="rId4" Type="http://schemas.openxmlformats.org/officeDocument/2006/relationships/slide" Target="slide38.xml"/><Relationship Id="rId9" Type="http://schemas.openxmlformats.org/officeDocument/2006/relationships/image" Target="../media/image21.jpeg"/></Relationships>
</file>

<file path=ppt/slides/_rels/slide38.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slide" Target="slide50.xml"/><Relationship Id="rId7" Type="http://schemas.openxmlformats.org/officeDocument/2006/relationships/slide" Target="slide36.xml"/><Relationship Id="rId2" Type="http://schemas.openxmlformats.org/officeDocument/2006/relationships/slide" Target="slide35.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1.xml"/><Relationship Id="rId5" Type="http://schemas.openxmlformats.org/officeDocument/2006/relationships/slide" Target="slide38.xml"/><Relationship Id="rId10" Type="http://schemas.openxmlformats.org/officeDocument/2006/relationships/image" Target="../media/image21.jpeg"/><Relationship Id="rId4" Type="http://schemas.openxmlformats.org/officeDocument/2006/relationships/slide" Target="slide37.xml"/><Relationship Id="rId9" Type="http://schemas.openxmlformats.org/officeDocument/2006/relationships/slide" Target="slide84.xml"/></Relationships>
</file>

<file path=ppt/slides/_rels/slide39.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5.xml"/><Relationship Id="rId7" Type="http://schemas.openxmlformats.org/officeDocument/2006/relationships/slide" Target="slide46.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7.xml"/><Relationship Id="rId5" Type="http://schemas.openxmlformats.org/officeDocument/2006/relationships/slide" Target="slide48.xml"/><Relationship Id="rId10" Type="http://schemas.openxmlformats.org/officeDocument/2006/relationships/slide" Target="slide40.xml"/><Relationship Id="rId4" Type="http://schemas.openxmlformats.org/officeDocument/2006/relationships/slide" Target="slide49.xml"/><Relationship Id="rId9" Type="http://schemas.openxmlformats.org/officeDocument/2006/relationships/slide" Target="slide4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16.xml"/><Relationship Id="rId7" Type="http://schemas.openxmlformats.org/officeDocument/2006/relationships/image" Target="../media/image6.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slide" Target="slide5.xml"/><Relationship Id="rId5" Type="http://schemas.openxmlformats.org/officeDocument/2006/relationships/image" Target="../media/image4.png"/><Relationship Id="rId10" Type="http://schemas.openxmlformats.org/officeDocument/2006/relationships/chart" Target="../charts/chart2.xml"/><Relationship Id="rId4" Type="http://schemas.openxmlformats.org/officeDocument/2006/relationships/image" Target="../media/image3.png"/><Relationship Id="rId9" Type="http://schemas.openxmlformats.org/officeDocument/2006/relationships/chart" Target="../charts/chart1.xml"/></Relationships>
</file>

<file path=ppt/slides/_rels/slide40.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41.xml"/><Relationship Id="rId7" Type="http://schemas.openxmlformats.org/officeDocument/2006/relationships/slide" Target="slide47.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8.xml"/><Relationship Id="rId11" Type="http://schemas.openxmlformats.org/officeDocument/2006/relationships/slide" Target="slide40.xml"/><Relationship Id="rId5" Type="http://schemas.openxmlformats.org/officeDocument/2006/relationships/slide" Target="slide49.xml"/><Relationship Id="rId10" Type="http://schemas.openxmlformats.org/officeDocument/2006/relationships/slide" Target="slide42.xml"/><Relationship Id="rId4" Type="http://schemas.openxmlformats.org/officeDocument/2006/relationships/slide" Target="slide35.xml"/><Relationship Id="rId9" Type="http://schemas.openxmlformats.org/officeDocument/2006/relationships/slide" Target="slide44.xml"/></Relationships>
</file>

<file path=ppt/slides/_rels/slide41.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1.png"/><Relationship Id="rId7" Type="http://schemas.openxmlformats.org/officeDocument/2006/relationships/slide" Target="slide48.xml"/><Relationship Id="rId12" Type="http://schemas.openxmlformats.org/officeDocument/2006/relationships/slide" Target="slide40.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42.xml"/><Relationship Id="rId5" Type="http://schemas.openxmlformats.org/officeDocument/2006/relationships/slide" Target="slide35.xml"/><Relationship Id="rId10" Type="http://schemas.openxmlformats.org/officeDocument/2006/relationships/slide" Target="slide44.xml"/><Relationship Id="rId4" Type="http://schemas.openxmlformats.org/officeDocument/2006/relationships/slide" Target="slide39.xml"/><Relationship Id="rId9" Type="http://schemas.openxmlformats.org/officeDocument/2006/relationships/slide" Target="slide46.xml"/></Relationships>
</file>

<file path=ppt/slides/_rels/slide4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35.xml"/></Relationships>
</file>

<file path=ppt/slides/_rels/slide4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39.xml"/><Relationship Id="rId5" Type="http://schemas.openxmlformats.org/officeDocument/2006/relationships/image" Target="../media/image24.png"/><Relationship Id="rId10" Type="http://schemas.openxmlformats.org/officeDocument/2006/relationships/slide" Target="slide35.xml"/><Relationship Id="rId4" Type="http://schemas.openxmlformats.org/officeDocument/2006/relationships/image" Target="../media/image23.png"/><Relationship Id="rId9" Type="http://schemas.openxmlformats.org/officeDocument/2006/relationships/image" Target="../media/image11.png"/></Relationships>
</file>

<file path=ppt/slides/_rels/slide44.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45.xml"/><Relationship Id="rId7" Type="http://schemas.openxmlformats.org/officeDocument/2006/relationships/slide" Target="slide47.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8.xml"/><Relationship Id="rId11" Type="http://schemas.openxmlformats.org/officeDocument/2006/relationships/slide" Target="slide40.xml"/><Relationship Id="rId5" Type="http://schemas.openxmlformats.org/officeDocument/2006/relationships/slide" Target="slide49.xml"/><Relationship Id="rId10" Type="http://schemas.openxmlformats.org/officeDocument/2006/relationships/slide" Target="slide42.xml"/><Relationship Id="rId4" Type="http://schemas.openxmlformats.org/officeDocument/2006/relationships/slide" Target="slide35.xml"/><Relationship Id="rId9"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image" Target="../media/image29.png"/><Relationship Id="rId4" Type="http://schemas.openxmlformats.org/officeDocument/2006/relationships/image" Target="../media/image28.jpeg"/></Relationships>
</file>

<file path=ppt/slides/_rels/slide46.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35.xml"/></Relationships>
</file>

<file path=ppt/slides/_rels/slide47.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39.xml"/><Relationship Id="rId7" Type="http://schemas.openxmlformats.org/officeDocument/2006/relationships/slide" Target="slide47.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8.xml"/><Relationship Id="rId11" Type="http://schemas.openxmlformats.org/officeDocument/2006/relationships/slide" Target="slide40.xml"/><Relationship Id="rId5" Type="http://schemas.openxmlformats.org/officeDocument/2006/relationships/slide" Target="slide49.xml"/><Relationship Id="rId10" Type="http://schemas.openxmlformats.org/officeDocument/2006/relationships/slide" Target="slide42.xml"/><Relationship Id="rId4" Type="http://schemas.openxmlformats.org/officeDocument/2006/relationships/slide" Target="slide35.xml"/><Relationship Id="rId9" Type="http://schemas.openxmlformats.org/officeDocument/2006/relationships/slide" Target="slide44.xml"/></Relationships>
</file>

<file path=ppt/slides/_rels/slide48.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5.png"/><Relationship Id="rId7" Type="http://schemas.openxmlformats.org/officeDocument/2006/relationships/slide" Target="slide48.xml"/><Relationship Id="rId12" Type="http://schemas.openxmlformats.org/officeDocument/2006/relationships/slide" Target="slide40.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42.xml"/><Relationship Id="rId5" Type="http://schemas.openxmlformats.org/officeDocument/2006/relationships/slide" Target="slide35.xml"/><Relationship Id="rId10" Type="http://schemas.openxmlformats.org/officeDocument/2006/relationships/slide" Target="slide44.xml"/><Relationship Id="rId4" Type="http://schemas.openxmlformats.org/officeDocument/2006/relationships/slide" Target="slide39.xml"/><Relationship Id="rId9" Type="http://schemas.openxmlformats.org/officeDocument/2006/relationships/slide" Target="slide46.xml"/></Relationships>
</file>

<file path=ppt/slides/_rels/slide49.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39.xml"/><Relationship Id="rId7" Type="http://schemas.openxmlformats.org/officeDocument/2006/relationships/slide" Target="slide47.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8.xml"/><Relationship Id="rId11" Type="http://schemas.openxmlformats.org/officeDocument/2006/relationships/slide" Target="slide40.xml"/><Relationship Id="rId5" Type="http://schemas.openxmlformats.org/officeDocument/2006/relationships/slide" Target="slide49.xml"/><Relationship Id="rId10" Type="http://schemas.openxmlformats.org/officeDocument/2006/relationships/slide" Target="slide42.xml"/><Relationship Id="rId4" Type="http://schemas.openxmlformats.org/officeDocument/2006/relationships/slide" Target="slide35.xml"/><Relationship Id="rId9" Type="http://schemas.openxmlformats.org/officeDocument/2006/relationships/slide" Target="slide44.xml"/></Relationships>
</file>

<file path=ppt/slides/_rels/slide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3" Type="http://schemas.openxmlformats.org/officeDocument/2006/relationships/slide" Target="slide1.xml"/><Relationship Id="rId7" Type="http://schemas.openxmlformats.org/officeDocument/2006/relationships/slide" Target="slide5.xml"/><Relationship Id="rId12" Type="http://schemas.openxmlformats.org/officeDocument/2006/relationships/slide" Target="slide10.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 Target="slide12.xml"/><Relationship Id="rId11" Type="http://schemas.openxmlformats.org/officeDocument/2006/relationships/slide" Target="slide9.xml"/><Relationship Id="rId5" Type="http://schemas.openxmlformats.org/officeDocument/2006/relationships/slide" Target="slide4.xml"/><Relationship Id="rId10" Type="http://schemas.openxmlformats.org/officeDocument/2006/relationships/slide" Target="slide8.xml"/><Relationship Id="rId4" Type="http://schemas.openxmlformats.org/officeDocument/2006/relationships/slide" Target="slide16.xml"/><Relationship Id="rId9" Type="http://schemas.openxmlformats.org/officeDocument/2006/relationships/slide" Target="slide7.xml"/></Relationships>
</file>

<file path=ppt/slides/_rels/slide5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51.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51.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56.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5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57.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57.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slide" Target="slide1.xml"/><Relationship Id="rId4" Type="http://schemas.openxmlformats.org/officeDocument/2006/relationships/slide" Target="slide35.xml"/></Relationships>
</file>

<file path=ppt/slides/_rels/slide5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59.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59.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35.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0.xml"/><Relationship Id="rId3" Type="http://schemas.openxmlformats.org/officeDocument/2006/relationships/slide" Target="slide1.xml"/><Relationship Id="rId7" Type="http://schemas.openxmlformats.org/officeDocument/2006/relationships/image" Target="../media/image7.png"/><Relationship Id="rId12" Type="http://schemas.openxmlformats.org/officeDocument/2006/relationships/slide" Target="slide9.xml"/><Relationship Id="rId2" Type="http://schemas.openxmlformats.org/officeDocument/2006/relationships/slide" Target="slide12.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8.xml"/><Relationship Id="rId5" Type="http://schemas.openxmlformats.org/officeDocument/2006/relationships/slide" Target="slide4.xml"/><Relationship Id="rId10" Type="http://schemas.openxmlformats.org/officeDocument/2006/relationships/slide" Target="slide7.xml"/><Relationship Id="rId4" Type="http://schemas.openxmlformats.org/officeDocument/2006/relationships/slide" Target="slide16.xml"/><Relationship Id="rId9" Type="http://schemas.openxmlformats.org/officeDocument/2006/relationships/slide" Target="slide6.xml"/><Relationship Id="rId14" Type="http://schemas.openxmlformats.org/officeDocument/2006/relationships/slide" Target="slide11.xml"/></Relationships>
</file>

<file path=ppt/slides/_rels/slide60.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23.png"/><Relationship Id="rId7" Type="http://schemas.openxmlformats.org/officeDocument/2006/relationships/slide" Target="slide61.xml"/><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slide" Target="slide1.xml"/></Relationships>
</file>

<file path=ppt/slides/_rels/slide61.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23.png"/><Relationship Id="rId7" Type="http://schemas.openxmlformats.org/officeDocument/2006/relationships/slide" Target="slide62.xml"/><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slide" Target="slide1.xml"/></Relationships>
</file>

<file path=ppt/slides/_rels/slide6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63.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6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 Target="slide64.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65.xml"/></Relationships>
</file>

<file path=ppt/slides/_rels/slide6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66.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66.xml.rels><?xml version="1.0" encoding="UTF-8" standalone="yes"?>
<Relationships xmlns="http://schemas.openxmlformats.org/package/2006/relationships"><Relationship Id="rId2" Type="http://schemas.openxmlformats.org/officeDocument/2006/relationships/slide" Target="slide6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69.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6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70.xml"/><Relationship Id="rId1" Type="http://schemas.openxmlformats.org/officeDocument/2006/relationships/slideLayout" Target="../slideLayouts/slideLayout1.xml"/><Relationship Id="rId4" Type="http://schemas.openxmlformats.org/officeDocument/2006/relationships/slide" Target="slide35.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9.xml"/><Relationship Id="rId3" Type="http://schemas.openxmlformats.org/officeDocument/2006/relationships/slide" Target="slide1.xml"/><Relationship Id="rId7" Type="http://schemas.openxmlformats.org/officeDocument/2006/relationships/image" Target="../media/image10.png"/><Relationship Id="rId12" Type="http://schemas.openxmlformats.org/officeDocument/2006/relationships/slide" Target="slide8.xml"/><Relationship Id="rId2" Type="http://schemas.openxmlformats.org/officeDocument/2006/relationships/slide" Target="slide12.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slide" Target="slide7.xml"/><Relationship Id="rId5" Type="http://schemas.openxmlformats.org/officeDocument/2006/relationships/slide" Target="slide4.xml"/><Relationship Id="rId15" Type="http://schemas.openxmlformats.org/officeDocument/2006/relationships/slide" Target="slide11.xml"/><Relationship Id="rId10" Type="http://schemas.openxmlformats.org/officeDocument/2006/relationships/slide" Target="slide6.xml"/><Relationship Id="rId4" Type="http://schemas.openxmlformats.org/officeDocument/2006/relationships/slide" Target="slide16.xml"/><Relationship Id="rId9" Type="http://schemas.openxmlformats.org/officeDocument/2006/relationships/slide" Target="slide5.xml"/><Relationship Id="rId14" Type="http://schemas.openxmlformats.org/officeDocument/2006/relationships/slide" Target="slide10.xml"/></Relationships>
</file>

<file path=ppt/slides/_rels/slide70.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35.xml"/></Relationships>
</file>

<file path=ppt/slides/_rels/slide71.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slide" Target="slide35.xml"/><Relationship Id="rId4" Type="http://schemas.openxmlformats.org/officeDocument/2006/relationships/slide" Target="slide1.xml"/></Relationships>
</file>

<file path=ppt/slides/_rels/slide72.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35.xml"/></Relationships>
</file>

<file path=ppt/slides/_rels/slide73.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35.xml"/></Relationships>
</file>

<file path=ppt/slides/_rels/slide7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slide" Target="slide77.xml"/><Relationship Id="rId7" Type="http://schemas.openxmlformats.org/officeDocument/2006/relationships/slide" Target="slide81.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0.xml"/><Relationship Id="rId5" Type="http://schemas.openxmlformats.org/officeDocument/2006/relationships/slide" Target="slide79.xml"/><Relationship Id="rId4" Type="http://schemas.openxmlformats.org/officeDocument/2006/relationships/slide" Target="slide78.xml"/><Relationship Id="rId9" Type="http://schemas.openxmlformats.org/officeDocument/2006/relationships/slide" Target="slide1.xml"/></Relationships>
</file>

<file path=ppt/slides/_rels/slide7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75.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7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75.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7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75.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7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75.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8.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0.xml"/><Relationship Id="rId3" Type="http://schemas.openxmlformats.org/officeDocument/2006/relationships/slide" Target="slide12.xml"/><Relationship Id="rId7" Type="http://schemas.openxmlformats.org/officeDocument/2006/relationships/image" Target="../media/image7.png"/><Relationship Id="rId12" Type="http://schemas.openxmlformats.org/officeDocument/2006/relationships/slide" Target="slide9.xm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8.xml"/><Relationship Id="rId5" Type="http://schemas.openxmlformats.org/officeDocument/2006/relationships/slide" Target="slide16.xml"/><Relationship Id="rId10" Type="http://schemas.openxmlformats.org/officeDocument/2006/relationships/slide" Target="slide7.xml"/><Relationship Id="rId4" Type="http://schemas.openxmlformats.org/officeDocument/2006/relationships/slide" Target="slide1.xml"/><Relationship Id="rId9" Type="http://schemas.openxmlformats.org/officeDocument/2006/relationships/slide" Target="slide6.xml"/><Relationship Id="rId14" Type="http://schemas.openxmlformats.org/officeDocument/2006/relationships/slide" Target="slide11.xml"/></Relationships>
</file>

<file path=ppt/slides/_rels/slide8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75.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81.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75.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82.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35.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8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82.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8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slide" Target="slide85.xml"/><Relationship Id="rId7" Type="http://schemas.openxmlformats.org/officeDocument/2006/relationships/slide" Target="slide88.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86.xml"/><Relationship Id="rId5" Type="http://schemas.openxmlformats.org/officeDocument/2006/relationships/slide" Target="slide92.xml"/><Relationship Id="rId4" Type="http://schemas.openxmlformats.org/officeDocument/2006/relationships/slide" Target="slide90.xml"/></Relationships>
</file>

<file path=ppt/slides/_rels/slide8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87.xml"/></Relationships>
</file>

<file path=ppt/slides/_rels/slide8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86.xml"/></Relationships>
</file>

<file path=ppt/slides/_rels/slide8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89.xml"/></Relationships>
</file>

<file path=ppt/slides/_rels/slide8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88.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8.xml"/><Relationship Id="rId3" Type="http://schemas.openxmlformats.org/officeDocument/2006/relationships/slide" Target="slide1.xml"/><Relationship Id="rId7" Type="http://schemas.openxmlformats.org/officeDocument/2006/relationships/image" Target="../media/image13.png"/><Relationship Id="rId12" Type="http://schemas.openxmlformats.org/officeDocument/2006/relationships/slide" Target="slide7.xml"/><Relationship Id="rId2" Type="http://schemas.openxmlformats.org/officeDocument/2006/relationships/slide" Target="slide12.xml"/><Relationship Id="rId16"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slide" Target="slide6.xml"/><Relationship Id="rId5" Type="http://schemas.openxmlformats.org/officeDocument/2006/relationships/slide" Target="slide4.xml"/><Relationship Id="rId15" Type="http://schemas.openxmlformats.org/officeDocument/2006/relationships/slide" Target="slide10.xml"/><Relationship Id="rId10" Type="http://schemas.openxmlformats.org/officeDocument/2006/relationships/slide" Target="slide5.xml"/><Relationship Id="rId4" Type="http://schemas.openxmlformats.org/officeDocument/2006/relationships/slide" Target="slide16.xml"/><Relationship Id="rId9" Type="http://schemas.openxmlformats.org/officeDocument/2006/relationships/image" Target="../media/image7.png"/><Relationship Id="rId14" Type="http://schemas.openxmlformats.org/officeDocument/2006/relationships/slide" Target="slide9.xml"/></Relationships>
</file>

<file path=ppt/slides/_rels/slide90.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91.xml"/></Relationships>
</file>

<file path=ppt/slides/_rels/slide9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88.xml"/></Relationships>
</file>

<file path=ppt/slides/_rels/slide9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93.xml"/></Relationships>
</file>

<file path=ppt/slides/_rels/slide9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86.xml"/></Relationships>
</file>

<file path=ppt/slides/_rels/slide94.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slide" Target="slide94.xml"/><Relationship Id="rId7" Type="http://schemas.openxmlformats.org/officeDocument/2006/relationships/chart" Target="../charts/chart4.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95.xml"/><Relationship Id="rId5" Type="http://schemas.openxmlformats.org/officeDocument/2006/relationships/slide" Target="slide100.xml"/><Relationship Id="rId4" Type="http://schemas.openxmlformats.org/officeDocument/2006/relationships/slide" Target="slide99.xml"/></Relationships>
</file>

<file path=ppt/slides/_rels/slide95.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96.xml"/></Relationships>
</file>

<file path=ppt/slides/_rels/slide96.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88.xml"/><Relationship Id="rId4" Type="http://schemas.openxmlformats.org/officeDocument/2006/relationships/slide" Target="slide95.xml"/></Relationships>
</file>

<file path=ppt/slides/_rels/slide97.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91.xml"/><Relationship Id="rId4" Type="http://schemas.openxmlformats.org/officeDocument/2006/relationships/slide" Target="slide85.xml"/></Relationships>
</file>

<file path=ppt/slides/_rels/slide98.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88.xml"/><Relationship Id="rId4" Type="http://schemas.openxmlformats.org/officeDocument/2006/relationships/slide" Target="slide85.xml"/></Relationships>
</file>

<file path=ppt/slides/_rels/slide99.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hlinkClick r:id="rId2" action="ppaction://hlinksldjump"/>
            <a:extLst>
              <a:ext uri="{FF2B5EF4-FFF2-40B4-BE49-F238E27FC236}">
                <a16:creationId xmlns:a16="http://schemas.microsoft.com/office/drawing/2014/main" id="{B48B2DD4-659A-CE48-615E-738C19EE7733}"/>
              </a:ext>
            </a:extLst>
          </p:cNvPr>
          <p:cNvSpPr/>
          <p:nvPr/>
        </p:nvSpPr>
        <p:spPr>
          <a:xfrm>
            <a:off x="9302620" y="5402424"/>
            <a:ext cx="606490" cy="223935"/>
          </a:xfrm>
          <a:prstGeom prst="rect">
            <a:avLst/>
          </a:prstGeom>
          <a:solidFill>
            <a:schemeClr val="bg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hlinkClick r:id="rId3" action="ppaction://hlinksldjump"/>
            <a:extLst>
              <a:ext uri="{FF2B5EF4-FFF2-40B4-BE49-F238E27FC236}">
                <a16:creationId xmlns:a16="http://schemas.microsoft.com/office/drawing/2014/main" id="{112987E3-DAFB-0F72-A2D1-919AC6209754}"/>
              </a:ext>
            </a:extLst>
          </p:cNvPr>
          <p:cNvSpPr/>
          <p:nvPr/>
        </p:nvSpPr>
        <p:spPr>
          <a:xfrm>
            <a:off x="9731829" y="93306"/>
            <a:ext cx="2220685" cy="270588"/>
          </a:xfrm>
          <a:prstGeom prst="roundRect">
            <a:avLst/>
          </a:prstGeom>
          <a:solidFill>
            <a:schemeClr val="tx2">
              <a:lumMod val="50000"/>
              <a:lumOff val="50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Employee Login</a:t>
            </a:r>
            <a:endParaRPr lang="en-IN" sz="1200" dirty="0"/>
          </a:p>
        </p:txBody>
      </p:sp>
      <p:grpSp>
        <p:nvGrpSpPr>
          <p:cNvPr id="9" name="Group 8">
            <a:extLst>
              <a:ext uri="{FF2B5EF4-FFF2-40B4-BE49-F238E27FC236}">
                <a16:creationId xmlns:a16="http://schemas.microsoft.com/office/drawing/2014/main" id="{4724DD42-07CA-AA80-6C01-D2DA2A5758C5}"/>
              </a:ext>
            </a:extLst>
          </p:cNvPr>
          <p:cNvGrpSpPr/>
          <p:nvPr/>
        </p:nvGrpSpPr>
        <p:grpSpPr>
          <a:xfrm>
            <a:off x="0" y="475861"/>
            <a:ext cx="12192000" cy="5402425"/>
            <a:chOff x="0" y="475861"/>
            <a:chExt cx="12192000" cy="5402425"/>
          </a:xfrm>
        </p:grpSpPr>
        <p:pic>
          <p:nvPicPr>
            <p:cNvPr id="4" name="Picture 3">
              <a:extLst>
                <a:ext uri="{FF2B5EF4-FFF2-40B4-BE49-F238E27FC236}">
                  <a16:creationId xmlns:a16="http://schemas.microsoft.com/office/drawing/2014/main" id="{166A5424-E3FB-0FF2-FEAF-7BBAD1B1069F}"/>
                </a:ext>
              </a:extLst>
            </p:cNvPr>
            <p:cNvPicPr>
              <a:picLocks noChangeAspect="1"/>
            </p:cNvPicPr>
            <p:nvPr/>
          </p:nvPicPr>
          <p:blipFill>
            <a:blip r:embed="rId4"/>
            <a:stretch>
              <a:fillRect/>
            </a:stretch>
          </p:blipFill>
          <p:spPr>
            <a:xfrm>
              <a:off x="0" y="475861"/>
              <a:ext cx="12192000" cy="5402425"/>
            </a:xfrm>
            <a:prstGeom prst="rect">
              <a:avLst/>
            </a:prstGeom>
          </p:spPr>
        </p:pic>
        <p:pic>
          <p:nvPicPr>
            <p:cNvPr id="6" name="Picture 5">
              <a:hlinkClick r:id="rId2" action="ppaction://hlinksldjump"/>
              <a:extLst>
                <a:ext uri="{FF2B5EF4-FFF2-40B4-BE49-F238E27FC236}">
                  <a16:creationId xmlns:a16="http://schemas.microsoft.com/office/drawing/2014/main" id="{38628756-BE56-5D18-212E-8C8D08D9E76E}"/>
                </a:ext>
              </a:extLst>
            </p:cNvPr>
            <p:cNvPicPr>
              <a:picLocks noChangeAspect="1"/>
            </p:cNvPicPr>
            <p:nvPr/>
          </p:nvPicPr>
          <p:blipFill>
            <a:blip r:embed="rId5"/>
            <a:stretch>
              <a:fillRect/>
            </a:stretch>
          </p:blipFill>
          <p:spPr>
            <a:xfrm>
              <a:off x="1163896" y="5215289"/>
              <a:ext cx="9752919" cy="662997"/>
            </a:xfrm>
            <a:prstGeom prst="rect">
              <a:avLst/>
            </a:prstGeom>
          </p:spPr>
        </p:pic>
      </p:grpSp>
    </p:spTree>
    <p:extLst>
      <p:ext uri="{BB962C8B-B14F-4D97-AF65-F5344CB8AC3E}">
        <p14:creationId xmlns:p14="http://schemas.microsoft.com/office/powerpoint/2010/main" val="475326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56C2F2-ED0F-517C-1F8E-550E6483F4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2A2FB95-3386-0149-F038-15A8B9552115}"/>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B8D2F00D-4888-B797-34F0-A5724D347688}"/>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9" name="Rectangle: Rounded Corners 8">
            <a:extLst>
              <a:ext uri="{FF2B5EF4-FFF2-40B4-BE49-F238E27FC236}">
                <a16:creationId xmlns:a16="http://schemas.microsoft.com/office/drawing/2014/main" id="{994F694E-526C-08AF-7CFB-FAE212D82CF1}"/>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10" name="Rectangle: Rounded Corners 9">
            <a:extLst>
              <a:ext uri="{FF2B5EF4-FFF2-40B4-BE49-F238E27FC236}">
                <a16:creationId xmlns:a16="http://schemas.microsoft.com/office/drawing/2014/main" id="{7FE807E0-F513-309B-2FAE-08FC7D03F028}"/>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15" name="Rectangle: Rounded Corners 14">
            <a:hlinkClick r:id="rId2" action="ppaction://hlinksldjump"/>
            <a:extLst>
              <a:ext uri="{FF2B5EF4-FFF2-40B4-BE49-F238E27FC236}">
                <a16:creationId xmlns:a16="http://schemas.microsoft.com/office/drawing/2014/main" id="{9444833A-D535-CEFF-57F6-2362510AFA3E}"/>
              </a:ext>
            </a:extLst>
          </p:cNvPr>
          <p:cNvSpPr/>
          <p:nvPr/>
        </p:nvSpPr>
        <p:spPr>
          <a:xfrm>
            <a:off x="6563297" y="6466114"/>
            <a:ext cx="1420597" cy="3147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Book a Flat</a:t>
            </a:r>
            <a:endParaRPr lang="en-IN" sz="1100" dirty="0"/>
          </a:p>
        </p:txBody>
      </p:sp>
      <p:sp>
        <p:nvSpPr>
          <p:cNvPr id="16" name="Rectangle: Rounded Corners 15">
            <a:hlinkClick r:id="rId3" action="ppaction://hlinksldjump"/>
            <a:extLst>
              <a:ext uri="{FF2B5EF4-FFF2-40B4-BE49-F238E27FC236}">
                <a16:creationId xmlns:a16="http://schemas.microsoft.com/office/drawing/2014/main" id="{F82F39A3-A8CC-F361-035A-2582AE092A11}"/>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7" name="Rectangle: Rounded Corners 16">
            <a:hlinkClick r:id="rId4" action="ppaction://hlinksldjump"/>
            <a:extLst>
              <a:ext uri="{FF2B5EF4-FFF2-40B4-BE49-F238E27FC236}">
                <a16:creationId xmlns:a16="http://schemas.microsoft.com/office/drawing/2014/main" id="{25D33D61-A245-C27F-9768-ABE71F7069D8}"/>
              </a:ext>
            </a:extLst>
          </p:cNvPr>
          <p:cNvSpPr/>
          <p:nvPr/>
        </p:nvSpPr>
        <p:spPr>
          <a:xfrm>
            <a:off x="9206971"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18" name="Arrow: Left 17">
            <a:hlinkClick r:id="rId5" action="ppaction://hlinksldjump"/>
            <a:extLst>
              <a:ext uri="{FF2B5EF4-FFF2-40B4-BE49-F238E27FC236}">
                <a16:creationId xmlns:a16="http://schemas.microsoft.com/office/drawing/2014/main" id="{ADA5B1FC-CD3F-84A3-73AB-12E94ED5FDA2}"/>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2">
            <a:extLst>
              <a:ext uri="{FF2B5EF4-FFF2-40B4-BE49-F238E27FC236}">
                <a16:creationId xmlns:a16="http://schemas.microsoft.com/office/drawing/2014/main" id="{82F5A8D7-A544-17D2-0EED-EAB405CE329E}"/>
              </a:ext>
            </a:extLst>
          </p:cNvPr>
          <p:cNvGraphicFramePr>
            <a:graphicFrameLocks noGrp="1"/>
          </p:cNvGraphicFramePr>
          <p:nvPr>
            <p:extLst>
              <p:ext uri="{D42A27DB-BD31-4B8C-83A1-F6EECF244321}">
                <p14:modId xmlns:p14="http://schemas.microsoft.com/office/powerpoint/2010/main" val="649653697"/>
              </p:ext>
            </p:extLst>
          </p:nvPr>
        </p:nvGraphicFramePr>
        <p:xfrm>
          <a:off x="4001005" y="2595119"/>
          <a:ext cx="7596945" cy="2658016"/>
        </p:xfrm>
        <a:graphic>
          <a:graphicData uri="http://schemas.openxmlformats.org/drawingml/2006/table">
            <a:tbl>
              <a:tblPr firstRow="1" bandRow="1">
                <a:tableStyleId>{5C22544A-7EE6-4342-B048-85BDC9FD1C3A}</a:tableStyleId>
              </a:tblPr>
              <a:tblGrid>
                <a:gridCol w="1519389">
                  <a:extLst>
                    <a:ext uri="{9D8B030D-6E8A-4147-A177-3AD203B41FA5}">
                      <a16:colId xmlns:a16="http://schemas.microsoft.com/office/drawing/2014/main" val="2602663753"/>
                    </a:ext>
                  </a:extLst>
                </a:gridCol>
                <a:gridCol w="1519389">
                  <a:extLst>
                    <a:ext uri="{9D8B030D-6E8A-4147-A177-3AD203B41FA5}">
                      <a16:colId xmlns:a16="http://schemas.microsoft.com/office/drawing/2014/main" val="2558016568"/>
                    </a:ext>
                  </a:extLst>
                </a:gridCol>
                <a:gridCol w="1519389">
                  <a:extLst>
                    <a:ext uri="{9D8B030D-6E8A-4147-A177-3AD203B41FA5}">
                      <a16:colId xmlns:a16="http://schemas.microsoft.com/office/drawing/2014/main" val="1670551962"/>
                    </a:ext>
                  </a:extLst>
                </a:gridCol>
                <a:gridCol w="1519389">
                  <a:extLst>
                    <a:ext uri="{9D8B030D-6E8A-4147-A177-3AD203B41FA5}">
                      <a16:colId xmlns:a16="http://schemas.microsoft.com/office/drawing/2014/main" val="3529337367"/>
                    </a:ext>
                  </a:extLst>
                </a:gridCol>
                <a:gridCol w="1519389">
                  <a:extLst>
                    <a:ext uri="{9D8B030D-6E8A-4147-A177-3AD203B41FA5}">
                      <a16:colId xmlns:a16="http://schemas.microsoft.com/office/drawing/2014/main" val="21436926"/>
                    </a:ext>
                  </a:extLst>
                </a:gridCol>
              </a:tblGrid>
              <a:tr h="664504">
                <a:tc>
                  <a:txBody>
                    <a:bodyPr/>
                    <a:lstStyle/>
                    <a:p>
                      <a:r>
                        <a:rPr lang="en-US" sz="1400" b="0" dirty="0">
                          <a:solidFill>
                            <a:schemeClr val="tx1"/>
                          </a:solidFill>
                        </a:rPr>
                        <a:t>Type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400" b="0" dirty="0">
                          <a:solidFill>
                            <a:schemeClr val="tx1"/>
                          </a:solidFill>
                        </a:rPr>
                        <a:t>Size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400" b="0" dirty="0">
                          <a:solidFill>
                            <a:schemeClr val="tx1"/>
                          </a:solidFill>
                        </a:rPr>
                        <a:t>Flat Price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400" b="0" dirty="0">
                          <a:solidFill>
                            <a:schemeClr val="tx1"/>
                          </a:solidFill>
                        </a:rPr>
                        <a:t>Amenities Charges</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400" b="0" dirty="0">
                          <a:solidFill>
                            <a:schemeClr val="tx1"/>
                          </a:solidFill>
                        </a:rPr>
                        <a:t>Total Cost</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3997855"/>
                  </a:ext>
                </a:extLst>
              </a:tr>
              <a:tr h="664504">
                <a:tc>
                  <a:txBody>
                    <a:bodyPr/>
                    <a:lstStyle/>
                    <a:p>
                      <a:r>
                        <a:rPr lang="en-US" sz="1200" b="0" dirty="0">
                          <a:solidFill>
                            <a:schemeClr val="tx1"/>
                          </a:solidFill>
                        </a:rPr>
                        <a:t>1 BHK</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550 Sq Ft</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Rs 12,50,000</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Rs 2,50,000</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Rs 15,00,000</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22958674"/>
                  </a:ext>
                </a:extLst>
              </a:tr>
              <a:tr h="664504">
                <a:tc>
                  <a:txBody>
                    <a:bodyPr/>
                    <a:lstStyle/>
                    <a:p>
                      <a:r>
                        <a:rPr lang="en-US" sz="1200" b="0" dirty="0">
                          <a:solidFill>
                            <a:schemeClr val="tx1"/>
                          </a:solidFill>
                        </a:rPr>
                        <a:t>2 BHK</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990 Sq Ft</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Rs 20,50,000</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Rs 2,50,000</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Rs 23,00,000</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5927356"/>
                  </a:ext>
                </a:extLst>
              </a:tr>
              <a:tr h="664504">
                <a:tc>
                  <a:txBody>
                    <a:bodyPr/>
                    <a:lstStyle/>
                    <a:p>
                      <a:r>
                        <a:rPr lang="en-US" sz="1200" b="0" dirty="0">
                          <a:solidFill>
                            <a:schemeClr val="tx1"/>
                          </a:solidFill>
                        </a:rPr>
                        <a:t>3 BHK</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1200 Sq Ft</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Rs 30,50,000</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Rs 33,00,000</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16706663"/>
                  </a:ext>
                </a:extLst>
              </a:tr>
            </a:tbl>
          </a:graphicData>
        </a:graphic>
      </p:graphicFrame>
      <p:pic>
        <p:nvPicPr>
          <p:cNvPr id="5" name="Picture 4">
            <a:extLst>
              <a:ext uri="{FF2B5EF4-FFF2-40B4-BE49-F238E27FC236}">
                <a16:creationId xmlns:a16="http://schemas.microsoft.com/office/drawing/2014/main" id="{FED0B3F1-84E3-2090-5D6C-A37D504F4B38}"/>
              </a:ext>
            </a:extLst>
          </p:cNvPr>
          <p:cNvPicPr>
            <a:picLocks noChangeAspect="1"/>
          </p:cNvPicPr>
          <p:nvPr/>
        </p:nvPicPr>
        <p:blipFill>
          <a:blip r:embed="rId6"/>
          <a:srcRect b="17757"/>
          <a:stretch>
            <a:fillRect/>
          </a:stretch>
        </p:blipFill>
        <p:spPr>
          <a:xfrm>
            <a:off x="0" y="1446245"/>
            <a:ext cx="3713584" cy="5411755"/>
          </a:xfrm>
          <a:prstGeom prst="rect">
            <a:avLst/>
          </a:prstGeom>
        </p:spPr>
      </p:pic>
      <p:graphicFrame>
        <p:nvGraphicFramePr>
          <p:cNvPr id="11" name="Table 10">
            <a:extLst>
              <a:ext uri="{FF2B5EF4-FFF2-40B4-BE49-F238E27FC236}">
                <a16:creationId xmlns:a16="http://schemas.microsoft.com/office/drawing/2014/main" id="{B734C396-C829-7001-E6B2-5FCEA1893933}"/>
              </a:ext>
            </a:extLst>
          </p:cNvPr>
          <p:cNvGraphicFramePr>
            <a:graphicFrameLocks noGrp="1"/>
          </p:cNvGraphicFramePr>
          <p:nvPr>
            <p:extLst>
              <p:ext uri="{D42A27DB-BD31-4B8C-83A1-F6EECF244321}">
                <p14:modId xmlns:p14="http://schemas.microsoft.com/office/powerpoint/2010/main" val="3322540903"/>
              </p:ext>
            </p:extLst>
          </p:nvPr>
        </p:nvGraphicFramePr>
        <p:xfrm>
          <a:off x="27992" y="1220030"/>
          <a:ext cx="11962087" cy="457200"/>
        </p:xfrm>
        <a:graphic>
          <a:graphicData uri="http://schemas.openxmlformats.org/drawingml/2006/table">
            <a:tbl>
              <a:tblPr firstRow="1" bandRow="1">
                <a:tableStyleId>{5C22544A-7EE6-4342-B048-85BDC9FD1C3A}</a:tableStyleId>
              </a:tblPr>
              <a:tblGrid>
                <a:gridCol w="3617975">
                  <a:extLst>
                    <a:ext uri="{9D8B030D-6E8A-4147-A177-3AD203B41FA5}">
                      <a16:colId xmlns:a16="http://schemas.microsoft.com/office/drawing/2014/main" val="230775505"/>
                    </a:ext>
                  </a:extLst>
                </a:gridCol>
                <a:gridCol w="1192016">
                  <a:extLst>
                    <a:ext uri="{9D8B030D-6E8A-4147-A177-3AD203B41FA5}">
                      <a16:colId xmlns:a16="http://schemas.microsoft.com/office/drawing/2014/main" val="907134791"/>
                    </a:ext>
                  </a:extLst>
                </a:gridCol>
                <a:gridCol w="1192016">
                  <a:extLst>
                    <a:ext uri="{9D8B030D-6E8A-4147-A177-3AD203B41FA5}">
                      <a16:colId xmlns:a16="http://schemas.microsoft.com/office/drawing/2014/main" val="1695442251"/>
                    </a:ext>
                  </a:extLst>
                </a:gridCol>
                <a:gridCol w="1192016">
                  <a:extLst>
                    <a:ext uri="{9D8B030D-6E8A-4147-A177-3AD203B41FA5}">
                      <a16:colId xmlns:a16="http://schemas.microsoft.com/office/drawing/2014/main" val="3686765644"/>
                    </a:ext>
                  </a:extLst>
                </a:gridCol>
                <a:gridCol w="1192016">
                  <a:extLst>
                    <a:ext uri="{9D8B030D-6E8A-4147-A177-3AD203B41FA5}">
                      <a16:colId xmlns:a16="http://schemas.microsoft.com/office/drawing/2014/main" val="4149670488"/>
                    </a:ext>
                  </a:extLst>
                </a:gridCol>
                <a:gridCol w="1192016">
                  <a:extLst>
                    <a:ext uri="{9D8B030D-6E8A-4147-A177-3AD203B41FA5}">
                      <a16:colId xmlns:a16="http://schemas.microsoft.com/office/drawing/2014/main" val="355720662"/>
                    </a:ext>
                  </a:extLst>
                </a:gridCol>
                <a:gridCol w="1192016">
                  <a:extLst>
                    <a:ext uri="{9D8B030D-6E8A-4147-A177-3AD203B41FA5}">
                      <a16:colId xmlns:a16="http://schemas.microsoft.com/office/drawing/2014/main" val="2086517765"/>
                    </a:ext>
                  </a:extLst>
                </a:gridCol>
                <a:gridCol w="1192016">
                  <a:extLst>
                    <a:ext uri="{9D8B030D-6E8A-4147-A177-3AD203B41FA5}">
                      <a16:colId xmlns:a16="http://schemas.microsoft.com/office/drawing/2014/main" val="1774807078"/>
                    </a:ext>
                  </a:extLst>
                </a:gridCol>
              </a:tblGrid>
              <a:tr h="370840">
                <a:tc>
                  <a:txBody>
                    <a:bodyPr/>
                    <a:lstStyle/>
                    <a:p>
                      <a:pPr algn="ct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tx1">
                              <a:lumMod val="75000"/>
                              <a:lumOff val="25000"/>
                            </a:schemeClr>
                          </a:solidFill>
                        </a:rPr>
                        <a:t>Project Highlights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Amenities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Gallery</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Videos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Mater Plan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Price</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Location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0730427"/>
                  </a:ext>
                </a:extLst>
              </a:tr>
            </a:tbl>
          </a:graphicData>
        </a:graphic>
      </p:graphicFrame>
      <p:sp>
        <p:nvSpPr>
          <p:cNvPr id="19" name="Rectangle: Rounded Corners 18">
            <a:extLst>
              <a:ext uri="{FF2B5EF4-FFF2-40B4-BE49-F238E27FC236}">
                <a16:creationId xmlns:a16="http://schemas.microsoft.com/office/drawing/2014/main" id="{25333790-3F4C-D10F-359F-6F06532EAA90}"/>
              </a:ext>
            </a:extLst>
          </p:cNvPr>
          <p:cNvSpPr/>
          <p:nvPr/>
        </p:nvSpPr>
        <p:spPr>
          <a:xfrm>
            <a:off x="3713584" y="1281639"/>
            <a:ext cx="989045" cy="352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20" name="Rectangle: Rounded Corners 19">
            <a:hlinkClick r:id="rId7" action="ppaction://hlinksldjump"/>
            <a:extLst>
              <a:ext uri="{FF2B5EF4-FFF2-40B4-BE49-F238E27FC236}">
                <a16:creationId xmlns:a16="http://schemas.microsoft.com/office/drawing/2014/main" id="{050E3F9E-B49A-BEC9-F6C4-2DD58CB7D570}"/>
              </a:ext>
            </a:extLst>
          </p:cNvPr>
          <p:cNvSpPr/>
          <p:nvPr/>
        </p:nvSpPr>
        <p:spPr>
          <a:xfrm>
            <a:off x="3720581"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hlinkClick r:id="rId8" action="ppaction://hlinksldjump"/>
            <a:extLst>
              <a:ext uri="{FF2B5EF4-FFF2-40B4-BE49-F238E27FC236}">
                <a16:creationId xmlns:a16="http://schemas.microsoft.com/office/drawing/2014/main" id="{E396D526-8CF3-BDFF-BCD6-C4D3837D97B1}"/>
              </a:ext>
            </a:extLst>
          </p:cNvPr>
          <p:cNvSpPr/>
          <p:nvPr/>
        </p:nvSpPr>
        <p:spPr>
          <a:xfrm>
            <a:off x="4927334"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hlinkClick r:id="rId9" action="ppaction://hlinksldjump"/>
            <a:extLst>
              <a:ext uri="{FF2B5EF4-FFF2-40B4-BE49-F238E27FC236}">
                <a16:creationId xmlns:a16="http://schemas.microsoft.com/office/drawing/2014/main" id="{F2ABEB12-FDEC-9D62-EA66-8B5D98CB22B0}"/>
              </a:ext>
            </a:extLst>
          </p:cNvPr>
          <p:cNvSpPr/>
          <p:nvPr/>
        </p:nvSpPr>
        <p:spPr>
          <a:xfrm>
            <a:off x="6134087"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hlinkClick r:id="rId10" action="ppaction://hlinksldjump"/>
            <a:extLst>
              <a:ext uri="{FF2B5EF4-FFF2-40B4-BE49-F238E27FC236}">
                <a16:creationId xmlns:a16="http://schemas.microsoft.com/office/drawing/2014/main" id="{D5815095-A788-75EA-1F4E-E5BAB036D750}"/>
              </a:ext>
            </a:extLst>
          </p:cNvPr>
          <p:cNvSpPr/>
          <p:nvPr/>
        </p:nvSpPr>
        <p:spPr>
          <a:xfrm>
            <a:off x="734084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hlinkClick r:id="rId11" action="ppaction://hlinksldjump"/>
            <a:extLst>
              <a:ext uri="{FF2B5EF4-FFF2-40B4-BE49-F238E27FC236}">
                <a16:creationId xmlns:a16="http://schemas.microsoft.com/office/drawing/2014/main" id="{CF225554-CE98-FB57-9D89-1A7154A15E97}"/>
              </a:ext>
            </a:extLst>
          </p:cNvPr>
          <p:cNvSpPr/>
          <p:nvPr/>
        </p:nvSpPr>
        <p:spPr>
          <a:xfrm>
            <a:off x="8547593"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hlinkClick r:id="rId12" action="ppaction://hlinksldjump"/>
            <a:extLst>
              <a:ext uri="{FF2B5EF4-FFF2-40B4-BE49-F238E27FC236}">
                <a16:creationId xmlns:a16="http://schemas.microsoft.com/office/drawing/2014/main" id="{E60FC78D-CD66-EBEA-356B-30AA960A86F2}"/>
              </a:ext>
            </a:extLst>
          </p:cNvPr>
          <p:cNvSpPr/>
          <p:nvPr/>
        </p:nvSpPr>
        <p:spPr>
          <a:xfrm>
            <a:off x="9754346"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hlinkClick r:id="rId13" action="ppaction://hlinksldjump"/>
            <a:extLst>
              <a:ext uri="{FF2B5EF4-FFF2-40B4-BE49-F238E27FC236}">
                <a16:creationId xmlns:a16="http://schemas.microsoft.com/office/drawing/2014/main" id="{B27A1744-7781-2843-1301-5528C6BD9979}"/>
              </a:ext>
            </a:extLst>
          </p:cNvPr>
          <p:cNvSpPr/>
          <p:nvPr/>
        </p:nvSpPr>
        <p:spPr>
          <a:xfrm>
            <a:off x="1096110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278190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142BCD2-3370-2185-F01F-6640D1956EC7}"/>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C6343CBB-0C0D-4317-03B8-E6E08FB92DAB}"/>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944D1DBD-AD9B-D232-3DD2-7C78A410687D}"/>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E3266AB4-B15C-ACAE-A10C-5015C9E34F32}"/>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4AA2029A-8A1C-EC3B-041E-1465312F61AA}"/>
              </a:ext>
            </a:extLst>
          </p:cNvPr>
          <p:cNvGraphicFramePr>
            <a:graphicFrameLocks noGrp="1"/>
          </p:cNvGraphicFramePr>
          <p:nvPr>
            <p:extLst>
              <p:ext uri="{D42A27DB-BD31-4B8C-83A1-F6EECF244321}">
                <p14:modId xmlns:p14="http://schemas.microsoft.com/office/powerpoint/2010/main" val="1941646164"/>
              </p:ext>
            </p:extLst>
          </p:nvPr>
        </p:nvGraphicFramePr>
        <p:xfrm>
          <a:off x="177282" y="1606075"/>
          <a:ext cx="11737911" cy="4542796"/>
        </p:xfrm>
        <a:graphic>
          <a:graphicData uri="http://schemas.openxmlformats.org/drawingml/2006/table">
            <a:tbl>
              <a:tblPr firstRow="1" bandRow="1">
                <a:tableStyleId>{5C22544A-7EE6-4342-B048-85BDC9FD1C3A}</a:tableStyleId>
              </a:tblPr>
              <a:tblGrid>
                <a:gridCol w="456360">
                  <a:extLst>
                    <a:ext uri="{9D8B030D-6E8A-4147-A177-3AD203B41FA5}">
                      <a16:colId xmlns:a16="http://schemas.microsoft.com/office/drawing/2014/main" val="2154815023"/>
                    </a:ext>
                  </a:extLst>
                </a:gridCol>
                <a:gridCol w="923443">
                  <a:extLst>
                    <a:ext uri="{9D8B030D-6E8A-4147-A177-3AD203B41FA5}">
                      <a16:colId xmlns:a16="http://schemas.microsoft.com/office/drawing/2014/main" val="3572431088"/>
                    </a:ext>
                  </a:extLst>
                </a:gridCol>
                <a:gridCol w="803560">
                  <a:extLst>
                    <a:ext uri="{9D8B030D-6E8A-4147-A177-3AD203B41FA5}">
                      <a16:colId xmlns:a16="http://schemas.microsoft.com/office/drawing/2014/main" val="2272372238"/>
                    </a:ext>
                  </a:extLst>
                </a:gridCol>
                <a:gridCol w="989045">
                  <a:extLst>
                    <a:ext uri="{9D8B030D-6E8A-4147-A177-3AD203B41FA5}">
                      <a16:colId xmlns:a16="http://schemas.microsoft.com/office/drawing/2014/main" val="465024823"/>
                    </a:ext>
                  </a:extLst>
                </a:gridCol>
                <a:gridCol w="793102">
                  <a:extLst>
                    <a:ext uri="{9D8B030D-6E8A-4147-A177-3AD203B41FA5}">
                      <a16:colId xmlns:a16="http://schemas.microsoft.com/office/drawing/2014/main" val="3912411152"/>
                    </a:ext>
                  </a:extLst>
                </a:gridCol>
                <a:gridCol w="951722">
                  <a:extLst>
                    <a:ext uri="{9D8B030D-6E8A-4147-A177-3AD203B41FA5}">
                      <a16:colId xmlns:a16="http://schemas.microsoft.com/office/drawing/2014/main" val="1115181657"/>
                    </a:ext>
                  </a:extLst>
                </a:gridCol>
                <a:gridCol w="933062">
                  <a:extLst>
                    <a:ext uri="{9D8B030D-6E8A-4147-A177-3AD203B41FA5}">
                      <a16:colId xmlns:a16="http://schemas.microsoft.com/office/drawing/2014/main" val="1387544093"/>
                    </a:ext>
                  </a:extLst>
                </a:gridCol>
                <a:gridCol w="1231640">
                  <a:extLst>
                    <a:ext uri="{9D8B030D-6E8A-4147-A177-3AD203B41FA5}">
                      <a16:colId xmlns:a16="http://schemas.microsoft.com/office/drawing/2014/main" val="3860125346"/>
                    </a:ext>
                  </a:extLst>
                </a:gridCol>
                <a:gridCol w="1211997">
                  <a:extLst>
                    <a:ext uri="{9D8B030D-6E8A-4147-A177-3AD203B41FA5}">
                      <a16:colId xmlns:a16="http://schemas.microsoft.com/office/drawing/2014/main" val="3854101383"/>
                    </a:ext>
                  </a:extLst>
                </a:gridCol>
                <a:gridCol w="1064673">
                  <a:extLst>
                    <a:ext uri="{9D8B030D-6E8A-4147-A177-3AD203B41FA5}">
                      <a16:colId xmlns:a16="http://schemas.microsoft.com/office/drawing/2014/main" val="3669485228"/>
                    </a:ext>
                  </a:extLst>
                </a:gridCol>
                <a:gridCol w="1147760">
                  <a:extLst>
                    <a:ext uri="{9D8B030D-6E8A-4147-A177-3AD203B41FA5}">
                      <a16:colId xmlns:a16="http://schemas.microsoft.com/office/drawing/2014/main" val="1899623565"/>
                    </a:ext>
                  </a:extLst>
                </a:gridCol>
                <a:gridCol w="1231547">
                  <a:extLst>
                    <a:ext uri="{9D8B030D-6E8A-4147-A177-3AD203B41FA5}">
                      <a16:colId xmlns:a16="http://schemas.microsoft.com/office/drawing/2014/main" val="805684799"/>
                    </a:ext>
                  </a:extLst>
                </a:gridCol>
              </a:tblGrid>
              <a:tr h="665693">
                <a:tc>
                  <a:txBody>
                    <a:bodyPr/>
                    <a:lstStyle/>
                    <a:p>
                      <a:pPr algn="ctr"/>
                      <a:r>
                        <a:rPr lang="en-US" sz="1200" dirty="0" err="1">
                          <a:solidFill>
                            <a:schemeClr val="tx1"/>
                          </a:solidFill>
                        </a:rPr>
                        <a:t>Sl</a:t>
                      </a:r>
                      <a:r>
                        <a:rPr lang="en-US" sz="1200" dirty="0">
                          <a:solidFill>
                            <a:schemeClr val="tx1"/>
                          </a:solidFill>
                        </a:rPr>
                        <a:t> No</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Project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Type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Purchaser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Size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Date of Booking</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Total Amount Paid So far</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L1 Employee Approval Date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L2 Employee Approval Date</a:t>
                      </a:r>
                      <a:endParaRPr kumimoji="0" lang="en-IN" sz="1200" b="1"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L3 Employee Approval Date</a:t>
                      </a:r>
                      <a:endParaRPr kumimoji="0" lang="en-IN" sz="1200" b="1"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n-lt"/>
                          <a:ea typeface="+mn-ea"/>
                          <a:cs typeface="+mn-cs"/>
                        </a:rPr>
                        <a:t>L4 Employee Approval Date</a:t>
                      </a:r>
                      <a:endParaRPr kumimoji="0" lang="en-IN" sz="12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838511">
                <a:tc>
                  <a:txBody>
                    <a:bodyPr/>
                    <a:lstStyle/>
                    <a:p>
                      <a:r>
                        <a:rPr lang="en-US" sz="1100" dirty="0">
                          <a:solidFill>
                            <a:schemeClr val="tx1"/>
                          </a:solidFill>
                        </a:rPr>
                        <a:t>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Kannimanike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Asdafsd</a:t>
                      </a:r>
                      <a:r>
                        <a:rPr lang="en-US" sz="1100" dirty="0">
                          <a:solidFill>
                            <a:schemeClr val="tx1"/>
                          </a:solidFill>
                        </a:rPr>
                        <a:t>  </a:t>
                      </a:r>
                      <a:r>
                        <a:rPr lang="en-US" sz="1100" dirty="0" err="1">
                          <a:solidFill>
                            <a:schemeClr val="tx1"/>
                          </a:solidFill>
                        </a:rPr>
                        <a:t>mgfdf</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15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30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100" kern="1200" dirty="0">
                          <a:solidFill>
                            <a:schemeClr val="tx1"/>
                          </a:solidFill>
                          <a:latin typeface="+mn-lt"/>
                          <a:ea typeface="+mn-ea"/>
                          <a:cs typeface="+mn-cs"/>
                        </a:rPr>
                        <a:t>10 Feb 2025</a:t>
                      </a:r>
                      <a:endParaRPr lang="en-IN" sz="1100" kern="1200" dirty="0">
                        <a:solidFill>
                          <a:schemeClr val="tx1"/>
                        </a:solidFill>
                        <a:latin typeface="+mn-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759648">
                <a:tc>
                  <a:txBody>
                    <a:bodyPr/>
                    <a:lstStyle/>
                    <a:p>
                      <a:r>
                        <a:rPr lang="en-US" sz="1100" dirty="0">
                          <a:solidFill>
                            <a:schemeClr val="tx1"/>
                          </a:solidFill>
                        </a:rPr>
                        <a:t>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15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30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10 Feb 2025</a:t>
                      </a:r>
                      <a:endParaRPr lang="en-IN" sz="1100" kern="1200" noProof="0" dirty="0">
                        <a:solidFill>
                          <a:schemeClr val="tx1"/>
                        </a:solidFill>
                        <a:latin typeface="+mn-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759648">
                <a:tc>
                  <a:txBody>
                    <a:bodyPr/>
                    <a:lstStyle/>
                    <a:p>
                      <a:r>
                        <a:rPr lang="en-US" sz="1100" dirty="0">
                          <a:solidFill>
                            <a:schemeClr val="tx1"/>
                          </a:solidFill>
                        </a:rPr>
                        <a:t>3</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15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30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10 Feb 2025</a:t>
                      </a:r>
                      <a:endParaRPr lang="en-IN" sz="1100" kern="1200" noProof="0" dirty="0">
                        <a:solidFill>
                          <a:schemeClr val="tx1"/>
                        </a:solidFill>
                        <a:latin typeface="+mn-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759648">
                <a:tc>
                  <a:txBody>
                    <a:bodyPr/>
                    <a:lstStyle/>
                    <a:p>
                      <a:r>
                        <a:rPr lang="en-US" sz="1100" dirty="0">
                          <a:solidFill>
                            <a:schemeClr val="tx1"/>
                          </a:solidFill>
                        </a:rPr>
                        <a:t>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Kannimanike</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15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30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10 Feb 2025</a:t>
                      </a:r>
                      <a:endParaRPr lang="en-IN" sz="1100" kern="1200" noProof="0" dirty="0">
                        <a:solidFill>
                          <a:schemeClr val="tx1"/>
                        </a:solidFill>
                        <a:latin typeface="+mn-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759648">
                <a:tc>
                  <a:txBody>
                    <a:bodyPr/>
                    <a:lstStyle/>
                    <a:p>
                      <a:r>
                        <a:rPr lang="en-US" sz="1100" dirty="0">
                          <a:solidFill>
                            <a:schemeClr val="tx1"/>
                          </a:solidFill>
                        </a:rPr>
                        <a:t>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Hunnegere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Villa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Asdafsd</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15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30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10 Feb 2025</a:t>
                      </a:r>
                      <a:endParaRPr lang="en-IN" sz="1100" kern="1200" noProof="0" dirty="0">
                        <a:solidFill>
                          <a:schemeClr val="tx1"/>
                        </a:solidFill>
                        <a:latin typeface="+mn-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bl>
          </a:graphicData>
        </a:graphic>
      </p:graphicFrame>
      <p:sp>
        <p:nvSpPr>
          <p:cNvPr id="6" name="Rectangle: Rounded Corners 5">
            <a:hlinkClick r:id="rId3" action="ppaction://hlinksldjump"/>
            <a:extLst>
              <a:ext uri="{FF2B5EF4-FFF2-40B4-BE49-F238E27FC236}">
                <a16:creationId xmlns:a16="http://schemas.microsoft.com/office/drawing/2014/main" id="{08C8DA1D-B1FB-9F9D-0E87-AA117057439D}"/>
              </a:ext>
            </a:extLst>
          </p:cNvPr>
          <p:cNvSpPr/>
          <p:nvPr/>
        </p:nvSpPr>
        <p:spPr>
          <a:xfrm>
            <a:off x="5980922" y="6386056"/>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7" name="Rectangle: Rounded Corners 6">
            <a:hlinkClick r:id="rId4" action="ppaction://hlinksldjump"/>
            <a:extLst>
              <a:ext uri="{FF2B5EF4-FFF2-40B4-BE49-F238E27FC236}">
                <a16:creationId xmlns:a16="http://schemas.microsoft.com/office/drawing/2014/main" id="{E56DB0DF-E8F9-F637-2B1D-653AD30A6BD5}"/>
              </a:ext>
            </a:extLst>
          </p:cNvPr>
          <p:cNvSpPr/>
          <p:nvPr/>
        </p:nvSpPr>
        <p:spPr>
          <a:xfrm>
            <a:off x="10944812" y="253251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Approve</a:t>
            </a:r>
            <a:endParaRPr lang="en-IN" sz="1400" dirty="0"/>
          </a:p>
        </p:txBody>
      </p:sp>
      <p:sp>
        <p:nvSpPr>
          <p:cNvPr id="12" name="Rectangle: Rounded Corners 11">
            <a:hlinkClick r:id="rId4" action="ppaction://hlinksldjump"/>
            <a:extLst>
              <a:ext uri="{FF2B5EF4-FFF2-40B4-BE49-F238E27FC236}">
                <a16:creationId xmlns:a16="http://schemas.microsoft.com/office/drawing/2014/main" id="{E686742B-E589-B841-D4B8-01D3935FAE0F}"/>
              </a:ext>
            </a:extLst>
          </p:cNvPr>
          <p:cNvSpPr/>
          <p:nvPr/>
        </p:nvSpPr>
        <p:spPr>
          <a:xfrm>
            <a:off x="10944812" y="3351859"/>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Approve</a:t>
            </a:r>
            <a:endParaRPr lang="en-IN" sz="1400" dirty="0"/>
          </a:p>
        </p:txBody>
      </p:sp>
      <p:sp>
        <p:nvSpPr>
          <p:cNvPr id="13" name="Rectangle: Rounded Corners 12">
            <a:hlinkClick r:id="rId4" action="ppaction://hlinksldjump"/>
            <a:extLst>
              <a:ext uri="{FF2B5EF4-FFF2-40B4-BE49-F238E27FC236}">
                <a16:creationId xmlns:a16="http://schemas.microsoft.com/office/drawing/2014/main" id="{231DF69A-2FA3-0DF7-4232-6D114A322115}"/>
              </a:ext>
            </a:extLst>
          </p:cNvPr>
          <p:cNvSpPr/>
          <p:nvPr/>
        </p:nvSpPr>
        <p:spPr>
          <a:xfrm>
            <a:off x="10944811" y="4169457"/>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Approve</a:t>
            </a:r>
            <a:endParaRPr lang="en-IN" sz="1400" dirty="0"/>
          </a:p>
        </p:txBody>
      </p:sp>
      <p:sp>
        <p:nvSpPr>
          <p:cNvPr id="14" name="Rectangle: Rounded Corners 13">
            <a:hlinkClick r:id="rId4" action="ppaction://hlinksldjump"/>
            <a:extLst>
              <a:ext uri="{FF2B5EF4-FFF2-40B4-BE49-F238E27FC236}">
                <a16:creationId xmlns:a16="http://schemas.microsoft.com/office/drawing/2014/main" id="{D1AB8728-CD79-9DFC-0711-1CD24B6A3403}"/>
              </a:ext>
            </a:extLst>
          </p:cNvPr>
          <p:cNvSpPr/>
          <p:nvPr/>
        </p:nvSpPr>
        <p:spPr>
          <a:xfrm>
            <a:off x="10944810" y="4920485"/>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Approve</a:t>
            </a:r>
            <a:endParaRPr lang="en-IN" sz="1400" dirty="0"/>
          </a:p>
        </p:txBody>
      </p:sp>
      <p:sp>
        <p:nvSpPr>
          <p:cNvPr id="15" name="Rectangle: Rounded Corners 14">
            <a:hlinkClick r:id="rId4" action="ppaction://hlinksldjump"/>
            <a:extLst>
              <a:ext uri="{FF2B5EF4-FFF2-40B4-BE49-F238E27FC236}">
                <a16:creationId xmlns:a16="http://schemas.microsoft.com/office/drawing/2014/main" id="{312D27F0-B00E-A370-A2BC-5432ED13BB2B}"/>
              </a:ext>
            </a:extLst>
          </p:cNvPr>
          <p:cNvSpPr/>
          <p:nvPr/>
        </p:nvSpPr>
        <p:spPr>
          <a:xfrm>
            <a:off x="10944809" y="561874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Approve</a:t>
            </a:r>
            <a:endParaRPr lang="en-IN" sz="1400" dirty="0"/>
          </a:p>
        </p:txBody>
      </p:sp>
    </p:spTree>
    <p:extLst>
      <p:ext uri="{BB962C8B-B14F-4D97-AF65-F5344CB8AC3E}">
        <p14:creationId xmlns:p14="http://schemas.microsoft.com/office/powerpoint/2010/main" val="2577752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F2458B-FC17-8E91-74A3-5418D1FBBAA3}"/>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1BAC1892-143C-4C6E-0FFD-3769F4A94786}"/>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9EA9AB20-6B57-70FB-37A7-6B048BB41E2A}"/>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Admin Module</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4A71ACAB-53C5-488A-05A3-17DD1DA24DCB}"/>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BC7E914E-5FB5-0052-45B0-7DD14E827429}"/>
              </a:ext>
            </a:extLst>
          </p:cNvPr>
          <p:cNvGraphicFramePr>
            <a:graphicFrameLocks noGrp="1"/>
          </p:cNvGraphicFramePr>
          <p:nvPr>
            <p:extLst>
              <p:ext uri="{D42A27DB-BD31-4B8C-83A1-F6EECF244321}">
                <p14:modId xmlns:p14="http://schemas.microsoft.com/office/powerpoint/2010/main" val="2586585572"/>
              </p:ext>
            </p:extLst>
          </p:nvPr>
        </p:nvGraphicFramePr>
        <p:xfrm>
          <a:off x="139958" y="1606075"/>
          <a:ext cx="5915609" cy="4542796"/>
        </p:xfrm>
        <a:graphic>
          <a:graphicData uri="http://schemas.openxmlformats.org/drawingml/2006/table">
            <a:tbl>
              <a:tblPr firstRow="1" bandRow="1">
                <a:tableStyleId>{5C22544A-7EE6-4342-B048-85BDC9FD1C3A}</a:tableStyleId>
              </a:tblPr>
              <a:tblGrid>
                <a:gridCol w="460391">
                  <a:extLst>
                    <a:ext uri="{9D8B030D-6E8A-4147-A177-3AD203B41FA5}">
                      <a16:colId xmlns:a16="http://schemas.microsoft.com/office/drawing/2014/main" val="2154815023"/>
                    </a:ext>
                  </a:extLst>
                </a:gridCol>
                <a:gridCol w="1130411">
                  <a:extLst>
                    <a:ext uri="{9D8B030D-6E8A-4147-A177-3AD203B41FA5}">
                      <a16:colId xmlns:a16="http://schemas.microsoft.com/office/drawing/2014/main" val="3572431088"/>
                    </a:ext>
                  </a:extLst>
                </a:gridCol>
                <a:gridCol w="1186043">
                  <a:extLst>
                    <a:ext uri="{9D8B030D-6E8A-4147-A177-3AD203B41FA5}">
                      <a16:colId xmlns:a16="http://schemas.microsoft.com/office/drawing/2014/main" val="2272372238"/>
                    </a:ext>
                  </a:extLst>
                </a:gridCol>
                <a:gridCol w="423587">
                  <a:extLst>
                    <a:ext uri="{9D8B030D-6E8A-4147-A177-3AD203B41FA5}">
                      <a16:colId xmlns:a16="http://schemas.microsoft.com/office/drawing/2014/main" val="465024823"/>
                    </a:ext>
                  </a:extLst>
                </a:gridCol>
                <a:gridCol w="442414">
                  <a:extLst>
                    <a:ext uri="{9D8B030D-6E8A-4147-A177-3AD203B41FA5}">
                      <a16:colId xmlns:a16="http://schemas.microsoft.com/office/drawing/2014/main" val="3912411152"/>
                    </a:ext>
                  </a:extLst>
                </a:gridCol>
                <a:gridCol w="414174">
                  <a:extLst>
                    <a:ext uri="{9D8B030D-6E8A-4147-A177-3AD203B41FA5}">
                      <a16:colId xmlns:a16="http://schemas.microsoft.com/office/drawing/2014/main" val="1115181657"/>
                    </a:ext>
                  </a:extLst>
                </a:gridCol>
                <a:gridCol w="385934">
                  <a:extLst>
                    <a:ext uri="{9D8B030D-6E8A-4147-A177-3AD203B41FA5}">
                      <a16:colId xmlns:a16="http://schemas.microsoft.com/office/drawing/2014/main" val="1387544093"/>
                    </a:ext>
                  </a:extLst>
                </a:gridCol>
                <a:gridCol w="442413">
                  <a:extLst>
                    <a:ext uri="{9D8B030D-6E8A-4147-A177-3AD203B41FA5}">
                      <a16:colId xmlns:a16="http://schemas.microsoft.com/office/drawing/2014/main" val="3860125346"/>
                    </a:ext>
                  </a:extLst>
                </a:gridCol>
                <a:gridCol w="1030242">
                  <a:extLst>
                    <a:ext uri="{9D8B030D-6E8A-4147-A177-3AD203B41FA5}">
                      <a16:colId xmlns:a16="http://schemas.microsoft.com/office/drawing/2014/main" val="1353023300"/>
                    </a:ext>
                  </a:extLst>
                </a:gridCol>
              </a:tblGrid>
              <a:tr h="665693">
                <a:tc>
                  <a:txBody>
                    <a:bodyPr/>
                    <a:lstStyle/>
                    <a:p>
                      <a:pPr algn="ctr"/>
                      <a:r>
                        <a:rPr lang="en-US" sz="1200" dirty="0" err="1">
                          <a:solidFill>
                            <a:schemeClr val="tx1"/>
                          </a:solidFill>
                        </a:rPr>
                        <a:t>Sl</a:t>
                      </a:r>
                      <a:r>
                        <a:rPr lang="en-US" sz="1200" dirty="0">
                          <a:solidFill>
                            <a:schemeClr val="tx1"/>
                          </a:solidFill>
                        </a:rPr>
                        <a:t> No</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Employee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Designation</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1200" dirty="0">
                          <a:solidFill>
                            <a:schemeClr val="tx1"/>
                          </a:solidFill>
                        </a:rPr>
                        <a:t>Role in the System</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Delete </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838511">
                <a:tc>
                  <a:txBody>
                    <a:bodyPr/>
                    <a:lstStyle/>
                    <a:p>
                      <a:r>
                        <a:rPr lang="en-US" sz="1100" dirty="0">
                          <a:solidFill>
                            <a:schemeClr val="tx1"/>
                          </a:solidFill>
                        </a:rPr>
                        <a:t>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Mr</a:t>
                      </a:r>
                      <a:r>
                        <a:rPr lang="en-US" sz="1100" dirty="0">
                          <a:solidFill>
                            <a:schemeClr val="tx1"/>
                          </a:solidFill>
                        </a:rPr>
                        <a:t> Abcde</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Case Worker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759648">
                <a:tc>
                  <a:txBody>
                    <a:bodyPr/>
                    <a:lstStyle/>
                    <a:p>
                      <a:r>
                        <a:rPr lang="en-US" sz="1100" dirty="0">
                          <a:solidFill>
                            <a:schemeClr val="tx1"/>
                          </a:solidFill>
                        </a:rPr>
                        <a:t>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Mr</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Gdfc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Senior Manager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759648">
                <a:tc>
                  <a:txBody>
                    <a:bodyPr/>
                    <a:lstStyle/>
                    <a:p>
                      <a:r>
                        <a:rPr lang="en-US" sz="1100" dirty="0">
                          <a:solidFill>
                            <a:schemeClr val="tx1"/>
                          </a:solidFill>
                        </a:rPr>
                        <a:t>3</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Mrs</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Pqrst</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Additional Commissioner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759648">
                <a:tc>
                  <a:txBody>
                    <a:bodyPr/>
                    <a:lstStyle/>
                    <a:p>
                      <a:r>
                        <a:rPr lang="en-US" sz="1100" dirty="0">
                          <a:solidFill>
                            <a:schemeClr val="tx1"/>
                          </a:solidFill>
                        </a:rPr>
                        <a:t>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Ms</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Klimn</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Finance Cleric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759648">
                <a:tc>
                  <a:txBody>
                    <a:bodyPr/>
                    <a:lstStyle/>
                    <a:p>
                      <a:r>
                        <a:rPr lang="en-US" sz="1100" dirty="0">
                          <a:solidFill>
                            <a:schemeClr val="tx1"/>
                          </a:solidFill>
                        </a:rPr>
                        <a:t>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Mr</a:t>
                      </a:r>
                      <a:r>
                        <a:rPr lang="en-US" sz="1100" dirty="0">
                          <a:solidFill>
                            <a:schemeClr val="tx1"/>
                          </a:solidFill>
                        </a:rPr>
                        <a:t> </a:t>
                      </a:r>
                      <a:r>
                        <a:rPr lang="en-US" sz="1100" dirty="0" err="1">
                          <a:solidFill>
                            <a:schemeClr val="tx1"/>
                          </a:solidFill>
                        </a:rPr>
                        <a:t>Opqurst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Finance Head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bl>
          </a:graphicData>
        </a:graphic>
      </p:graphicFrame>
      <p:sp>
        <p:nvSpPr>
          <p:cNvPr id="7" name="Rectangle: Rounded Corners 6">
            <a:hlinkClick r:id="rId4" action="ppaction://hlinksldjump"/>
            <a:extLst>
              <a:ext uri="{FF2B5EF4-FFF2-40B4-BE49-F238E27FC236}">
                <a16:creationId xmlns:a16="http://schemas.microsoft.com/office/drawing/2014/main" id="{3B2887FB-F484-2196-4CA9-C4EC7F22DEB9}"/>
              </a:ext>
            </a:extLst>
          </p:cNvPr>
          <p:cNvSpPr/>
          <p:nvPr/>
        </p:nvSpPr>
        <p:spPr>
          <a:xfrm>
            <a:off x="3675817" y="6310102"/>
            <a:ext cx="1520736" cy="288802"/>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Delete Selected</a:t>
            </a:r>
            <a:endParaRPr lang="en-IN" sz="1400" dirty="0"/>
          </a:p>
        </p:txBody>
      </p:sp>
      <p:sp>
        <p:nvSpPr>
          <p:cNvPr id="12" name="Rectangle: Rounded Corners 11">
            <a:hlinkClick r:id="rId4" action="ppaction://hlinksldjump"/>
            <a:extLst>
              <a:ext uri="{FF2B5EF4-FFF2-40B4-BE49-F238E27FC236}">
                <a16:creationId xmlns:a16="http://schemas.microsoft.com/office/drawing/2014/main" id="{22343D34-59DC-B601-03BF-6CA8BA08A6E3}"/>
              </a:ext>
            </a:extLst>
          </p:cNvPr>
          <p:cNvSpPr/>
          <p:nvPr/>
        </p:nvSpPr>
        <p:spPr>
          <a:xfrm>
            <a:off x="7741735" y="6310102"/>
            <a:ext cx="1654192" cy="263741"/>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Generate A Report</a:t>
            </a:r>
            <a:endParaRPr lang="en-IN" sz="1400" dirty="0"/>
          </a:p>
        </p:txBody>
      </p:sp>
      <p:graphicFrame>
        <p:nvGraphicFramePr>
          <p:cNvPr id="8" name="Table 7">
            <a:extLst>
              <a:ext uri="{FF2B5EF4-FFF2-40B4-BE49-F238E27FC236}">
                <a16:creationId xmlns:a16="http://schemas.microsoft.com/office/drawing/2014/main" id="{43FCFB15-D797-7EFD-AA8E-CFF0801EBCC3}"/>
              </a:ext>
            </a:extLst>
          </p:cNvPr>
          <p:cNvGraphicFramePr>
            <a:graphicFrameLocks noGrp="1"/>
          </p:cNvGraphicFramePr>
          <p:nvPr>
            <p:extLst>
              <p:ext uri="{D42A27DB-BD31-4B8C-83A1-F6EECF244321}">
                <p14:modId xmlns:p14="http://schemas.microsoft.com/office/powerpoint/2010/main" val="483424016"/>
              </p:ext>
            </p:extLst>
          </p:nvPr>
        </p:nvGraphicFramePr>
        <p:xfrm>
          <a:off x="2918408" y="1894564"/>
          <a:ext cx="2092130" cy="370840"/>
        </p:xfrm>
        <a:graphic>
          <a:graphicData uri="http://schemas.openxmlformats.org/drawingml/2006/table">
            <a:tbl>
              <a:tblPr firstRow="1" bandRow="1">
                <a:tableStyleId>{5C22544A-7EE6-4342-B048-85BDC9FD1C3A}</a:tableStyleId>
              </a:tblPr>
              <a:tblGrid>
                <a:gridCol w="418426">
                  <a:extLst>
                    <a:ext uri="{9D8B030D-6E8A-4147-A177-3AD203B41FA5}">
                      <a16:colId xmlns:a16="http://schemas.microsoft.com/office/drawing/2014/main" val="4038373066"/>
                    </a:ext>
                  </a:extLst>
                </a:gridCol>
                <a:gridCol w="432733">
                  <a:extLst>
                    <a:ext uri="{9D8B030D-6E8A-4147-A177-3AD203B41FA5}">
                      <a16:colId xmlns:a16="http://schemas.microsoft.com/office/drawing/2014/main" val="1643214594"/>
                    </a:ext>
                  </a:extLst>
                </a:gridCol>
                <a:gridCol w="410547">
                  <a:extLst>
                    <a:ext uri="{9D8B030D-6E8A-4147-A177-3AD203B41FA5}">
                      <a16:colId xmlns:a16="http://schemas.microsoft.com/office/drawing/2014/main" val="213553752"/>
                    </a:ext>
                  </a:extLst>
                </a:gridCol>
                <a:gridCol w="382555">
                  <a:extLst>
                    <a:ext uri="{9D8B030D-6E8A-4147-A177-3AD203B41FA5}">
                      <a16:colId xmlns:a16="http://schemas.microsoft.com/office/drawing/2014/main" val="447785512"/>
                    </a:ext>
                  </a:extLst>
                </a:gridCol>
                <a:gridCol w="447869">
                  <a:extLst>
                    <a:ext uri="{9D8B030D-6E8A-4147-A177-3AD203B41FA5}">
                      <a16:colId xmlns:a16="http://schemas.microsoft.com/office/drawing/2014/main" val="2195818684"/>
                    </a:ext>
                  </a:extLst>
                </a:gridCol>
              </a:tblGrid>
              <a:tr h="370840">
                <a:tc>
                  <a:txBody>
                    <a:bodyPr/>
                    <a:lstStyle/>
                    <a:p>
                      <a:r>
                        <a:rPr lang="en-US" sz="1100" dirty="0">
                          <a:solidFill>
                            <a:schemeClr val="tx1"/>
                          </a:solidFill>
                        </a:rPr>
                        <a:t>L1</a:t>
                      </a:r>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100" dirty="0">
                          <a:solidFill>
                            <a:schemeClr val="tx1"/>
                          </a:solidFill>
                        </a:rPr>
                        <a:t>L2</a:t>
                      </a:r>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100" dirty="0">
                          <a:solidFill>
                            <a:schemeClr val="tx1"/>
                          </a:solidFill>
                        </a:rPr>
                        <a:t>L3</a:t>
                      </a:r>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100" dirty="0">
                          <a:solidFill>
                            <a:schemeClr val="tx1"/>
                          </a:solidFill>
                        </a:rPr>
                        <a:t>L4</a:t>
                      </a:r>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100" dirty="0">
                          <a:solidFill>
                            <a:schemeClr val="tx1"/>
                          </a:solidFill>
                        </a:rPr>
                        <a:t>L5</a:t>
                      </a:r>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47920816"/>
                  </a:ext>
                </a:extLst>
              </a:tr>
            </a:tbl>
          </a:graphicData>
        </a:graphic>
      </p:graphicFrame>
      <p:sp>
        <p:nvSpPr>
          <p:cNvPr id="9" name="Oval 8">
            <a:extLst>
              <a:ext uri="{FF2B5EF4-FFF2-40B4-BE49-F238E27FC236}">
                <a16:creationId xmlns:a16="http://schemas.microsoft.com/office/drawing/2014/main" id="{16C0528B-F665-70E2-F05F-212032CFB7CE}"/>
              </a:ext>
            </a:extLst>
          </p:cNvPr>
          <p:cNvSpPr/>
          <p:nvPr/>
        </p:nvSpPr>
        <p:spPr>
          <a:xfrm>
            <a:off x="2983722" y="2603241"/>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9A2C5738-66E1-899B-B548-CF6FD48B0DE2}"/>
              </a:ext>
            </a:extLst>
          </p:cNvPr>
          <p:cNvSpPr/>
          <p:nvPr/>
        </p:nvSpPr>
        <p:spPr>
          <a:xfrm>
            <a:off x="3394267" y="2602896"/>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ECA5616-FDEE-A877-1C8D-503EA3FD1CA0}"/>
              </a:ext>
            </a:extLst>
          </p:cNvPr>
          <p:cNvSpPr/>
          <p:nvPr/>
        </p:nvSpPr>
        <p:spPr>
          <a:xfrm>
            <a:off x="3822437" y="2602896"/>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059F28D-3135-E188-F747-6EA47BEA9E59}"/>
              </a:ext>
            </a:extLst>
          </p:cNvPr>
          <p:cNvSpPr/>
          <p:nvPr/>
        </p:nvSpPr>
        <p:spPr>
          <a:xfrm>
            <a:off x="4202915" y="2602896"/>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303E4BE6-A23E-191E-006F-4E169874E73B}"/>
              </a:ext>
            </a:extLst>
          </p:cNvPr>
          <p:cNvSpPr/>
          <p:nvPr/>
        </p:nvSpPr>
        <p:spPr>
          <a:xfrm>
            <a:off x="4642498" y="2602896"/>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25B00EF-4B72-0488-2CF6-51007745C5E9}"/>
              </a:ext>
            </a:extLst>
          </p:cNvPr>
          <p:cNvSpPr/>
          <p:nvPr/>
        </p:nvSpPr>
        <p:spPr>
          <a:xfrm>
            <a:off x="2980611" y="3354373"/>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C914D9C-985F-EF16-045A-B3EF9DCFDBB5}"/>
              </a:ext>
            </a:extLst>
          </p:cNvPr>
          <p:cNvSpPr/>
          <p:nvPr/>
        </p:nvSpPr>
        <p:spPr>
          <a:xfrm>
            <a:off x="3391156" y="3354028"/>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4DD0CCE8-2867-F2CC-F46E-20891AEC603D}"/>
              </a:ext>
            </a:extLst>
          </p:cNvPr>
          <p:cNvSpPr/>
          <p:nvPr/>
        </p:nvSpPr>
        <p:spPr>
          <a:xfrm>
            <a:off x="3819326" y="3354028"/>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FE54FE8D-0787-4922-A364-7CBF5E701758}"/>
              </a:ext>
            </a:extLst>
          </p:cNvPr>
          <p:cNvSpPr/>
          <p:nvPr/>
        </p:nvSpPr>
        <p:spPr>
          <a:xfrm>
            <a:off x="4199804" y="3354028"/>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EB3EFC1F-C285-79E5-5604-D244DB12660D}"/>
              </a:ext>
            </a:extLst>
          </p:cNvPr>
          <p:cNvSpPr/>
          <p:nvPr/>
        </p:nvSpPr>
        <p:spPr>
          <a:xfrm>
            <a:off x="4639387" y="3354028"/>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2A319B5D-201E-36B7-D481-934B137CF873}"/>
              </a:ext>
            </a:extLst>
          </p:cNvPr>
          <p:cNvSpPr/>
          <p:nvPr/>
        </p:nvSpPr>
        <p:spPr>
          <a:xfrm>
            <a:off x="2980611" y="4103230"/>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72356914-2D10-547A-120B-52A68DED91A4}"/>
              </a:ext>
            </a:extLst>
          </p:cNvPr>
          <p:cNvSpPr/>
          <p:nvPr/>
        </p:nvSpPr>
        <p:spPr>
          <a:xfrm>
            <a:off x="3391156" y="4102885"/>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5D7004CB-C969-AD61-9AA9-B652DE60FB28}"/>
              </a:ext>
            </a:extLst>
          </p:cNvPr>
          <p:cNvSpPr/>
          <p:nvPr/>
        </p:nvSpPr>
        <p:spPr>
          <a:xfrm>
            <a:off x="3819326" y="4102885"/>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68E580FD-473E-1496-1B28-F0700657E609}"/>
              </a:ext>
            </a:extLst>
          </p:cNvPr>
          <p:cNvSpPr/>
          <p:nvPr/>
        </p:nvSpPr>
        <p:spPr>
          <a:xfrm>
            <a:off x="4199804" y="4102885"/>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978E5ED3-2454-B5CA-E9C1-57943390FDD8}"/>
              </a:ext>
            </a:extLst>
          </p:cNvPr>
          <p:cNvSpPr/>
          <p:nvPr/>
        </p:nvSpPr>
        <p:spPr>
          <a:xfrm>
            <a:off x="4639387" y="4102885"/>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95FEC277-1EFF-9199-0145-4D9D45B8E377}"/>
              </a:ext>
            </a:extLst>
          </p:cNvPr>
          <p:cNvSpPr/>
          <p:nvPr/>
        </p:nvSpPr>
        <p:spPr>
          <a:xfrm>
            <a:off x="2980611" y="4852087"/>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3AA94889-ABF0-DF1B-DD8C-BFA57895C480}"/>
              </a:ext>
            </a:extLst>
          </p:cNvPr>
          <p:cNvSpPr/>
          <p:nvPr/>
        </p:nvSpPr>
        <p:spPr>
          <a:xfrm>
            <a:off x="3391156" y="4851742"/>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0298B060-E01A-BE3B-DB1B-59F02A08954F}"/>
              </a:ext>
            </a:extLst>
          </p:cNvPr>
          <p:cNvSpPr/>
          <p:nvPr/>
        </p:nvSpPr>
        <p:spPr>
          <a:xfrm>
            <a:off x="3819326" y="4851742"/>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C30C96DF-D1E3-8B80-75EA-C132B3BB4EBD}"/>
              </a:ext>
            </a:extLst>
          </p:cNvPr>
          <p:cNvSpPr/>
          <p:nvPr/>
        </p:nvSpPr>
        <p:spPr>
          <a:xfrm>
            <a:off x="4199804" y="4851742"/>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929FFD65-BF62-977B-A72A-69CE40AE557F}"/>
              </a:ext>
            </a:extLst>
          </p:cNvPr>
          <p:cNvSpPr/>
          <p:nvPr/>
        </p:nvSpPr>
        <p:spPr>
          <a:xfrm>
            <a:off x="4639387" y="4851742"/>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1E7FE318-D09E-EA55-113B-B587C39428C5}"/>
              </a:ext>
            </a:extLst>
          </p:cNvPr>
          <p:cNvSpPr/>
          <p:nvPr/>
        </p:nvSpPr>
        <p:spPr>
          <a:xfrm>
            <a:off x="2980611" y="5675584"/>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883AC2E8-364B-A001-5FD0-580667060AFF}"/>
              </a:ext>
            </a:extLst>
          </p:cNvPr>
          <p:cNvSpPr/>
          <p:nvPr/>
        </p:nvSpPr>
        <p:spPr>
          <a:xfrm>
            <a:off x="3391156" y="5675239"/>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104E2706-51B9-3B9B-8EF6-82B7CB8DA3BD}"/>
              </a:ext>
            </a:extLst>
          </p:cNvPr>
          <p:cNvSpPr/>
          <p:nvPr/>
        </p:nvSpPr>
        <p:spPr>
          <a:xfrm>
            <a:off x="3819326" y="5675239"/>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66B77B75-FCF5-125C-752A-C0DDCC92A933}"/>
              </a:ext>
            </a:extLst>
          </p:cNvPr>
          <p:cNvSpPr/>
          <p:nvPr/>
        </p:nvSpPr>
        <p:spPr>
          <a:xfrm>
            <a:off x="4199804" y="5675239"/>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41375B8A-1833-F3B6-E9C4-3FC5DEAF514F}"/>
              </a:ext>
            </a:extLst>
          </p:cNvPr>
          <p:cNvSpPr/>
          <p:nvPr/>
        </p:nvSpPr>
        <p:spPr>
          <a:xfrm>
            <a:off x="4639387" y="5675239"/>
            <a:ext cx="300653" cy="24283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DCAA13DF-FBB8-B811-19B2-46623E291EF4}"/>
              </a:ext>
            </a:extLst>
          </p:cNvPr>
          <p:cNvSpPr/>
          <p:nvPr/>
        </p:nvSpPr>
        <p:spPr>
          <a:xfrm>
            <a:off x="3084284" y="2710350"/>
            <a:ext cx="93306" cy="703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61B80DD8-299F-57FB-B35D-D800F2686441}"/>
              </a:ext>
            </a:extLst>
          </p:cNvPr>
          <p:cNvSpPr/>
          <p:nvPr/>
        </p:nvSpPr>
        <p:spPr>
          <a:xfrm>
            <a:off x="3503642" y="3426393"/>
            <a:ext cx="93306" cy="703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7AA96F00-41AC-07CA-03DC-FD21AC6B701B}"/>
              </a:ext>
            </a:extLst>
          </p:cNvPr>
          <p:cNvSpPr/>
          <p:nvPr/>
        </p:nvSpPr>
        <p:spPr>
          <a:xfrm>
            <a:off x="3913672" y="4200692"/>
            <a:ext cx="93306" cy="703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5769ECD1-421B-74F7-3D19-E2885DF2F360}"/>
              </a:ext>
            </a:extLst>
          </p:cNvPr>
          <p:cNvSpPr/>
          <p:nvPr/>
        </p:nvSpPr>
        <p:spPr>
          <a:xfrm>
            <a:off x="4303477" y="4937965"/>
            <a:ext cx="93306" cy="703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C80FC0A6-54E7-6C9D-4BC0-36466318B5A2}"/>
              </a:ext>
            </a:extLst>
          </p:cNvPr>
          <p:cNvSpPr/>
          <p:nvPr/>
        </p:nvSpPr>
        <p:spPr>
          <a:xfrm>
            <a:off x="4743060" y="5761462"/>
            <a:ext cx="93306" cy="703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597E66C0-F387-DD7A-CA9E-25508D1A0BCD}"/>
              </a:ext>
            </a:extLst>
          </p:cNvPr>
          <p:cNvSpPr/>
          <p:nvPr/>
        </p:nvSpPr>
        <p:spPr>
          <a:xfrm>
            <a:off x="5435079" y="2621925"/>
            <a:ext cx="279919" cy="2519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1B6871B1-CCF2-48AA-8FBB-4FABA413632A}"/>
              </a:ext>
            </a:extLst>
          </p:cNvPr>
          <p:cNvSpPr/>
          <p:nvPr/>
        </p:nvSpPr>
        <p:spPr>
          <a:xfrm>
            <a:off x="5435079" y="3426393"/>
            <a:ext cx="279919" cy="2519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25092F2-5B8A-F132-C6A8-73509885998F}"/>
              </a:ext>
            </a:extLst>
          </p:cNvPr>
          <p:cNvSpPr/>
          <p:nvPr/>
        </p:nvSpPr>
        <p:spPr>
          <a:xfrm>
            <a:off x="5435079" y="4162833"/>
            <a:ext cx="279919" cy="2519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9475C19-7209-F2F3-CF0C-D82B3EFEAF44}"/>
              </a:ext>
            </a:extLst>
          </p:cNvPr>
          <p:cNvSpPr/>
          <p:nvPr/>
        </p:nvSpPr>
        <p:spPr>
          <a:xfrm>
            <a:off x="5435079" y="4911856"/>
            <a:ext cx="279919" cy="2519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EC5B4318-0698-D742-1AC3-AF2B43817660}"/>
              </a:ext>
            </a:extLst>
          </p:cNvPr>
          <p:cNvSpPr/>
          <p:nvPr/>
        </p:nvSpPr>
        <p:spPr>
          <a:xfrm>
            <a:off x="5435079" y="5618743"/>
            <a:ext cx="279919" cy="2519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47">
            <a:hlinkClick r:id="rId4" action="ppaction://hlinksldjump"/>
            <a:extLst>
              <a:ext uri="{FF2B5EF4-FFF2-40B4-BE49-F238E27FC236}">
                <a16:creationId xmlns:a16="http://schemas.microsoft.com/office/drawing/2014/main" id="{920CF8D2-AF16-799F-8241-0E91BB754C59}"/>
              </a:ext>
            </a:extLst>
          </p:cNvPr>
          <p:cNvSpPr/>
          <p:nvPr/>
        </p:nvSpPr>
        <p:spPr>
          <a:xfrm>
            <a:off x="5708776" y="6310102"/>
            <a:ext cx="1520736" cy="288802"/>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Create a new</a:t>
            </a:r>
            <a:endParaRPr lang="en-IN" sz="1400" dirty="0"/>
          </a:p>
        </p:txBody>
      </p:sp>
    </p:spTree>
    <p:extLst>
      <p:ext uri="{BB962C8B-B14F-4D97-AF65-F5344CB8AC3E}">
        <p14:creationId xmlns:p14="http://schemas.microsoft.com/office/powerpoint/2010/main" val="2807455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78C7ED-ECEB-7E7B-3FB7-1938F9712C1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5BFE8C6-44C7-2A30-3A93-E66995BA8AB4}"/>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5091499-5724-7539-972E-CC6C80EFDACB}"/>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9" name="Rectangle: Rounded Corners 8">
            <a:extLst>
              <a:ext uri="{FF2B5EF4-FFF2-40B4-BE49-F238E27FC236}">
                <a16:creationId xmlns:a16="http://schemas.microsoft.com/office/drawing/2014/main" id="{089453BE-1383-47C3-88DA-F9F217A67D0D}"/>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10" name="Rectangle: Rounded Corners 9">
            <a:extLst>
              <a:ext uri="{FF2B5EF4-FFF2-40B4-BE49-F238E27FC236}">
                <a16:creationId xmlns:a16="http://schemas.microsoft.com/office/drawing/2014/main" id="{7ED35A99-F36F-5B25-F28C-C013D161513D}"/>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15" name="Rectangle: Rounded Corners 14">
            <a:hlinkClick r:id="rId2" action="ppaction://hlinksldjump"/>
            <a:extLst>
              <a:ext uri="{FF2B5EF4-FFF2-40B4-BE49-F238E27FC236}">
                <a16:creationId xmlns:a16="http://schemas.microsoft.com/office/drawing/2014/main" id="{EE02D0E8-B8A7-EDEE-0C43-0EB2A7D22F7C}"/>
              </a:ext>
            </a:extLst>
          </p:cNvPr>
          <p:cNvSpPr/>
          <p:nvPr/>
        </p:nvSpPr>
        <p:spPr>
          <a:xfrm>
            <a:off x="6563297" y="6354147"/>
            <a:ext cx="1420597" cy="426711"/>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Book a Flat</a:t>
            </a:r>
            <a:endParaRPr lang="en-IN" sz="1100" dirty="0"/>
          </a:p>
        </p:txBody>
      </p:sp>
      <p:sp>
        <p:nvSpPr>
          <p:cNvPr id="16" name="Rectangle: Rounded Corners 15">
            <a:hlinkClick r:id="rId3" action="ppaction://hlinksldjump"/>
            <a:extLst>
              <a:ext uri="{FF2B5EF4-FFF2-40B4-BE49-F238E27FC236}">
                <a16:creationId xmlns:a16="http://schemas.microsoft.com/office/drawing/2014/main" id="{5F4BD6D7-3C62-0B03-A914-D9E8C1E93BB7}"/>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7" name="Rectangle: Rounded Corners 16">
            <a:hlinkClick r:id="rId4" action="ppaction://hlinksldjump"/>
            <a:extLst>
              <a:ext uri="{FF2B5EF4-FFF2-40B4-BE49-F238E27FC236}">
                <a16:creationId xmlns:a16="http://schemas.microsoft.com/office/drawing/2014/main" id="{CA3F0786-6A78-4671-3FE9-AA554C8C3E8F}"/>
              </a:ext>
            </a:extLst>
          </p:cNvPr>
          <p:cNvSpPr/>
          <p:nvPr/>
        </p:nvSpPr>
        <p:spPr>
          <a:xfrm>
            <a:off x="9206971"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18" name="Arrow: Left 17">
            <a:hlinkClick r:id="rId5" action="ppaction://hlinksldjump"/>
            <a:extLst>
              <a:ext uri="{FF2B5EF4-FFF2-40B4-BE49-F238E27FC236}">
                <a16:creationId xmlns:a16="http://schemas.microsoft.com/office/drawing/2014/main" id="{37064C5B-95BA-33BD-151D-553464FA7901}"/>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7F801F8-4F0D-525D-20AC-86AFD8E9F8CB}"/>
              </a:ext>
            </a:extLst>
          </p:cNvPr>
          <p:cNvPicPr>
            <a:picLocks noChangeAspect="1"/>
          </p:cNvPicPr>
          <p:nvPr/>
        </p:nvPicPr>
        <p:blipFill>
          <a:blip r:embed="rId6"/>
          <a:stretch>
            <a:fillRect/>
          </a:stretch>
        </p:blipFill>
        <p:spPr>
          <a:xfrm>
            <a:off x="3918294" y="2391400"/>
            <a:ext cx="4622671" cy="2955041"/>
          </a:xfrm>
          <a:prstGeom prst="rect">
            <a:avLst/>
          </a:prstGeom>
        </p:spPr>
      </p:pic>
      <p:pic>
        <p:nvPicPr>
          <p:cNvPr id="11" name="Picture 10">
            <a:extLst>
              <a:ext uri="{FF2B5EF4-FFF2-40B4-BE49-F238E27FC236}">
                <a16:creationId xmlns:a16="http://schemas.microsoft.com/office/drawing/2014/main" id="{1C24F496-A0CB-E0E5-41BB-30C9E75C6388}"/>
              </a:ext>
            </a:extLst>
          </p:cNvPr>
          <p:cNvPicPr>
            <a:picLocks noChangeAspect="1"/>
          </p:cNvPicPr>
          <p:nvPr/>
        </p:nvPicPr>
        <p:blipFill>
          <a:blip r:embed="rId7"/>
          <a:stretch>
            <a:fillRect/>
          </a:stretch>
        </p:blipFill>
        <p:spPr>
          <a:xfrm>
            <a:off x="8936223" y="2690082"/>
            <a:ext cx="365792" cy="358171"/>
          </a:xfrm>
          <a:prstGeom prst="rect">
            <a:avLst/>
          </a:prstGeom>
        </p:spPr>
      </p:pic>
      <p:graphicFrame>
        <p:nvGraphicFramePr>
          <p:cNvPr id="19" name="Table 18">
            <a:extLst>
              <a:ext uri="{FF2B5EF4-FFF2-40B4-BE49-F238E27FC236}">
                <a16:creationId xmlns:a16="http://schemas.microsoft.com/office/drawing/2014/main" id="{DA7D79BB-0571-EFD5-4234-0F5D2549CF72}"/>
              </a:ext>
            </a:extLst>
          </p:cNvPr>
          <p:cNvGraphicFramePr>
            <a:graphicFrameLocks noGrp="1"/>
          </p:cNvGraphicFramePr>
          <p:nvPr>
            <p:extLst>
              <p:ext uri="{D42A27DB-BD31-4B8C-83A1-F6EECF244321}">
                <p14:modId xmlns:p14="http://schemas.microsoft.com/office/powerpoint/2010/main" val="1476264638"/>
              </p:ext>
            </p:extLst>
          </p:nvPr>
        </p:nvGraphicFramePr>
        <p:xfrm>
          <a:off x="9451911" y="2512702"/>
          <a:ext cx="2332652" cy="2658016"/>
        </p:xfrm>
        <a:graphic>
          <a:graphicData uri="http://schemas.openxmlformats.org/drawingml/2006/table">
            <a:tbl>
              <a:tblPr firstRow="1" bandRow="1">
                <a:tableStyleId>{5C22544A-7EE6-4342-B048-85BDC9FD1C3A}</a:tableStyleId>
              </a:tblPr>
              <a:tblGrid>
                <a:gridCol w="2332652">
                  <a:extLst>
                    <a:ext uri="{9D8B030D-6E8A-4147-A177-3AD203B41FA5}">
                      <a16:colId xmlns:a16="http://schemas.microsoft.com/office/drawing/2014/main" val="3762590280"/>
                    </a:ext>
                  </a:extLst>
                </a:gridCol>
              </a:tblGrid>
              <a:tr h="664504">
                <a:tc>
                  <a:txBody>
                    <a:bodyPr/>
                    <a:lstStyle/>
                    <a:p>
                      <a:r>
                        <a:rPr lang="en-US" sz="1200" b="0" dirty="0">
                          <a:solidFill>
                            <a:schemeClr val="tx1"/>
                          </a:solidFill>
                        </a:rPr>
                        <a:t>2 Km to National Highway</a:t>
                      </a:r>
                      <a:endParaRPr lang="en-IN"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2225617"/>
                  </a:ext>
                </a:extLst>
              </a:tr>
              <a:tr h="664504">
                <a:tc>
                  <a:txBody>
                    <a:bodyPr/>
                    <a:lstStyle/>
                    <a:p>
                      <a:r>
                        <a:rPr lang="en-US" sz="1200" b="0" dirty="0">
                          <a:solidFill>
                            <a:schemeClr val="tx1"/>
                          </a:solidFill>
                        </a:rPr>
                        <a:t>Close to National School</a:t>
                      </a:r>
                      <a:endParaRPr lang="en-IN"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6632037"/>
                  </a:ext>
                </a:extLst>
              </a:tr>
              <a:tr h="664504">
                <a:tc>
                  <a:txBody>
                    <a:bodyPr/>
                    <a:lstStyle/>
                    <a:p>
                      <a:r>
                        <a:rPr lang="en-US" sz="1200" b="0" dirty="0">
                          <a:solidFill>
                            <a:schemeClr val="tx1"/>
                          </a:solidFill>
                        </a:rPr>
                        <a:t>10 min to Forum Mall</a:t>
                      </a:r>
                      <a:endParaRPr lang="en-IN"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6515926"/>
                  </a:ext>
                </a:extLst>
              </a:tr>
              <a:tr h="664504">
                <a:tc>
                  <a:txBody>
                    <a:bodyPr/>
                    <a:lstStyle/>
                    <a:p>
                      <a:r>
                        <a:rPr lang="en-US" sz="1200" b="0" dirty="0">
                          <a:solidFill>
                            <a:schemeClr val="tx1"/>
                          </a:solidFill>
                        </a:rPr>
                        <a:t>10 min to Narayana </a:t>
                      </a:r>
                      <a:r>
                        <a:rPr lang="en-US" sz="1200" b="0" dirty="0" err="1">
                          <a:solidFill>
                            <a:schemeClr val="tx1"/>
                          </a:solidFill>
                        </a:rPr>
                        <a:t>Hrudayalaya</a:t>
                      </a:r>
                      <a:endParaRPr lang="en-IN"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8870944"/>
                  </a:ext>
                </a:extLst>
              </a:tr>
            </a:tbl>
          </a:graphicData>
        </a:graphic>
      </p:graphicFrame>
      <p:pic>
        <p:nvPicPr>
          <p:cNvPr id="20" name="Picture 19">
            <a:extLst>
              <a:ext uri="{FF2B5EF4-FFF2-40B4-BE49-F238E27FC236}">
                <a16:creationId xmlns:a16="http://schemas.microsoft.com/office/drawing/2014/main" id="{DFB0F925-D90F-BC88-C1D6-7B73F67AF628}"/>
              </a:ext>
            </a:extLst>
          </p:cNvPr>
          <p:cNvPicPr>
            <a:picLocks noChangeAspect="1"/>
          </p:cNvPicPr>
          <p:nvPr/>
        </p:nvPicPr>
        <p:blipFill>
          <a:blip r:embed="rId7"/>
          <a:stretch>
            <a:fillRect/>
          </a:stretch>
        </p:blipFill>
        <p:spPr>
          <a:xfrm>
            <a:off x="8936223" y="3371216"/>
            <a:ext cx="365792" cy="358171"/>
          </a:xfrm>
          <a:prstGeom prst="rect">
            <a:avLst/>
          </a:prstGeom>
        </p:spPr>
      </p:pic>
      <p:pic>
        <p:nvPicPr>
          <p:cNvPr id="21" name="Picture 20">
            <a:extLst>
              <a:ext uri="{FF2B5EF4-FFF2-40B4-BE49-F238E27FC236}">
                <a16:creationId xmlns:a16="http://schemas.microsoft.com/office/drawing/2014/main" id="{8B110465-D147-E40E-41DD-C026BE493C62}"/>
              </a:ext>
            </a:extLst>
          </p:cNvPr>
          <p:cNvPicPr>
            <a:picLocks noChangeAspect="1"/>
          </p:cNvPicPr>
          <p:nvPr/>
        </p:nvPicPr>
        <p:blipFill>
          <a:blip r:embed="rId7"/>
          <a:stretch>
            <a:fillRect/>
          </a:stretch>
        </p:blipFill>
        <p:spPr>
          <a:xfrm>
            <a:off x="8936223" y="3990222"/>
            <a:ext cx="365792" cy="358171"/>
          </a:xfrm>
          <a:prstGeom prst="rect">
            <a:avLst/>
          </a:prstGeom>
        </p:spPr>
      </p:pic>
      <p:pic>
        <p:nvPicPr>
          <p:cNvPr id="22" name="Picture 21">
            <a:extLst>
              <a:ext uri="{FF2B5EF4-FFF2-40B4-BE49-F238E27FC236}">
                <a16:creationId xmlns:a16="http://schemas.microsoft.com/office/drawing/2014/main" id="{EDB732BC-CEA7-9EA1-8F46-C656CF94FB37}"/>
              </a:ext>
            </a:extLst>
          </p:cNvPr>
          <p:cNvPicPr>
            <a:picLocks noChangeAspect="1"/>
          </p:cNvPicPr>
          <p:nvPr/>
        </p:nvPicPr>
        <p:blipFill>
          <a:blip r:embed="rId7"/>
          <a:stretch>
            <a:fillRect/>
          </a:stretch>
        </p:blipFill>
        <p:spPr>
          <a:xfrm>
            <a:off x="8948664" y="4673062"/>
            <a:ext cx="365792" cy="358171"/>
          </a:xfrm>
          <a:prstGeom prst="rect">
            <a:avLst/>
          </a:prstGeom>
        </p:spPr>
      </p:pic>
      <p:pic>
        <p:nvPicPr>
          <p:cNvPr id="23" name="Picture 22">
            <a:extLst>
              <a:ext uri="{FF2B5EF4-FFF2-40B4-BE49-F238E27FC236}">
                <a16:creationId xmlns:a16="http://schemas.microsoft.com/office/drawing/2014/main" id="{680B888C-E8F4-B325-990F-B248C98E250B}"/>
              </a:ext>
            </a:extLst>
          </p:cNvPr>
          <p:cNvPicPr>
            <a:picLocks noChangeAspect="1"/>
          </p:cNvPicPr>
          <p:nvPr/>
        </p:nvPicPr>
        <p:blipFill>
          <a:blip r:embed="rId8"/>
          <a:srcRect b="17757"/>
          <a:stretch>
            <a:fillRect/>
          </a:stretch>
        </p:blipFill>
        <p:spPr>
          <a:xfrm>
            <a:off x="0" y="1446245"/>
            <a:ext cx="3713584" cy="5411755"/>
          </a:xfrm>
          <a:prstGeom prst="rect">
            <a:avLst/>
          </a:prstGeom>
        </p:spPr>
      </p:pic>
      <p:graphicFrame>
        <p:nvGraphicFramePr>
          <p:cNvPr id="24" name="Table 23">
            <a:extLst>
              <a:ext uri="{FF2B5EF4-FFF2-40B4-BE49-F238E27FC236}">
                <a16:creationId xmlns:a16="http://schemas.microsoft.com/office/drawing/2014/main" id="{AEDF9D6D-ED35-E25D-F8B7-F28B140DC7A3}"/>
              </a:ext>
            </a:extLst>
          </p:cNvPr>
          <p:cNvGraphicFramePr>
            <a:graphicFrameLocks noGrp="1"/>
          </p:cNvGraphicFramePr>
          <p:nvPr>
            <p:extLst>
              <p:ext uri="{D42A27DB-BD31-4B8C-83A1-F6EECF244321}">
                <p14:modId xmlns:p14="http://schemas.microsoft.com/office/powerpoint/2010/main" val="3322540903"/>
              </p:ext>
            </p:extLst>
          </p:nvPr>
        </p:nvGraphicFramePr>
        <p:xfrm>
          <a:off x="27992" y="1220030"/>
          <a:ext cx="11962087" cy="457200"/>
        </p:xfrm>
        <a:graphic>
          <a:graphicData uri="http://schemas.openxmlformats.org/drawingml/2006/table">
            <a:tbl>
              <a:tblPr firstRow="1" bandRow="1">
                <a:tableStyleId>{5C22544A-7EE6-4342-B048-85BDC9FD1C3A}</a:tableStyleId>
              </a:tblPr>
              <a:tblGrid>
                <a:gridCol w="3617975">
                  <a:extLst>
                    <a:ext uri="{9D8B030D-6E8A-4147-A177-3AD203B41FA5}">
                      <a16:colId xmlns:a16="http://schemas.microsoft.com/office/drawing/2014/main" val="230775505"/>
                    </a:ext>
                  </a:extLst>
                </a:gridCol>
                <a:gridCol w="1192016">
                  <a:extLst>
                    <a:ext uri="{9D8B030D-6E8A-4147-A177-3AD203B41FA5}">
                      <a16:colId xmlns:a16="http://schemas.microsoft.com/office/drawing/2014/main" val="907134791"/>
                    </a:ext>
                  </a:extLst>
                </a:gridCol>
                <a:gridCol w="1192016">
                  <a:extLst>
                    <a:ext uri="{9D8B030D-6E8A-4147-A177-3AD203B41FA5}">
                      <a16:colId xmlns:a16="http://schemas.microsoft.com/office/drawing/2014/main" val="1695442251"/>
                    </a:ext>
                  </a:extLst>
                </a:gridCol>
                <a:gridCol w="1192016">
                  <a:extLst>
                    <a:ext uri="{9D8B030D-6E8A-4147-A177-3AD203B41FA5}">
                      <a16:colId xmlns:a16="http://schemas.microsoft.com/office/drawing/2014/main" val="3686765644"/>
                    </a:ext>
                  </a:extLst>
                </a:gridCol>
                <a:gridCol w="1192016">
                  <a:extLst>
                    <a:ext uri="{9D8B030D-6E8A-4147-A177-3AD203B41FA5}">
                      <a16:colId xmlns:a16="http://schemas.microsoft.com/office/drawing/2014/main" val="4149670488"/>
                    </a:ext>
                  </a:extLst>
                </a:gridCol>
                <a:gridCol w="1192016">
                  <a:extLst>
                    <a:ext uri="{9D8B030D-6E8A-4147-A177-3AD203B41FA5}">
                      <a16:colId xmlns:a16="http://schemas.microsoft.com/office/drawing/2014/main" val="355720662"/>
                    </a:ext>
                  </a:extLst>
                </a:gridCol>
                <a:gridCol w="1192016">
                  <a:extLst>
                    <a:ext uri="{9D8B030D-6E8A-4147-A177-3AD203B41FA5}">
                      <a16:colId xmlns:a16="http://schemas.microsoft.com/office/drawing/2014/main" val="2086517765"/>
                    </a:ext>
                  </a:extLst>
                </a:gridCol>
                <a:gridCol w="1192016">
                  <a:extLst>
                    <a:ext uri="{9D8B030D-6E8A-4147-A177-3AD203B41FA5}">
                      <a16:colId xmlns:a16="http://schemas.microsoft.com/office/drawing/2014/main" val="1774807078"/>
                    </a:ext>
                  </a:extLst>
                </a:gridCol>
              </a:tblGrid>
              <a:tr h="370840">
                <a:tc>
                  <a:txBody>
                    <a:bodyPr/>
                    <a:lstStyle/>
                    <a:p>
                      <a:pPr algn="ct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tx1">
                              <a:lumMod val="75000"/>
                              <a:lumOff val="25000"/>
                            </a:schemeClr>
                          </a:solidFill>
                        </a:rPr>
                        <a:t>Project Highlights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Amenities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Gallery</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Videos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Mater Plan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Price</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Location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0730427"/>
                  </a:ext>
                </a:extLst>
              </a:tr>
            </a:tbl>
          </a:graphicData>
        </a:graphic>
      </p:graphicFrame>
      <p:sp>
        <p:nvSpPr>
          <p:cNvPr id="25" name="Rectangle: Rounded Corners 24">
            <a:extLst>
              <a:ext uri="{FF2B5EF4-FFF2-40B4-BE49-F238E27FC236}">
                <a16:creationId xmlns:a16="http://schemas.microsoft.com/office/drawing/2014/main" id="{114188C4-C78C-4778-C9EC-20A533A19BD1}"/>
              </a:ext>
            </a:extLst>
          </p:cNvPr>
          <p:cNvSpPr/>
          <p:nvPr/>
        </p:nvSpPr>
        <p:spPr>
          <a:xfrm>
            <a:off x="3713584" y="1281639"/>
            <a:ext cx="989045" cy="352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26" name="Rectangle: Rounded Corners 25">
            <a:hlinkClick r:id="rId9" action="ppaction://hlinksldjump"/>
            <a:extLst>
              <a:ext uri="{FF2B5EF4-FFF2-40B4-BE49-F238E27FC236}">
                <a16:creationId xmlns:a16="http://schemas.microsoft.com/office/drawing/2014/main" id="{C7A39140-283E-95A1-6198-594C172EFACD}"/>
              </a:ext>
            </a:extLst>
          </p:cNvPr>
          <p:cNvSpPr/>
          <p:nvPr/>
        </p:nvSpPr>
        <p:spPr>
          <a:xfrm>
            <a:off x="3720581"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hlinkClick r:id="rId10" action="ppaction://hlinksldjump"/>
            <a:extLst>
              <a:ext uri="{FF2B5EF4-FFF2-40B4-BE49-F238E27FC236}">
                <a16:creationId xmlns:a16="http://schemas.microsoft.com/office/drawing/2014/main" id="{B4E74DF6-CDA5-A440-DE97-69379AD1013F}"/>
              </a:ext>
            </a:extLst>
          </p:cNvPr>
          <p:cNvSpPr/>
          <p:nvPr/>
        </p:nvSpPr>
        <p:spPr>
          <a:xfrm>
            <a:off x="4927334"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hlinkClick r:id="rId11" action="ppaction://hlinksldjump"/>
            <a:extLst>
              <a:ext uri="{FF2B5EF4-FFF2-40B4-BE49-F238E27FC236}">
                <a16:creationId xmlns:a16="http://schemas.microsoft.com/office/drawing/2014/main" id="{4C3A6E49-399A-0BC2-0A0D-C238B13DADE0}"/>
              </a:ext>
            </a:extLst>
          </p:cNvPr>
          <p:cNvSpPr/>
          <p:nvPr/>
        </p:nvSpPr>
        <p:spPr>
          <a:xfrm>
            <a:off x="6134087"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hlinkClick r:id="rId12" action="ppaction://hlinksldjump"/>
            <a:extLst>
              <a:ext uri="{FF2B5EF4-FFF2-40B4-BE49-F238E27FC236}">
                <a16:creationId xmlns:a16="http://schemas.microsoft.com/office/drawing/2014/main" id="{3719C11F-F9DD-5BC0-3A4F-B19B7A8599F5}"/>
              </a:ext>
            </a:extLst>
          </p:cNvPr>
          <p:cNvSpPr/>
          <p:nvPr/>
        </p:nvSpPr>
        <p:spPr>
          <a:xfrm>
            <a:off x="734084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hlinkClick r:id="rId13" action="ppaction://hlinksldjump"/>
            <a:extLst>
              <a:ext uri="{FF2B5EF4-FFF2-40B4-BE49-F238E27FC236}">
                <a16:creationId xmlns:a16="http://schemas.microsoft.com/office/drawing/2014/main" id="{B28C8C66-A88B-2435-6813-3A0B3B9A6686}"/>
              </a:ext>
            </a:extLst>
          </p:cNvPr>
          <p:cNvSpPr/>
          <p:nvPr/>
        </p:nvSpPr>
        <p:spPr>
          <a:xfrm>
            <a:off x="8547593"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hlinkClick r:id="rId14" action="ppaction://hlinksldjump"/>
            <a:extLst>
              <a:ext uri="{FF2B5EF4-FFF2-40B4-BE49-F238E27FC236}">
                <a16:creationId xmlns:a16="http://schemas.microsoft.com/office/drawing/2014/main" id="{EFFC6EAB-0F69-BCA8-ABCD-422E66D05D3D}"/>
              </a:ext>
            </a:extLst>
          </p:cNvPr>
          <p:cNvSpPr/>
          <p:nvPr/>
        </p:nvSpPr>
        <p:spPr>
          <a:xfrm>
            <a:off x="9754346"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hlinkClick r:id="rId15" action="ppaction://hlinksldjump"/>
            <a:extLst>
              <a:ext uri="{FF2B5EF4-FFF2-40B4-BE49-F238E27FC236}">
                <a16:creationId xmlns:a16="http://schemas.microsoft.com/office/drawing/2014/main" id="{8AC1D3CA-1D82-9165-542D-25BB1288D319}"/>
              </a:ext>
            </a:extLst>
          </p:cNvPr>
          <p:cNvSpPr/>
          <p:nvPr/>
        </p:nvSpPr>
        <p:spPr>
          <a:xfrm>
            <a:off x="1096110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3043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FAFF42-3A8C-F5D8-FB64-BC3D26E8367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63313F7-3AE1-6FCC-2B13-7662191DA30E}"/>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BDD30109-77CA-01B9-0967-D989B6CA4269}"/>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11" name="Rectangle: Rounded Corners 10">
            <a:extLst>
              <a:ext uri="{FF2B5EF4-FFF2-40B4-BE49-F238E27FC236}">
                <a16:creationId xmlns:a16="http://schemas.microsoft.com/office/drawing/2014/main" id="{8779DB39-BDC1-7618-4D81-F142A6DF1A8B}"/>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12" name="Rectangle: Rounded Corners 11">
            <a:extLst>
              <a:ext uri="{FF2B5EF4-FFF2-40B4-BE49-F238E27FC236}">
                <a16:creationId xmlns:a16="http://schemas.microsoft.com/office/drawing/2014/main" id="{775E491D-EDD0-46DF-37C4-513573E79C35}"/>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graphicFrame>
        <p:nvGraphicFramePr>
          <p:cNvPr id="14" name="Table 13">
            <a:extLst>
              <a:ext uri="{FF2B5EF4-FFF2-40B4-BE49-F238E27FC236}">
                <a16:creationId xmlns:a16="http://schemas.microsoft.com/office/drawing/2014/main" id="{59D90717-9983-9716-36D9-9ABC5D80FF6C}"/>
              </a:ext>
            </a:extLst>
          </p:cNvPr>
          <p:cNvGraphicFramePr>
            <a:graphicFrameLocks noGrp="1"/>
          </p:cNvGraphicFramePr>
          <p:nvPr>
            <p:extLst>
              <p:ext uri="{D42A27DB-BD31-4B8C-83A1-F6EECF244321}">
                <p14:modId xmlns:p14="http://schemas.microsoft.com/office/powerpoint/2010/main" val="104208601"/>
              </p:ext>
            </p:extLst>
          </p:nvPr>
        </p:nvGraphicFramePr>
        <p:xfrm>
          <a:off x="167951" y="1634066"/>
          <a:ext cx="11596390" cy="4103648"/>
        </p:xfrm>
        <a:graphic>
          <a:graphicData uri="http://schemas.openxmlformats.org/drawingml/2006/table">
            <a:tbl>
              <a:tblPr firstRow="1" bandRow="1">
                <a:tableStyleId>{5C22544A-7EE6-4342-B048-85BDC9FD1C3A}</a:tableStyleId>
              </a:tblPr>
              <a:tblGrid>
                <a:gridCol w="1051870">
                  <a:extLst>
                    <a:ext uri="{9D8B030D-6E8A-4147-A177-3AD203B41FA5}">
                      <a16:colId xmlns:a16="http://schemas.microsoft.com/office/drawing/2014/main" val="2042881957"/>
                    </a:ext>
                  </a:extLst>
                </a:gridCol>
                <a:gridCol w="527226">
                  <a:extLst>
                    <a:ext uri="{9D8B030D-6E8A-4147-A177-3AD203B41FA5}">
                      <a16:colId xmlns:a16="http://schemas.microsoft.com/office/drawing/2014/main" val="1658098144"/>
                    </a:ext>
                  </a:extLst>
                </a:gridCol>
                <a:gridCol w="527226">
                  <a:extLst>
                    <a:ext uri="{9D8B030D-6E8A-4147-A177-3AD203B41FA5}">
                      <a16:colId xmlns:a16="http://schemas.microsoft.com/office/drawing/2014/main" val="2695690707"/>
                    </a:ext>
                  </a:extLst>
                </a:gridCol>
                <a:gridCol w="527226">
                  <a:extLst>
                    <a:ext uri="{9D8B030D-6E8A-4147-A177-3AD203B41FA5}">
                      <a16:colId xmlns:a16="http://schemas.microsoft.com/office/drawing/2014/main" val="3074348723"/>
                    </a:ext>
                  </a:extLst>
                </a:gridCol>
                <a:gridCol w="527226">
                  <a:extLst>
                    <a:ext uri="{9D8B030D-6E8A-4147-A177-3AD203B41FA5}">
                      <a16:colId xmlns:a16="http://schemas.microsoft.com/office/drawing/2014/main" val="158198570"/>
                    </a:ext>
                  </a:extLst>
                </a:gridCol>
                <a:gridCol w="527226">
                  <a:extLst>
                    <a:ext uri="{9D8B030D-6E8A-4147-A177-3AD203B41FA5}">
                      <a16:colId xmlns:a16="http://schemas.microsoft.com/office/drawing/2014/main" val="4233047377"/>
                    </a:ext>
                  </a:extLst>
                </a:gridCol>
                <a:gridCol w="527226">
                  <a:extLst>
                    <a:ext uri="{9D8B030D-6E8A-4147-A177-3AD203B41FA5}">
                      <a16:colId xmlns:a16="http://schemas.microsoft.com/office/drawing/2014/main" val="1929315645"/>
                    </a:ext>
                  </a:extLst>
                </a:gridCol>
                <a:gridCol w="527226">
                  <a:extLst>
                    <a:ext uri="{9D8B030D-6E8A-4147-A177-3AD203B41FA5}">
                      <a16:colId xmlns:a16="http://schemas.microsoft.com/office/drawing/2014/main" val="2273943358"/>
                    </a:ext>
                  </a:extLst>
                </a:gridCol>
                <a:gridCol w="527226">
                  <a:extLst>
                    <a:ext uri="{9D8B030D-6E8A-4147-A177-3AD203B41FA5}">
                      <a16:colId xmlns:a16="http://schemas.microsoft.com/office/drawing/2014/main" val="25569759"/>
                    </a:ext>
                  </a:extLst>
                </a:gridCol>
                <a:gridCol w="527226">
                  <a:extLst>
                    <a:ext uri="{9D8B030D-6E8A-4147-A177-3AD203B41FA5}">
                      <a16:colId xmlns:a16="http://schemas.microsoft.com/office/drawing/2014/main" val="1193627722"/>
                    </a:ext>
                  </a:extLst>
                </a:gridCol>
                <a:gridCol w="527226">
                  <a:extLst>
                    <a:ext uri="{9D8B030D-6E8A-4147-A177-3AD203B41FA5}">
                      <a16:colId xmlns:a16="http://schemas.microsoft.com/office/drawing/2014/main" val="803024579"/>
                    </a:ext>
                  </a:extLst>
                </a:gridCol>
                <a:gridCol w="527226">
                  <a:extLst>
                    <a:ext uri="{9D8B030D-6E8A-4147-A177-3AD203B41FA5}">
                      <a16:colId xmlns:a16="http://schemas.microsoft.com/office/drawing/2014/main" val="291574391"/>
                    </a:ext>
                  </a:extLst>
                </a:gridCol>
                <a:gridCol w="527226">
                  <a:extLst>
                    <a:ext uri="{9D8B030D-6E8A-4147-A177-3AD203B41FA5}">
                      <a16:colId xmlns:a16="http://schemas.microsoft.com/office/drawing/2014/main" val="305647078"/>
                    </a:ext>
                  </a:extLst>
                </a:gridCol>
                <a:gridCol w="527226">
                  <a:extLst>
                    <a:ext uri="{9D8B030D-6E8A-4147-A177-3AD203B41FA5}">
                      <a16:colId xmlns:a16="http://schemas.microsoft.com/office/drawing/2014/main" val="3255315275"/>
                    </a:ext>
                  </a:extLst>
                </a:gridCol>
                <a:gridCol w="527226">
                  <a:extLst>
                    <a:ext uri="{9D8B030D-6E8A-4147-A177-3AD203B41FA5}">
                      <a16:colId xmlns:a16="http://schemas.microsoft.com/office/drawing/2014/main" val="2941533846"/>
                    </a:ext>
                  </a:extLst>
                </a:gridCol>
                <a:gridCol w="527226">
                  <a:extLst>
                    <a:ext uri="{9D8B030D-6E8A-4147-A177-3AD203B41FA5}">
                      <a16:colId xmlns:a16="http://schemas.microsoft.com/office/drawing/2014/main" val="3618753316"/>
                    </a:ext>
                  </a:extLst>
                </a:gridCol>
                <a:gridCol w="527226">
                  <a:extLst>
                    <a:ext uri="{9D8B030D-6E8A-4147-A177-3AD203B41FA5}">
                      <a16:colId xmlns:a16="http://schemas.microsoft.com/office/drawing/2014/main" val="356277654"/>
                    </a:ext>
                  </a:extLst>
                </a:gridCol>
                <a:gridCol w="527226">
                  <a:extLst>
                    <a:ext uri="{9D8B030D-6E8A-4147-A177-3AD203B41FA5}">
                      <a16:colId xmlns:a16="http://schemas.microsoft.com/office/drawing/2014/main" val="2652597047"/>
                    </a:ext>
                  </a:extLst>
                </a:gridCol>
                <a:gridCol w="527226">
                  <a:extLst>
                    <a:ext uri="{9D8B030D-6E8A-4147-A177-3AD203B41FA5}">
                      <a16:colId xmlns:a16="http://schemas.microsoft.com/office/drawing/2014/main" val="3195816821"/>
                    </a:ext>
                  </a:extLst>
                </a:gridCol>
                <a:gridCol w="527226">
                  <a:extLst>
                    <a:ext uri="{9D8B030D-6E8A-4147-A177-3AD203B41FA5}">
                      <a16:colId xmlns:a16="http://schemas.microsoft.com/office/drawing/2014/main" val="3041143416"/>
                    </a:ext>
                  </a:extLst>
                </a:gridCol>
                <a:gridCol w="527226">
                  <a:extLst>
                    <a:ext uri="{9D8B030D-6E8A-4147-A177-3AD203B41FA5}">
                      <a16:colId xmlns:a16="http://schemas.microsoft.com/office/drawing/2014/main" val="2992733849"/>
                    </a:ext>
                  </a:extLst>
                </a:gridCol>
              </a:tblGrid>
              <a:tr h="321594">
                <a:tc>
                  <a:txBody>
                    <a:bodyPr/>
                    <a:lstStyle/>
                    <a:p>
                      <a:r>
                        <a:rPr lang="en-US" sz="1100" b="0" dirty="0">
                          <a:solidFill>
                            <a:schemeClr val="tx1"/>
                          </a:solidFill>
                        </a:rPr>
                        <a:t>10</a:t>
                      </a:r>
                      <a:r>
                        <a:rPr lang="en-US" sz="1100" b="0" baseline="30000" dirty="0">
                          <a:solidFill>
                            <a:schemeClr val="tx1"/>
                          </a:solidFill>
                        </a:rPr>
                        <a:t>th</a:t>
                      </a:r>
                      <a:r>
                        <a:rPr lang="en-US" sz="1100" b="0" dirty="0">
                          <a:solidFill>
                            <a:schemeClr val="tx1"/>
                          </a:solidFill>
                        </a:rPr>
                        <a:t> Floor</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600" b="0" dirty="0">
                          <a:solidFill>
                            <a:schemeClr val="tx1"/>
                          </a:solidFill>
                        </a:rPr>
                        <a:t>Available</a:t>
                      </a:r>
                      <a:endParaRPr lang="en-IN" sz="6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96524358"/>
                  </a:ext>
                </a:extLst>
              </a:tr>
              <a:tr h="321594">
                <a:tc>
                  <a:txBody>
                    <a:bodyPr/>
                    <a:lstStyle/>
                    <a:p>
                      <a:r>
                        <a:rPr lang="en-US" sz="1100" dirty="0">
                          <a:solidFill>
                            <a:schemeClr val="tx1"/>
                          </a:solidFill>
                        </a:rPr>
                        <a:t>9</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79974467"/>
                  </a:ext>
                </a:extLst>
              </a:tr>
              <a:tr h="321594">
                <a:tc>
                  <a:txBody>
                    <a:bodyPr/>
                    <a:lstStyle/>
                    <a:p>
                      <a:r>
                        <a:rPr lang="en-US" sz="1100" dirty="0">
                          <a:solidFill>
                            <a:schemeClr val="tx1"/>
                          </a:solidFill>
                        </a:rPr>
                        <a:t>8</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12060570"/>
                  </a:ext>
                </a:extLst>
              </a:tr>
              <a:tr h="321594">
                <a:tc>
                  <a:txBody>
                    <a:bodyPr/>
                    <a:lstStyle/>
                    <a:p>
                      <a:r>
                        <a:rPr lang="en-US" sz="1100" dirty="0">
                          <a:solidFill>
                            <a:schemeClr val="tx1"/>
                          </a:solidFill>
                        </a:rPr>
                        <a:t>7</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0895557"/>
                  </a:ext>
                </a:extLst>
              </a:tr>
              <a:tr h="321594">
                <a:tc>
                  <a:txBody>
                    <a:bodyPr/>
                    <a:lstStyle/>
                    <a:p>
                      <a:r>
                        <a:rPr lang="en-US" sz="1100" dirty="0">
                          <a:solidFill>
                            <a:schemeClr val="tx1"/>
                          </a:solidFill>
                        </a:rPr>
                        <a:t>6</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50320416"/>
                  </a:ext>
                </a:extLst>
              </a:tr>
              <a:tr h="321594">
                <a:tc>
                  <a:txBody>
                    <a:bodyPr/>
                    <a:lstStyle/>
                    <a:p>
                      <a:r>
                        <a:rPr lang="en-US" sz="1100" dirty="0">
                          <a:solidFill>
                            <a:schemeClr val="tx1"/>
                          </a:solidFill>
                        </a:rPr>
                        <a:t>5</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44625577"/>
                  </a:ext>
                </a:extLst>
              </a:tr>
              <a:tr h="321594">
                <a:tc>
                  <a:txBody>
                    <a:bodyPr/>
                    <a:lstStyle/>
                    <a:p>
                      <a:r>
                        <a:rPr lang="en-US" sz="1100" dirty="0">
                          <a:solidFill>
                            <a:schemeClr val="tx1"/>
                          </a:solidFill>
                        </a:rPr>
                        <a:t>4</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16023547"/>
                  </a:ext>
                </a:extLst>
              </a:tr>
              <a:tr h="321594">
                <a:tc>
                  <a:txBody>
                    <a:bodyPr/>
                    <a:lstStyle/>
                    <a:p>
                      <a:r>
                        <a:rPr lang="en-US" sz="1100" dirty="0">
                          <a:solidFill>
                            <a:schemeClr val="tx1"/>
                          </a:solidFill>
                        </a:rPr>
                        <a:t>3</a:t>
                      </a:r>
                      <a:r>
                        <a:rPr lang="en-US" sz="1100" baseline="30000" dirty="0">
                          <a:solidFill>
                            <a:schemeClr val="tx1"/>
                          </a:solidFill>
                        </a:rPr>
                        <a:t>rd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04485005"/>
                  </a:ext>
                </a:extLst>
              </a:tr>
              <a:tr h="321594">
                <a:tc>
                  <a:txBody>
                    <a:bodyPr/>
                    <a:lstStyle/>
                    <a:p>
                      <a:r>
                        <a:rPr lang="en-US" sz="1100" dirty="0">
                          <a:solidFill>
                            <a:schemeClr val="tx1"/>
                          </a:solidFill>
                        </a:rPr>
                        <a:t>2</a:t>
                      </a:r>
                      <a:r>
                        <a:rPr lang="en-US" sz="1100" baseline="30000" dirty="0">
                          <a:solidFill>
                            <a:schemeClr val="tx1"/>
                          </a:solidFill>
                        </a:rPr>
                        <a:t>nd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86601576"/>
                  </a:ext>
                </a:extLst>
              </a:tr>
              <a:tr h="321594">
                <a:tc>
                  <a:txBody>
                    <a:bodyPr/>
                    <a:lstStyle/>
                    <a:p>
                      <a:r>
                        <a:rPr lang="en-US" sz="1100" dirty="0">
                          <a:solidFill>
                            <a:schemeClr val="tx1"/>
                          </a:solidFill>
                        </a:rPr>
                        <a:t>1</a:t>
                      </a:r>
                      <a:r>
                        <a:rPr lang="en-US" sz="1100" baseline="30000" dirty="0">
                          <a:solidFill>
                            <a:schemeClr val="tx1"/>
                          </a:solidFill>
                        </a:rPr>
                        <a:t>st</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96434221"/>
                  </a:ext>
                </a:extLst>
              </a:tr>
              <a:tr h="321594">
                <a:tc>
                  <a:txBody>
                    <a:bodyPr/>
                    <a:lstStyle/>
                    <a:p>
                      <a:r>
                        <a:rPr lang="en-US" sz="1100" dirty="0">
                          <a:solidFill>
                            <a:schemeClr val="tx1"/>
                          </a:solidFill>
                        </a:rPr>
                        <a:t>Ground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73705049"/>
                  </a:ext>
                </a:extLst>
              </a:tr>
              <a:tr h="389450">
                <a:tc gridSpan="2">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1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2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3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4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40412131"/>
                  </a:ext>
                </a:extLst>
              </a:tr>
            </a:tbl>
          </a:graphicData>
        </a:graphic>
      </p:graphicFrame>
      <p:sp>
        <p:nvSpPr>
          <p:cNvPr id="15" name="Rectangle 14">
            <a:extLst>
              <a:ext uri="{FF2B5EF4-FFF2-40B4-BE49-F238E27FC236}">
                <a16:creationId xmlns:a16="http://schemas.microsoft.com/office/drawing/2014/main" id="{07F9B621-FF10-5E31-23F4-C2A52C522D4F}"/>
              </a:ext>
            </a:extLst>
          </p:cNvPr>
          <p:cNvSpPr/>
          <p:nvPr/>
        </p:nvSpPr>
        <p:spPr>
          <a:xfrm>
            <a:off x="1722272" y="5774984"/>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16" name="Rectangle 15">
            <a:extLst>
              <a:ext uri="{FF2B5EF4-FFF2-40B4-BE49-F238E27FC236}">
                <a16:creationId xmlns:a16="http://schemas.microsoft.com/office/drawing/2014/main" id="{4158F92C-F983-9496-5F3C-34B84CB6885A}"/>
              </a:ext>
            </a:extLst>
          </p:cNvPr>
          <p:cNvSpPr/>
          <p:nvPr/>
        </p:nvSpPr>
        <p:spPr>
          <a:xfrm>
            <a:off x="4376058" y="5774984"/>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2</a:t>
            </a:r>
            <a:endParaRPr lang="en-IN" sz="1400" b="1" dirty="0">
              <a:solidFill>
                <a:schemeClr val="tx1"/>
              </a:solidFill>
            </a:endParaRPr>
          </a:p>
        </p:txBody>
      </p:sp>
      <p:sp>
        <p:nvSpPr>
          <p:cNvPr id="17" name="Rectangle 16">
            <a:extLst>
              <a:ext uri="{FF2B5EF4-FFF2-40B4-BE49-F238E27FC236}">
                <a16:creationId xmlns:a16="http://schemas.microsoft.com/office/drawing/2014/main" id="{366681AA-7379-EF58-1409-4107018C7906}"/>
              </a:ext>
            </a:extLst>
          </p:cNvPr>
          <p:cNvSpPr/>
          <p:nvPr/>
        </p:nvSpPr>
        <p:spPr>
          <a:xfrm>
            <a:off x="6993295" y="5774984"/>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3</a:t>
            </a:r>
            <a:endParaRPr lang="en-IN" sz="1400" b="1" dirty="0">
              <a:solidFill>
                <a:schemeClr val="tx1"/>
              </a:solidFill>
            </a:endParaRPr>
          </a:p>
        </p:txBody>
      </p:sp>
      <p:sp>
        <p:nvSpPr>
          <p:cNvPr id="18" name="Rectangle 17">
            <a:extLst>
              <a:ext uri="{FF2B5EF4-FFF2-40B4-BE49-F238E27FC236}">
                <a16:creationId xmlns:a16="http://schemas.microsoft.com/office/drawing/2014/main" id="{26560239-996B-3132-0CB3-1CBBD1262A2E}"/>
              </a:ext>
            </a:extLst>
          </p:cNvPr>
          <p:cNvSpPr/>
          <p:nvPr/>
        </p:nvSpPr>
        <p:spPr>
          <a:xfrm>
            <a:off x="9647081" y="5774983"/>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4</a:t>
            </a:r>
            <a:endParaRPr lang="en-IN" sz="1400" b="1"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8F35F0AF-246B-E33B-B8F3-763A1D3D4021}"/>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3" name="Rectangle: Rounded Corners 2">
            <a:hlinkClick r:id="rId3" action="ppaction://hlinksldjump"/>
            <a:extLst>
              <a:ext uri="{FF2B5EF4-FFF2-40B4-BE49-F238E27FC236}">
                <a16:creationId xmlns:a16="http://schemas.microsoft.com/office/drawing/2014/main" id="{CCE47051-94B6-85F0-15B2-ADBE96EA85F1}"/>
              </a:ext>
            </a:extLst>
          </p:cNvPr>
          <p:cNvSpPr/>
          <p:nvPr/>
        </p:nvSpPr>
        <p:spPr>
          <a:xfrm>
            <a:off x="9110555"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4" name="TextBox 3">
            <a:hlinkClick r:id="rId4" action="ppaction://hlinksldjump"/>
            <a:extLst>
              <a:ext uri="{FF2B5EF4-FFF2-40B4-BE49-F238E27FC236}">
                <a16:creationId xmlns:a16="http://schemas.microsoft.com/office/drawing/2014/main" id="{CF4C9F54-6616-50E8-29D3-06BD719CC67C}"/>
              </a:ext>
            </a:extLst>
          </p:cNvPr>
          <p:cNvSpPr txBox="1"/>
          <p:nvPr/>
        </p:nvSpPr>
        <p:spPr>
          <a:xfrm>
            <a:off x="3324786" y="2752532"/>
            <a:ext cx="569166" cy="184666"/>
          </a:xfrm>
          <a:prstGeom prst="rect">
            <a:avLst/>
          </a:prstGeom>
          <a:noFill/>
        </p:spPr>
        <p:txBody>
          <a:bodyPr wrap="square" rtlCol="0">
            <a:spAutoFit/>
          </a:bodyPr>
          <a:lstStyle/>
          <a:p>
            <a:r>
              <a:rPr lang="en-US" sz="600" dirty="0"/>
              <a:t>Available</a:t>
            </a:r>
            <a:endParaRPr lang="en-IN" sz="600" dirty="0"/>
          </a:p>
        </p:txBody>
      </p:sp>
      <p:sp>
        <p:nvSpPr>
          <p:cNvPr id="5" name="Arrow: Left 4">
            <a:hlinkClick r:id="rId5" action="ppaction://hlinksldjump"/>
            <a:extLst>
              <a:ext uri="{FF2B5EF4-FFF2-40B4-BE49-F238E27FC236}">
                <a16:creationId xmlns:a16="http://schemas.microsoft.com/office/drawing/2014/main" id="{CCF0A8C4-F5E6-DA04-727F-CB5B49CD3089}"/>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1859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46FF68B-AF22-696D-22BA-449F9A5D617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27E97D9-7585-BCAF-C526-6F6F8DEE1237}"/>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7" name="Table 16">
            <a:extLst>
              <a:ext uri="{FF2B5EF4-FFF2-40B4-BE49-F238E27FC236}">
                <a16:creationId xmlns:a16="http://schemas.microsoft.com/office/drawing/2014/main" id="{EB4727D5-F82C-A610-EB10-9D71A74B53D2}"/>
              </a:ext>
            </a:extLst>
          </p:cNvPr>
          <p:cNvGraphicFramePr>
            <a:graphicFrameLocks noGrp="1"/>
          </p:cNvGraphicFramePr>
          <p:nvPr>
            <p:extLst>
              <p:ext uri="{D42A27DB-BD31-4B8C-83A1-F6EECF244321}">
                <p14:modId xmlns:p14="http://schemas.microsoft.com/office/powerpoint/2010/main" val="2127151985"/>
              </p:ext>
            </p:extLst>
          </p:nvPr>
        </p:nvGraphicFramePr>
        <p:xfrm>
          <a:off x="671802" y="4386596"/>
          <a:ext cx="10207694" cy="1920240"/>
        </p:xfrm>
        <a:graphic>
          <a:graphicData uri="http://schemas.openxmlformats.org/drawingml/2006/table">
            <a:tbl>
              <a:tblPr firstRow="1" bandRow="1">
                <a:tableStyleId>{5C22544A-7EE6-4342-B048-85BDC9FD1C3A}</a:tableStyleId>
              </a:tblPr>
              <a:tblGrid>
                <a:gridCol w="2304665">
                  <a:extLst>
                    <a:ext uri="{9D8B030D-6E8A-4147-A177-3AD203B41FA5}">
                      <a16:colId xmlns:a16="http://schemas.microsoft.com/office/drawing/2014/main" val="3442136842"/>
                    </a:ext>
                  </a:extLst>
                </a:gridCol>
                <a:gridCol w="7903029">
                  <a:extLst>
                    <a:ext uri="{9D8B030D-6E8A-4147-A177-3AD203B41FA5}">
                      <a16:colId xmlns:a16="http://schemas.microsoft.com/office/drawing/2014/main" val="3164406585"/>
                    </a:ext>
                  </a:extLst>
                </a:gridCol>
              </a:tblGrid>
              <a:tr h="306747">
                <a:tc>
                  <a:txBody>
                    <a:bodyPr/>
                    <a:lstStyle/>
                    <a:p>
                      <a:r>
                        <a:rPr lang="en-IN" sz="1050" b="0" i="0" kern="1200" dirty="0">
                          <a:solidFill>
                            <a:schemeClr val="tx1"/>
                          </a:solidFill>
                          <a:effectLst/>
                          <a:latin typeface="+mn-lt"/>
                          <a:ea typeface="+mn-ea"/>
                          <a:cs typeface="+mn-cs"/>
                        </a:rPr>
                        <a:t>AMENITIES</a:t>
                      </a:r>
                      <a:endParaRPr lang="en-IN" sz="105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1050" b="0" dirty="0">
                          <a:solidFill>
                            <a:schemeClr val="tx1"/>
                          </a:solidFill>
                        </a:rPr>
                        <a:t>BASEMENT AND STILT LEVEL CAR PARKING, POWER SUPPLY, WATER SUPPLY, CHILDREN'S PLAY AREA, TWO LIFT, TWO STAIRCASES IN EACH BLOCK, COMMON AREA LIFT WITH GENERATOR BACKUP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3747969"/>
                  </a:ext>
                </a:extLst>
              </a:tr>
              <a:tr h="187456">
                <a:tc>
                  <a:txBody>
                    <a:bodyPr/>
                    <a:lstStyle/>
                    <a:p>
                      <a:pPr>
                        <a:buNone/>
                      </a:pPr>
                      <a:r>
                        <a:rPr lang="en-IN" sz="1050" b="0" i="0" kern="1200" dirty="0">
                          <a:solidFill>
                            <a:schemeClr val="tx1"/>
                          </a:solidFill>
                          <a:effectLst/>
                          <a:latin typeface="+mn-lt"/>
                          <a:ea typeface="+mn-ea"/>
                          <a:cs typeface="+mn-cs"/>
                        </a:rPr>
                        <a:t>TYPE OF STRUCTURE: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CAST INSITU SHEAR WALL CONSTRUCTION(MILAN TECHNOLOGY)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1749144"/>
                  </a:ext>
                </a:extLst>
              </a:tr>
              <a:tr h="187456">
                <a:tc>
                  <a:txBody>
                    <a:bodyPr/>
                    <a:lstStyle/>
                    <a:p>
                      <a:pPr>
                        <a:buNone/>
                      </a:pPr>
                      <a:r>
                        <a:rPr lang="en-IN" sz="1050" b="0" i="0" kern="1200" dirty="0">
                          <a:solidFill>
                            <a:schemeClr val="tx1"/>
                          </a:solidFill>
                          <a:effectLst/>
                          <a:latin typeface="+mn-lt"/>
                          <a:ea typeface="+mn-ea"/>
                          <a:cs typeface="+mn-cs"/>
                        </a:rPr>
                        <a:t>FLOORING: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VITRIFIED FLOORING (2X2) FOR LIVING, BEDROOM. ANTI-SKID TILE FOR TOILET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9437164"/>
                  </a:ext>
                </a:extLst>
              </a:tr>
              <a:tr h="187456">
                <a:tc>
                  <a:txBody>
                    <a:bodyPr/>
                    <a:lstStyle/>
                    <a:p>
                      <a:pPr>
                        <a:buNone/>
                      </a:pPr>
                      <a:r>
                        <a:rPr lang="en-IN" sz="1050" b="0" i="0" kern="1200" dirty="0">
                          <a:solidFill>
                            <a:schemeClr val="tx1"/>
                          </a:solidFill>
                          <a:effectLst/>
                          <a:latin typeface="+mn-lt"/>
                          <a:ea typeface="+mn-ea"/>
                          <a:cs typeface="+mn-cs"/>
                        </a:rPr>
                        <a:t>COMMON AREA FLOORING: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HASSAN GREEN/GRANITE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88845215"/>
                  </a:ext>
                </a:extLst>
              </a:tr>
              <a:tr h="187456">
                <a:tc>
                  <a:txBody>
                    <a:bodyPr/>
                    <a:lstStyle/>
                    <a:p>
                      <a:pPr>
                        <a:buNone/>
                      </a:pPr>
                      <a:r>
                        <a:rPr lang="en-IN" sz="1050" b="0" i="0" kern="1200">
                          <a:solidFill>
                            <a:schemeClr val="tx1"/>
                          </a:solidFill>
                          <a:effectLst/>
                          <a:latin typeface="+mn-lt"/>
                          <a:ea typeface="+mn-ea"/>
                          <a:cs typeface="+mn-cs"/>
                        </a:rPr>
                        <a:t>STAIRCASE: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HASSAN GREEN/GRANITE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78808304"/>
                  </a:ext>
                </a:extLst>
              </a:tr>
              <a:tr h="187456">
                <a:tc>
                  <a:txBody>
                    <a:bodyPr/>
                    <a:lstStyle/>
                    <a:p>
                      <a:pPr>
                        <a:buNone/>
                      </a:pPr>
                      <a:r>
                        <a:rPr lang="en-IN" sz="1050" b="0" i="0" kern="1200">
                          <a:solidFill>
                            <a:schemeClr val="tx1"/>
                          </a:solidFill>
                          <a:effectLst/>
                          <a:latin typeface="+mn-lt"/>
                          <a:ea typeface="+mn-ea"/>
                          <a:cs typeface="+mn-cs"/>
                        </a:rPr>
                        <a:t>DADO: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GLAZED TILE FOR BATHROOM AND TOILET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59492389"/>
                  </a:ext>
                </a:extLst>
              </a:tr>
              <a:tr h="187456">
                <a:tc>
                  <a:txBody>
                    <a:bodyPr/>
                    <a:lstStyle/>
                    <a:p>
                      <a:pPr>
                        <a:buNone/>
                      </a:pPr>
                      <a:r>
                        <a:rPr lang="en-IN" sz="1050" b="0" i="0" kern="1200">
                          <a:solidFill>
                            <a:schemeClr val="tx1"/>
                          </a:solidFill>
                          <a:effectLst/>
                          <a:latin typeface="+mn-lt"/>
                          <a:ea typeface="+mn-ea"/>
                          <a:cs typeface="+mn-cs"/>
                        </a:rPr>
                        <a:t>DOORS: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FLUSH DOORS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6586114"/>
                  </a:ext>
                </a:extLst>
              </a:tr>
            </a:tbl>
          </a:graphicData>
        </a:graphic>
      </p:graphicFrame>
      <p:sp>
        <p:nvSpPr>
          <p:cNvPr id="5" name="Arrow: Up-Down 4">
            <a:extLst>
              <a:ext uri="{FF2B5EF4-FFF2-40B4-BE49-F238E27FC236}">
                <a16:creationId xmlns:a16="http://schemas.microsoft.com/office/drawing/2014/main" id="{7571BAAD-557A-3DF1-E881-4F79FD180EDC}"/>
              </a:ext>
            </a:extLst>
          </p:cNvPr>
          <p:cNvSpPr/>
          <p:nvPr/>
        </p:nvSpPr>
        <p:spPr>
          <a:xfrm>
            <a:off x="10753530" y="4470516"/>
            <a:ext cx="65319" cy="1678412"/>
          </a:xfrm>
          <a:prstGeom prst="upDownArrow">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AE9D8A7C-15B1-C9BA-AD32-FEF7D1DD815F}"/>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8" name="Rectangle: Rounded Corners 7">
            <a:extLst>
              <a:ext uri="{FF2B5EF4-FFF2-40B4-BE49-F238E27FC236}">
                <a16:creationId xmlns:a16="http://schemas.microsoft.com/office/drawing/2014/main" id="{4E2DF79E-2DA2-3268-C144-EA394FD1D955}"/>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9" name="Rectangle: Rounded Corners 8">
            <a:extLst>
              <a:ext uri="{FF2B5EF4-FFF2-40B4-BE49-F238E27FC236}">
                <a16:creationId xmlns:a16="http://schemas.microsoft.com/office/drawing/2014/main" id="{F0AC7B7B-7208-9EE8-CA26-7CABE7AD0F63}"/>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11" name="Rectangle: Rounded Corners 10">
            <a:extLst>
              <a:ext uri="{FF2B5EF4-FFF2-40B4-BE49-F238E27FC236}">
                <a16:creationId xmlns:a16="http://schemas.microsoft.com/office/drawing/2014/main" id="{8C76CCF9-4A2E-C4A2-03C6-C80858510C30}"/>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graphicFrame>
        <p:nvGraphicFramePr>
          <p:cNvPr id="14" name="Table 13">
            <a:extLst>
              <a:ext uri="{FF2B5EF4-FFF2-40B4-BE49-F238E27FC236}">
                <a16:creationId xmlns:a16="http://schemas.microsoft.com/office/drawing/2014/main" id="{1A248B9E-9A79-B71C-FDC3-7DA2A62CF3F6}"/>
              </a:ext>
            </a:extLst>
          </p:cNvPr>
          <p:cNvGraphicFramePr>
            <a:graphicFrameLocks noGrp="1"/>
          </p:cNvGraphicFramePr>
          <p:nvPr>
            <p:extLst>
              <p:ext uri="{D42A27DB-BD31-4B8C-83A1-F6EECF244321}">
                <p14:modId xmlns:p14="http://schemas.microsoft.com/office/powerpoint/2010/main" val="3072173082"/>
              </p:ext>
            </p:extLst>
          </p:nvPr>
        </p:nvGraphicFramePr>
        <p:xfrm>
          <a:off x="642771" y="3811022"/>
          <a:ext cx="4955598" cy="495300"/>
        </p:xfrm>
        <a:graphic>
          <a:graphicData uri="http://schemas.openxmlformats.org/drawingml/2006/table">
            <a:tbl>
              <a:tblPr firstRow="1" bandRow="1">
                <a:tableStyleId>{5C22544A-7EE6-4342-B048-85BDC9FD1C3A}</a:tableStyleId>
              </a:tblPr>
              <a:tblGrid>
                <a:gridCol w="825933">
                  <a:extLst>
                    <a:ext uri="{9D8B030D-6E8A-4147-A177-3AD203B41FA5}">
                      <a16:colId xmlns:a16="http://schemas.microsoft.com/office/drawing/2014/main" val="412272260"/>
                    </a:ext>
                  </a:extLst>
                </a:gridCol>
                <a:gridCol w="825933">
                  <a:extLst>
                    <a:ext uri="{9D8B030D-6E8A-4147-A177-3AD203B41FA5}">
                      <a16:colId xmlns:a16="http://schemas.microsoft.com/office/drawing/2014/main" val="1305968367"/>
                    </a:ext>
                  </a:extLst>
                </a:gridCol>
                <a:gridCol w="825933">
                  <a:extLst>
                    <a:ext uri="{9D8B030D-6E8A-4147-A177-3AD203B41FA5}">
                      <a16:colId xmlns:a16="http://schemas.microsoft.com/office/drawing/2014/main" val="3260488471"/>
                    </a:ext>
                  </a:extLst>
                </a:gridCol>
                <a:gridCol w="825933">
                  <a:extLst>
                    <a:ext uri="{9D8B030D-6E8A-4147-A177-3AD203B41FA5}">
                      <a16:colId xmlns:a16="http://schemas.microsoft.com/office/drawing/2014/main" val="1942306528"/>
                    </a:ext>
                  </a:extLst>
                </a:gridCol>
                <a:gridCol w="825933">
                  <a:extLst>
                    <a:ext uri="{9D8B030D-6E8A-4147-A177-3AD203B41FA5}">
                      <a16:colId xmlns:a16="http://schemas.microsoft.com/office/drawing/2014/main" val="2481276562"/>
                    </a:ext>
                  </a:extLst>
                </a:gridCol>
                <a:gridCol w="825933">
                  <a:extLst>
                    <a:ext uri="{9D8B030D-6E8A-4147-A177-3AD203B41FA5}">
                      <a16:colId xmlns:a16="http://schemas.microsoft.com/office/drawing/2014/main" val="3477115634"/>
                    </a:ext>
                  </a:extLst>
                </a:gridCol>
              </a:tblGrid>
              <a:tr h="198958">
                <a:tc>
                  <a:txBody>
                    <a:bodyPr/>
                    <a:lstStyle/>
                    <a:p>
                      <a:r>
                        <a:rPr lang="en-US" sz="1050" dirty="0"/>
                        <a:t>No 701</a:t>
                      </a:r>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703</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704</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705</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706</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491166709"/>
                  </a:ext>
                </a:extLst>
              </a:tr>
              <a:tr h="192928">
                <a:tc gridSpan="6">
                  <a:txBody>
                    <a:bodyPr/>
                    <a:lstStyle/>
                    <a:p>
                      <a:pPr algn="ctr"/>
                      <a:r>
                        <a:rPr lang="en-US" sz="1000" dirty="0"/>
                        <a:t>Available Flats – Select the Flat number to book</a:t>
                      </a:r>
                      <a:endParaRPr lang="en-IN" sz="10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56096799"/>
                  </a:ext>
                </a:extLst>
              </a:tr>
            </a:tbl>
          </a:graphicData>
        </a:graphic>
      </p:graphicFrame>
      <p:graphicFrame>
        <p:nvGraphicFramePr>
          <p:cNvPr id="15" name="Table 14">
            <a:extLst>
              <a:ext uri="{FF2B5EF4-FFF2-40B4-BE49-F238E27FC236}">
                <a16:creationId xmlns:a16="http://schemas.microsoft.com/office/drawing/2014/main" id="{B6B8328C-9E78-CBCC-2669-3EF184A18D20}"/>
              </a:ext>
            </a:extLst>
          </p:cNvPr>
          <p:cNvGraphicFramePr>
            <a:graphicFrameLocks noGrp="1"/>
          </p:cNvGraphicFramePr>
          <p:nvPr>
            <p:extLst>
              <p:ext uri="{D42A27DB-BD31-4B8C-83A1-F6EECF244321}">
                <p14:modId xmlns:p14="http://schemas.microsoft.com/office/powerpoint/2010/main" val="3639660280"/>
              </p:ext>
            </p:extLst>
          </p:nvPr>
        </p:nvGraphicFramePr>
        <p:xfrm>
          <a:off x="5979876" y="3811022"/>
          <a:ext cx="4955598" cy="502920"/>
        </p:xfrm>
        <a:graphic>
          <a:graphicData uri="http://schemas.openxmlformats.org/drawingml/2006/table">
            <a:tbl>
              <a:tblPr firstRow="1" bandRow="1">
                <a:tableStyleId>{5C22544A-7EE6-4342-B048-85BDC9FD1C3A}</a:tableStyleId>
              </a:tblPr>
              <a:tblGrid>
                <a:gridCol w="825933">
                  <a:extLst>
                    <a:ext uri="{9D8B030D-6E8A-4147-A177-3AD203B41FA5}">
                      <a16:colId xmlns:a16="http://schemas.microsoft.com/office/drawing/2014/main" val="412272260"/>
                    </a:ext>
                  </a:extLst>
                </a:gridCol>
                <a:gridCol w="825933">
                  <a:extLst>
                    <a:ext uri="{9D8B030D-6E8A-4147-A177-3AD203B41FA5}">
                      <a16:colId xmlns:a16="http://schemas.microsoft.com/office/drawing/2014/main" val="1305968367"/>
                    </a:ext>
                  </a:extLst>
                </a:gridCol>
                <a:gridCol w="825933">
                  <a:extLst>
                    <a:ext uri="{9D8B030D-6E8A-4147-A177-3AD203B41FA5}">
                      <a16:colId xmlns:a16="http://schemas.microsoft.com/office/drawing/2014/main" val="3260488471"/>
                    </a:ext>
                  </a:extLst>
                </a:gridCol>
                <a:gridCol w="825933">
                  <a:extLst>
                    <a:ext uri="{9D8B030D-6E8A-4147-A177-3AD203B41FA5}">
                      <a16:colId xmlns:a16="http://schemas.microsoft.com/office/drawing/2014/main" val="1942306528"/>
                    </a:ext>
                  </a:extLst>
                </a:gridCol>
                <a:gridCol w="825933">
                  <a:extLst>
                    <a:ext uri="{9D8B030D-6E8A-4147-A177-3AD203B41FA5}">
                      <a16:colId xmlns:a16="http://schemas.microsoft.com/office/drawing/2014/main" val="2481276562"/>
                    </a:ext>
                  </a:extLst>
                </a:gridCol>
                <a:gridCol w="825933">
                  <a:extLst>
                    <a:ext uri="{9D8B030D-6E8A-4147-A177-3AD203B41FA5}">
                      <a16:colId xmlns:a16="http://schemas.microsoft.com/office/drawing/2014/main" val="3477115634"/>
                    </a:ext>
                  </a:extLst>
                </a:gridCol>
              </a:tblGrid>
              <a:tr h="198958">
                <a:tc>
                  <a:txBody>
                    <a:bodyPr/>
                    <a:lstStyle/>
                    <a:p>
                      <a:r>
                        <a:rPr lang="en-US" sz="1050" dirty="0"/>
                        <a:t>No 707</a:t>
                      </a:r>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708</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709</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710</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711</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712</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491166709"/>
                  </a:ext>
                </a:extLst>
              </a:tr>
              <a:tr h="198958">
                <a:tc gridSpan="6">
                  <a:txBody>
                    <a:bodyPr/>
                    <a:lstStyle/>
                    <a:p>
                      <a:pPr algn="ctr"/>
                      <a:r>
                        <a:rPr lang="en-US" sz="1050" dirty="0"/>
                        <a:t>Available Flats – Select the Flat number to book</a:t>
                      </a:r>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1197522"/>
                  </a:ext>
                </a:extLst>
              </a:tr>
            </a:tbl>
          </a:graphicData>
        </a:graphic>
      </p:graphicFrame>
      <p:sp>
        <p:nvSpPr>
          <p:cNvPr id="16" name="Rectangle 15">
            <a:extLst>
              <a:ext uri="{FF2B5EF4-FFF2-40B4-BE49-F238E27FC236}">
                <a16:creationId xmlns:a16="http://schemas.microsoft.com/office/drawing/2014/main" id="{B2C5E6A9-B865-D377-E21E-C098C63B26E2}"/>
              </a:ext>
            </a:extLst>
          </p:cNvPr>
          <p:cNvSpPr/>
          <p:nvPr/>
        </p:nvSpPr>
        <p:spPr>
          <a:xfrm>
            <a:off x="671802" y="1147671"/>
            <a:ext cx="3900196" cy="199208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East facing Built-up Plan</a:t>
            </a:r>
            <a:endParaRPr lang="en-IN" sz="1200" dirty="0">
              <a:solidFill>
                <a:schemeClr val="accent1">
                  <a:lumMod val="75000"/>
                </a:schemeClr>
              </a:solidFill>
            </a:endParaRPr>
          </a:p>
        </p:txBody>
      </p:sp>
      <p:sp>
        <p:nvSpPr>
          <p:cNvPr id="18" name="Rectangle 17">
            <a:extLst>
              <a:ext uri="{FF2B5EF4-FFF2-40B4-BE49-F238E27FC236}">
                <a16:creationId xmlns:a16="http://schemas.microsoft.com/office/drawing/2014/main" id="{3DA5D5C1-9AA8-0D72-DDA6-1A34DB1EC9AA}"/>
              </a:ext>
            </a:extLst>
          </p:cNvPr>
          <p:cNvSpPr/>
          <p:nvPr/>
        </p:nvSpPr>
        <p:spPr>
          <a:xfrm>
            <a:off x="6820675" y="1147671"/>
            <a:ext cx="3900196" cy="199208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West facing Built-up Plan</a:t>
            </a:r>
            <a:endParaRPr lang="en-IN" sz="1200" dirty="0">
              <a:solidFill>
                <a:schemeClr val="accent1">
                  <a:lumMod val="75000"/>
                </a:schemeClr>
              </a:solidFill>
            </a:endParaRPr>
          </a:p>
        </p:txBody>
      </p:sp>
      <p:sp>
        <p:nvSpPr>
          <p:cNvPr id="19" name="Rectangle 18">
            <a:hlinkClick r:id="rId2" action="ppaction://hlinksldjump"/>
            <a:extLst>
              <a:ext uri="{FF2B5EF4-FFF2-40B4-BE49-F238E27FC236}">
                <a16:creationId xmlns:a16="http://schemas.microsoft.com/office/drawing/2014/main" id="{25542CD3-EFFE-0955-3D63-B9A1224730E0}"/>
              </a:ext>
            </a:extLst>
          </p:cNvPr>
          <p:cNvSpPr/>
          <p:nvPr/>
        </p:nvSpPr>
        <p:spPr>
          <a:xfrm>
            <a:off x="671802"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Photo Gallery</a:t>
            </a:r>
            <a:endParaRPr lang="en-IN" sz="1200" dirty="0">
              <a:solidFill>
                <a:schemeClr val="accent1">
                  <a:lumMod val="75000"/>
                </a:schemeClr>
              </a:solidFill>
            </a:endParaRPr>
          </a:p>
        </p:txBody>
      </p:sp>
      <p:sp>
        <p:nvSpPr>
          <p:cNvPr id="20" name="Rectangle 19">
            <a:hlinkClick r:id="rId3" action="ppaction://hlinksldjump"/>
            <a:extLst>
              <a:ext uri="{FF2B5EF4-FFF2-40B4-BE49-F238E27FC236}">
                <a16:creationId xmlns:a16="http://schemas.microsoft.com/office/drawing/2014/main" id="{7C8B8C21-A1FE-CBFD-A009-999894CF8609}"/>
              </a:ext>
            </a:extLst>
          </p:cNvPr>
          <p:cNvSpPr/>
          <p:nvPr/>
        </p:nvSpPr>
        <p:spPr>
          <a:xfrm>
            <a:off x="2967129"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Cost of Possession</a:t>
            </a:r>
            <a:endParaRPr lang="en-IN" sz="1200" dirty="0">
              <a:solidFill>
                <a:schemeClr val="accent1">
                  <a:lumMod val="75000"/>
                </a:schemeClr>
              </a:solidFill>
            </a:endParaRPr>
          </a:p>
        </p:txBody>
      </p:sp>
      <p:sp>
        <p:nvSpPr>
          <p:cNvPr id="21" name="Rectangle 20">
            <a:hlinkClick r:id="rId2" action="ppaction://hlinksldjump"/>
            <a:extLst>
              <a:ext uri="{FF2B5EF4-FFF2-40B4-BE49-F238E27FC236}">
                <a16:creationId xmlns:a16="http://schemas.microsoft.com/office/drawing/2014/main" id="{0D786DD4-9DD5-096C-5800-0C8AFE8DBF37}"/>
              </a:ext>
            </a:extLst>
          </p:cNvPr>
          <p:cNvSpPr/>
          <p:nvPr/>
        </p:nvSpPr>
        <p:spPr>
          <a:xfrm>
            <a:off x="6820675"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Photo Gallery</a:t>
            </a:r>
            <a:endParaRPr lang="en-IN" sz="1200" dirty="0">
              <a:solidFill>
                <a:schemeClr val="accent1">
                  <a:lumMod val="75000"/>
                </a:schemeClr>
              </a:solidFill>
            </a:endParaRPr>
          </a:p>
        </p:txBody>
      </p:sp>
      <p:sp>
        <p:nvSpPr>
          <p:cNvPr id="22" name="Rectangle 21">
            <a:hlinkClick r:id="rId3" action="ppaction://hlinksldjump"/>
            <a:extLst>
              <a:ext uri="{FF2B5EF4-FFF2-40B4-BE49-F238E27FC236}">
                <a16:creationId xmlns:a16="http://schemas.microsoft.com/office/drawing/2014/main" id="{26D2B562-9A4C-C5E9-F87B-73D1CEDD6D10}"/>
              </a:ext>
            </a:extLst>
          </p:cNvPr>
          <p:cNvSpPr/>
          <p:nvPr/>
        </p:nvSpPr>
        <p:spPr>
          <a:xfrm>
            <a:off x="9116002"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Cost of Possession</a:t>
            </a:r>
            <a:endParaRPr lang="en-IN" sz="1200" dirty="0">
              <a:solidFill>
                <a:schemeClr val="accent1">
                  <a:lumMod val="75000"/>
                </a:schemeClr>
              </a:solidFill>
            </a:endParaRPr>
          </a:p>
        </p:txBody>
      </p:sp>
      <p:pic>
        <p:nvPicPr>
          <p:cNvPr id="23" name="Picture 4">
            <a:extLst>
              <a:ext uri="{FF2B5EF4-FFF2-40B4-BE49-F238E27FC236}">
                <a16:creationId xmlns:a16="http://schemas.microsoft.com/office/drawing/2014/main" id="{A0A42199-8634-9EB7-E0DB-9AB2FC9AA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787" y="1213637"/>
            <a:ext cx="3900196" cy="19202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FFACE78-835A-0677-7EFB-AA36A90104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0674" y="1082923"/>
            <a:ext cx="4012167" cy="205095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4650B21-C196-F041-AB3D-E2FFD7264354}"/>
              </a:ext>
            </a:extLst>
          </p:cNvPr>
          <p:cNvSpPr txBox="1"/>
          <p:nvPr/>
        </p:nvSpPr>
        <p:spPr>
          <a:xfrm>
            <a:off x="-1" y="6484776"/>
            <a:ext cx="12192001" cy="307777"/>
          </a:xfrm>
          <a:prstGeom prst="rect">
            <a:avLst/>
          </a:prstGeom>
          <a:noFill/>
        </p:spPr>
        <p:txBody>
          <a:bodyPr wrap="square" rtlCol="0">
            <a:spAutoFit/>
          </a:bodyPr>
          <a:lstStyle/>
          <a:p>
            <a:pPr algn="ctr"/>
            <a:r>
              <a:rPr lang="en-US" sz="1400" b="1" dirty="0">
                <a:solidFill>
                  <a:srgbClr val="FF0000"/>
                </a:solidFill>
              </a:rPr>
              <a:t>To purchase a flat, please register and create a login credentials by providing Adhaar enabled mobile number and complete Adhaar based KYC  </a:t>
            </a:r>
            <a:endParaRPr lang="en-IN" sz="1400" b="1" dirty="0">
              <a:solidFill>
                <a:srgbClr val="FF0000"/>
              </a:solidFill>
            </a:endParaRPr>
          </a:p>
        </p:txBody>
      </p:sp>
      <p:sp>
        <p:nvSpPr>
          <p:cNvPr id="2" name="Rectangle: Rounded Corners 1">
            <a:hlinkClick r:id="rId6" action="ppaction://hlinksldjump"/>
            <a:extLst>
              <a:ext uri="{FF2B5EF4-FFF2-40B4-BE49-F238E27FC236}">
                <a16:creationId xmlns:a16="http://schemas.microsoft.com/office/drawing/2014/main" id="{CF54DBE8-AFCC-427B-B0CE-6EBD2907EBE1}"/>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3" name="Rectangle: Rounded Corners 2">
            <a:hlinkClick r:id="rId7" action="ppaction://hlinksldjump"/>
            <a:extLst>
              <a:ext uri="{FF2B5EF4-FFF2-40B4-BE49-F238E27FC236}">
                <a16:creationId xmlns:a16="http://schemas.microsoft.com/office/drawing/2014/main" id="{B6F74D46-E39B-8B81-C592-2E6A7CCC21A9}"/>
              </a:ext>
            </a:extLst>
          </p:cNvPr>
          <p:cNvSpPr/>
          <p:nvPr/>
        </p:nvSpPr>
        <p:spPr>
          <a:xfrm>
            <a:off x="9110555"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4" name="TextBox 3">
            <a:hlinkClick r:id="rId7" action="ppaction://hlinksldjump"/>
            <a:extLst>
              <a:ext uri="{FF2B5EF4-FFF2-40B4-BE49-F238E27FC236}">
                <a16:creationId xmlns:a16="http://schemas.microsoft.com/office/drawing/2014/main" id="{F456ACDC-8A2A-BB03-2810-AD03E51458E3}"/>
              </a:ext>
            </a:extLst>
          </p:cNvPr>
          <p:cNvSpPr txBox="1"/>
          <p:nvPr/>
        </p:nvSpPr>
        <p:spPr>
          <a:xfrm>
            <a:off x="1567541" y="3832750"/>
            <a:ext cx="709129" cy="246221"/>
          </a:xfrm>
          <a:prstGeom prst="rect">
            <a:avLst/>
          </a:prstGeom>
          <a:noFill/>
        </p:spPr>
        <p:txBody>
          <a:bodyPr wrap="square" rtlCol="0">
            <a:spAutoFit/>
          </a:bodyPr>
          <a:lstStyle/>
          <a:p>
            <a:r>
              <a:rPr lang="en-US" sz="1000" b="1" dirty="0">
                <a:solidFill>
                  <a:schemeClr val="bg1"/>
                </a:solidFill>
              </a:rPr>
              <a:t>No 702</a:t>
            </a:r>
            <a:endParaRPr lang="en-IN" sz="1000" b="1" dirty="0">
              <a:solidFill>
                <a:schemeClr val="bg1"/>
              </a:solidFill>
            </a:endParaRPr>
          </a:p>
        </p:txBody>
      </p:sp>
      <p:sp>
        <p:nvSpPr>
          <p:cNvPr id="10" name="Arrow: Left 9">
            <a:hlinkClick r:id="rId8" action="ppaction://hlinksldjump"/>
            <a:extLst>
              <a:ext uri="{FF2B5EF4-FFF2-40B4-BE49-F238E27FC236}">
                <a16:creationId xmlns:a16="http://schemas.microsoft.com/office/drawing/2014/main" id="{A849D7B6-43AD-FC44-51A9-35AE1BCE7513}"/>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503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66DB6C-BD74-5283-78D8-A9D98BD7DF4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68B5539-83F1-36E5-FE59-EB678D134231}"/>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7" name="Table 16">
            <a:extLst>
              <a:ext uri="{FF2B5EF4-FFF2-40B4-BE49-F238E27FC236}">
                <a16:creationId xmlns:a16="http://schemas.microsoft.com/office/drawing/2014/main" id="{E912A40A-BC6F-623F-27EB-0B28DD74D4D9}"/>
              </a:ext>
            </a:extLst>
          </p:cNvPr>
          <p:cNvGraphicFramePr>
            <a:graphicFrameLocks noGrp="1"/>
          </p:cNvGraphicFramePr>
          <p:nvPr/>
        </p:nvGraphicFramePr>
        <p:xfrm>
          <a:off x="671802" y="4386596"/>
          <a:ext cx="10207694" cy="1920240"/>
        </p:xfrm>
        <a:graphic>
          <a:graphicData uri="http://schemas.openxmlformats.org/drawingml/2006/table">
            <a:tbl>
              <a:tblPr firstRow="1" bandRow="1">
                <a:tableStyleId>{5C22544A-7EE6-4342-B048-85BDC9FD1C3A}</a:tableStyleId>
              </a:tblPr>
              <a:tblGrid>
                <a:gridCol w="2304665">
                  <a:extLst>
                    <a:ext uri="{9D8B030D-6E8A-4147-A177-3AD203B41FA5}">
                      <a16:colId xmlns:a16="http://schemas.microsoft.com/office/drawing/2014/main" val="3442136842"/>
                    </a:ext>
                  </a:extLst>
                </a:gridCol>
                <a:gridCol w="7903029">
                  <a:extLst>
                    <a:ext uri="{9D8B030D-6E8A-4147-A177-3AD203B41FA5}">
                      <a16:colId xmlns:a16="http://schemas.microsoft.com/office/drawing/2014/main" val="3164406585"/>
                    </a:ext>
                  </a:extLst>
                </a:gridCol>
              </a:tblGrid>
              <a:tr h="306747">
                <a:tc>
                  <a:txBody>
                    <a:bodyPr/>
                    <a:lstStyle/>
                    <a:p>
                      <a:r>
                        <a:rPr lang="en-IN" sz="1050" b="0" i="0" kern="1200" dirty="0">
                          <a:solidFill>
                            <a:schemeClr val="tx1"/>
                          </a:solidFill>
                          <a:effectLst/>
                          <a:latin typeface="+mn-lt"/>
                          <a:ea typeface="+mn-ea"/>
                          <a:cs typeface="+mn-cs"/>
                        </a:rPr>
                        <a:t>AMENITIES</a:t>
                      </a:r>
                      <a:endParaRPr lang="en-IN" sz="105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1050" b="0" dirty="0">
                          <a:solidFill>
                            <a:schemeClr val="tx1"/>
                          </a:solidFill>
                        </a:rPr>
                        <a:t>BASEMENT AND STILT LEVEL CAR PARKING, POWER SUPPLY, WATER SUPPLY, CHILDREN'S PLAY AREA, TWO LIFT, TWO STAIRCASES IN EACH BLOCK, COMMON AREA LIFT WITH GENERATOR BACKUP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3747969"/>
                  </a:ext>
                </a:extLst>
              </a:tr>
              <a:tr h="187456">
                <a:tc>
                  <a:txBody>
                    <a:bodyPr/>
                    <a:lstStyle/>
                    <a:p>
                      <a:pPr>
                        <a:buNone/>
                      </a:pPr>
                      <a:r>
                        <a:rPr lang="en-IN" sz="1050" b="0" i="0" kern="1200" dirty="0">
                          <a:solidFill>
                            <a:schemeClr val="tx1"/>
                          </a:solidFill>
                          <a:effectLst/>
                          <a:latin typeface="+mn-lt"/>
                          <a:ea typeface="+mn-ea"/>
                          <a:cs typeface="+mn-cs"/>
                        </a:rPr>
                        <a:t>TYPE OF STRUCTURE: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CAST INSITU SHEAR WALL CONSTRUCTION(MILAN TECHNOLOGY)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1749144"/>
                  </a:ext>
                </a:extLst>
              </a:tr>
              <a:tr h="187456">
                <a:tc>
                  <a:txBody>
                    <a:bodyPr/>
                    <a:lstStyle/>
                    <a:p>
                      <a:pPr>
                        <a:buNone/>
                      </a:pPr>
                      <a:r>
                        <a:rPr lang="en-IN" sz="1050" b="0" i="0" kern="1200" dirty="0">
                          <a:solidFill>
                            <a:schemeClr val="tx1"/>
                          </a:solidFill>
                          <a:effectLst/>
                          <a:latin typeface="+mn-lt"/>
                          <a:ea typeface="+mn-ea"/>
                          <a:cs typeface="+mn-cs"/>
                        </a:rPr>
                        <a:t>FLOORING: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VITRIFIED FLOORING (2X2) FOR LIVING, BEDROOM. ANTI-SKID TILE FOR TOILET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9437164"/>
                  </a:ext>
                </a:extLst>
              </a:tr>
              <a:tr h="187456">
                <a:tc>
                  <a:txBody>
                    <a:bodyPr/>
                    <a:lstStyle/>
                    <a:p>
                      <a:pPr>
                        <a:buNone/>
                      </a:pPr>
                      <a:r>
                        <a:rPr lang="en-IN" sz="1050" b="0" i="0" kern="1200" dirty="0">
                          <a:solidFill>
                            <a:schemeClr val="tx1"/>
                          </a:solidFill>
                          <a:effectLst/>
                          <a:latin typeface="+mn-lt"/>
                          <a:ea typeface="+mn-ea"/>
                          <a:cs typeface="+mn-cs"/>
                        </a:rPr>
                        <a:t>COMMON AREA FLOORING: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HASSAN GREEN/GRANITE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88845215"/>
                  </a:ext>
                </a:extLst>
              </a:tr>
              <a:tr h="187456">
                <a:tc>
                  <a:txBody>
                    <a:bodyPr/>
                    <a:lstStyle/>
                    <a:p>
                      <a:pPr>
                        <a:buNone/>
                      </a:pPr>
                      <a:r>
                        <a:rPr lang="en-IN" sz="1050" b="0" i="0" kern="1200">
                          <a:solidFill>
                            <a:schemeClr val="tx1"/>
                          </a:solidFill>
                          <a:effectLst/>
                          <a:latin typeface="+mn-lt"/>
                          <a:ea typeface="+mn-ea"/>
                          <a:cs typeface="+mn-cs"/>
                        </a:rPr>
                        <a:t>STAIRCASE: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a:solidFill>
                            <a:schemeClr val="tx1"/>
                          </a:solidFill>
                          <a:effectLst/>
                          <a:latin typeface="+mn-lt"/>
                          <a:ea typeface="+mn-ea"/>
                          <a:cs typeface="+mn-cs"/>
                        </a:rPr>
                        <a:t>HASSAN GREEN/GRANITE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78808304"/>
                  </a:ext>
                </a:extLst>
              </a:tr>
              <a:tr h="187456">
                <a:tc>
                  <a:txBody>
                    <a:bodyPr/>
                    <a:lstStyle/>
                    <a:p>
                      <a:pPr>
                        <a:buNone/>
                      </a:pPr>
                      <a:r>
                        <a:rPr lang="en-IN" sz="1050" b="0" i="0" kern="1200">
                          <a:solidFill>
                            <a:schemeClr val="tx1"/>
                          </a:solidFill>
                          <a:effectLst/>
                          <a:latin typeface="+mn-lt"/>
                          <a:ea typeface="+mn-ea"/>
                          <a:cs typeface="+mn-cs"/>
                        </a:rPr>
                        <a:t>DADO: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GLAZED TILE FOR BATHROOM AND TOILET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59492389"/>
                  </a:ext>
                </a:extLst>
              </a:tr>
              <a:tr h="187456">
                <a:tc>
                  <a:txBody>
                    <a:bodyPr/>
                    <a:lstStyle/>
                    <a:p>
                      <a:pPr>
                        <a:buNone/>
                      </a:pPr>
                      <a:r>
                        <a:rPr lang="en-IN" sz="1050" b="0" i="0" kern="1200">
                          <a:solidFill>
                            <a:schemeClr val="tx1"/>
                          </a:solidFill>
                          <a:effectLst/>
                          <a:latin typeface="+mn-lt"/>
                          <a:ea typeface="+mn-ea"/>
                          <a:cs typeface="+mn-cs"/>
                        </a:rPr>
                        <a:t>DOORS: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FLUSH DOORS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6586114"/>
                  </a:ext>
                </a:extLst>
              </a:tr>
            </a:tbl>
          </a:graphicData>
        </a:graphic>
      </p:graphicFrame>
      <p:sp>
        <p:nvSpPr>
          <p:cNvPr id="5" name="Arrow: Up-Down 4">
            <a:extLst>
              <a:ext uri="{FF2B5EF4-FFF2-40B4-BE49-F238E27FC236}">
                <a16:creationId xmlns:a16="http://schemas.microsoft.com/office/drawing/2014/main" id="{35B6F95A-5F8C-E3E1-2FCD-C1EE1B417529}"/>
              </a:ext>
            </a:extLst>
          </p:cNvPr>
          <p:cNvSpPr/>
          <p:nvPr/>
        </p:nvSpPr>
        <p:spPr>
          <a:xfrm>
            <a:off x="10753530" y="4470516"/>
            <a:ext cx="65319" cy="1678412"/>
          </a:xfrm>
          <a:prstGeom prst="upDownArrow">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CA667AFE-1BF3-05D3-B4E7-0D39BEBBE85B}"/>
              </a:ext>
            </a:extLst>
          </p:cNvPr>
          <p:cNvSpPr/>
          <p:nvPr/>
        </p:nvSpPr>
        <p:spPr>
          <a:xfrm>
            <a:off x="1263508" y="65218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7" name="Rectangle: Rounded Corners 6">
            <a:extLst>
              <a:ext uri="{FF2B5EF4-FFF2-40B4-BE49-F238E27FC236}">
                <a16:creationId xmlns:a16="http://schemas.microsoft.com/office/drawing/2014/main" id="{9BFBF206-A70B-969C-2D86-26D6A1E10BB7}"/>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8" name="Rectangle: Rounded Corners 7">
            <a:extLst>
              <a:ext uri="{FF2B5EF4-FFF2-40B4-BE49-F238E27FC236}">
                <a16:creationId xmlns:a16="http://schemas.microsoft.com/office/drawing/2014/main" id="{C90A1168-07D4-438C-8858-B6B93A77F48E}"/>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9" name="Rectangle: Rounded Corners 8">
            <a:extLst>
              <a:ext uri="{FF2B5EF4-FFF2-40B4-BE49-F238E27FC236}">
                <a16:creationId xmlns:a16="http://schemas.microsoft.com/office/drawing/2014/main" id="{F458BE05-6F88-3F94-1679-448959A64F96}"/>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11" name="Rectangle: Rounded Corners 10">
            <a:extLst>
              <a:ext uri="{FF2B5EF4-FFF2-40B4-BE49-F238E27FC236}">
                <a16:creationId xmlns:a16="http://schemas.microsoft.com/office/drawing/2014/main" id="{08209FD1-ADE1-AC34-B03D-5CB9EAA7B8D0}"/>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graphicFrame>
        <p:nvGraphicFramePr>
          <p:cNvPr id="14" name="Table 13">
            <a:extLst>
              <a:ext uri="{FF2B5EF4-FFF2-40B4-BE49-F238E27FC236}">
                <a16:creationId xmlns:a16="http://schemas.microsoft.com/office/drawing/2014/main" id="{E12BF066-DE6E-47B7-BF30-108B2F0BD174}"/>
              </a:ext>
            </a:extLst>
          </p:cNvPr>
          <p:cNvGraphicFramePr>
            <a:graphicFrameLocks noGrp="1"/>
          </p:cNvGraphicFramePr>
          <p:nvPr/>
        </p:nvGraphicFramePr>
        <p:xfrm>
          <a:off x="642771" y="3811022"/>
          <a:ext cx="4955598" cy="495300"/>
        </p:xfrm>
        <a:graphic>
          <a:graphicData uri="http://schemas.openxmlformats.org/drawingml/2006/table">
            <a:tbl>
              <a:tblPr firstRow="1" bandRow="1">
                <a:tableStyleId>{5C22544A-7EE6-4342-B048-85BDC9FD1C3A}</a:tableStyleId>
              </a:tblPr>
              <a:tblGrid>
                <a:gridCol w="825933">
                  <a:extLst>
                    <a:ext uri="{9D8B030D-6E8A-4147-A177-3AD203B41FA5}">
                      <a16:colId xmlns:a16="http://schemas.microsoft.com/office/drawing/2014/main" val="412272260"/>
                    </a:ext>
                  </a:extLst>
                </a:gridCol>
                <a:gridCol w="825933">
                  <a:extLst>
                    <a:ext uri="{9D8B030D-6E8A-4147-A177-3AD203B41FA5}">
                      <a16:colId xmlns:a16="http://schemas.microsoft.com/office/drawing/2014/main" val="1305968367"/>
                    </a:ext>
                  </a:extLst>
                </a:gridCol>
                <a:gridCol w="825933">
                  <a:extLst>
                    <a:ext uri="{9D8B030D-6E8A-4147-A177-3AD203B41FA5}">
                      <a16:colId xmlns:a16="http://schemas.microsoft.com/office/drawing/2014/main" val="3260488471"/>
                    </a:ext>
                  </a:extLst>
                </a:gridCol>
                <a:gridCol w="825933">
                  <a:extLst>
                    <a:ext uri="{9D8B030D-6E8A-4147-A177-3AD203B41FA5}">
                      <a16:colId xmlns:a16="http://schemas.microsoft.com/office/drawing/2014/main" val="1942306528"/>
                    </a:ext>
                  </a:extLst>
                </a:gridCol>
                <a:gridCol w="825933">
                  <a:extLst>
                    <a:ext uri="{9D8B030D-6E8A-4147-A177-3AD203B41FA5}">
                      <a16:colId xmlns:a16="http://schemas.microsoft.com/office/drawing/2014/main" val="2481276562"/>
                    </a:ext>
                  </a:extLst>
                </a:gridCol>
                <a:gridCol w="825933">
                  <a:extLst>
                    <a:ext uri="{9D8B030D-6E8A-4147-A177-3AD203B41FA5}">
                      <a16:colId xmlns:a16="http://schemas.microsoft.com/office/drawing/2014/main" val="3477115634"/>
                    </a:ext>
                  </a:extLst>
                </a:gridCol>
              </a:tblGrid>
              <a:tr h="198958">
                <a:tc>
                  <a:txBody>
                    <a:bodyPr/>
                    <a:lstStyle/>
                    <a:p>
                      <a:r>
                        <a:rPr lang="en-US" sz="1050" dirty="0"/>
                        <a:t>No 701</a:t>
                      </a:r>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702</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703</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704</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705</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706</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491166709"/>
                  </a:ext>
                </a:extLst>
              </a:tr>
              <a:tr h="192928">
                <a:tc gridSpan="6">
                  <a:txBody>
                    <a:bodyPr/>
                    <a:lstStyle/>
                    <a:p>
                      <a:pPr algn="ctr"/>
                      <a:r>
                        <a:rPr lang="en-US" sz="1000" dirty="0"/>
                        <a:t>Available Flats</a:t>
                      </a:r>
                      <a:endParaRPr lang="en-IN" sz="10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56096799"/>
                  </a:ext>
                </a:extLst>
              </a:tr>
            </a:tbl>
          </a:graphicData>
        </a:graphic>
      </p:graphicFrame>
      <p:graphicFrame>
        <p:nvGraphicFramePr>
          <p:cNvPr id="15" name="Table 14">
            <a:extLst>
              <a:ext uri="{FF2B5EF4-FFF2-40B4-BE49-F238E27FC236}">
                <a16:creationId xmlns:a16="http://schemas.microsoft.com/office/drawing/2014/main" id="{A349AF55-BC03-6335-29C0-A8D2EC7DB79B}"/>
              </a:ext>
            </a:extLst>
          </p:cNvPr>
          <p:cNvGraphicFramePr>
            <a:graphicFrameLocks noGrp="1"/>
          </p:cNvGraphicFramePr>
          <p:nvPr/>
        </p:nvGraphicFramePr>
        <p:xfrm>
          <a:off x="5979876" y="3811022"/>
          <a:ext cx="4955598" cy="502920"/>
        </p:xfrm>
        <a:graphic>
          <a:graphicData uri="http://schemas.openxmlformats.org/drawingml/2006/table">
            <a:tbl>
              <a:tblPr firstRow="1" bandRow="1">
                <a:tableStyleId>{5C22544A-7EE6-4342-B048-85BDC9FD1C3A}</a:tableStyleId>
              </a:tblPr>
              <a:tblGrid>
                <a:gridCol w="825933">
                  <a:extLst>
                    <a:ext uri="{9D8B030D-6E8A-4147-A177-3AD203B41FA5}">
                      <a16:colId xmlns:a16="http://schemas.microsoft.com/office/drawing/2014/main" val="412272260"/>
                    </a:ext>
                  </a:extLst>
                </a:gridCol>
                <a:gridCol w="825933">
                  <a:extLst>
                    <a:ext uri="{9D8B030D-6E8A-4147-A177-3AD203B41FA5}">
                      <a16:colId xmlns:a16="http://schemas.microsoft.com/office/drawing/2014/main" val="1305968367"/>
                    </a:ext>
                  </a:extLst>
                </a:gridCol>
                <a:gridCol w="825933">
                  <a:extLst>
                    <a:ext uri="{9D8B030D-6E8A-4147-A177-3AD203B41FA5}">
                      <a16:colId xmlns:a16="http://schemas.microsoft.com/office/drawing/2014/main" val="3260488471"/>
                    </a:ext>
                  </a:extLst>
                </a:gridCol>
                <a:gridCol w="825933">
                  <a:extLst>
                    <a:ext uri="{9D8B030D-6E8A-4147-A177-3AD203B41FA5}">
                      <a16:colId xmlns:a16="http://schemas.microsoft.com/office/drawing/2014/main" val="1942306528"/>
                    </a:ext>
                  </a:extLst>
                </a:gridCol>
                <a:gridCol w="825933">
                  <a:extLst>
                    <a:ext uri="{9D8B030D-6E8A-4147-A177-3AD203B41FA5}">
                      <a16:colId xmlns:a16="http://schemas.microsoft.com/office/drawing/2014/main" val="2481276562"/>
                    </a:ext>
                  </a:extLst>
                </a:gridCol>
                <a:gridCol w="825933">
                  <a:extLst>
                    <a:ext uri="{9D8B030D-6E8A-4147-A177-3AD203B41FA5}">
                      <a16:colId xmlns:a16="http://schemas.microsoft.com/office/drawing/2014/main" val="3477115634"/>
                    </a:ext>
                  </a:extLst>
                </a:gridCol>
              </a:tblGrid>
              <a:tr h="198958">
                <a:tc>
                  <a:txBody>
                    <a:bodyPr/>
                    <a:lstStyle/>
                    <a:p>
                      <a:r>
                        <a:rPr lang="en-US" sz="1050" dirty="0"/>
                        <a:t>No 707</a:t>
                      </a:r>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708</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709</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710</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711</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712</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491166709"/>
                  </a:ext>
                </a:extLst>
              </a:tr>
              <a:tr h="198958">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Available Flats</a:t>
                      </a:r>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1197522"/>
                  </a:ext>
                </a:extLst>
              </a:tr>
            </a:tbl>
          </a:graphicData>
        </a:graphic>
      </p:graphicFrame>
      <p:sp>
        <p:nvSpPr>
          <p:cNvPr id="16" name="Rectangle 15">
            <a:extLst>
              <a:ext uri="{FF2B5EF4-FFF2-40B4-BE49-F238E27FC236}">
                <a16:creationId xmlns:a16="http://schemas.microsoft.com/office/drawing/2014/main" id="{C002E7B4-5A3D-9D70-CA46-02D1D28E9214}"/>
              </a:ext>
            </a:extLst>
          </p:cNvPr>
          <p:cNvSpPr/>
          <p:nvPr/>
        </p:nvSpPr>
        <p:spPr>
          <a:xfrm>
            <a:off x="671802" y="1147671"/>
            <a:ext cx="3900196" cy="199208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East facing Built-up Plan</a:t>
            </a:r>
            <a:endParaRPr lang="en-IN" sz="1200" dirty="0">
              <a:solidFill>
                <a:schemeClr val="accent1">
                  <a:lumMod val="75000"/>
                </a:schemeClr>
              </a:solidFill>
            </a:endParaRPr>
          </a:p>
        </p:txBody>
      </p:sp>
      <p:sp>
        <p:nvSpPr>
          <p:cNvPr id="18" name="Rectangle 17">
            <a:extLst>
              <a:ext uri="{FF2B5EF4-FFF2-40B4-BE49-F238E27FC236}">
                <a16:creationId xmlns:a16="http://schemas.microsoft.com/office/drawing/2014/main" id="{AA121356-E051-F78B-22A8-7CD1B05AE999}"/>
              </a:ext>
            </a:extLst>
          </p:cNvPr>
          <p:cNvSpPr/>
          <p:nvPr/>
        </p:nvSpPr>
        <p:spPr>
          <a:xfrm>
            <a:off x="6820675" y="1147671"/>
            <a:ext cx="3900196" cy="199208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West facing Built-up Plan</a:t>
            </a:r>
            <a:endParaRPr lang="en-IN" sz="1200" dirty="0">
              <a:solidFill>
                <a:schemeClr val="accent1">
                  <a:lumMod val="75000"/>
                </a:schemeClr>
              </a:solidFill>
            </a:endParaRPr>
          </a:p>
        </p:txBody>
      </p:sp>
      <p:sp>
        <p:nvSpPr>
          <p:cNvPr id="19" name="Rectangle 18">
            <a:extLst>
              <a:ext uri="{FF2B5EF4-FFF2-40B4-BE49-F238E27FC236}">
                <a16:creationId xmlns:a16="http://schemas.microsoft.com/office/drawing/2014/main" id="{51969322-D30D-2DEF-349F-2368522ACBB9}"/>
              </a:ext>
            </a:extLst>
          </p:cNvPr>
          <p:cNvSpPr/>
          <p:nvPr/>
        </p:nvSpPr>
        <p:spPr>
          <a:xfrm>
            <a:off x="671802"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Photo Gallery</a:t>
            </a:r>
            <a:endParaRPr lang="en-IN" sz="1200" dirty="0">
              <a:solidFill>
                <a:schemeClr val="accent1">
                  <a:lumMod val="75000"/>
                </a:schemeClr>
              </a:solidFill>
            </a:endParaRPr>
          </a:p>
        </p:txBody>
      </p:sp>
      <p:sp>
        <p:nvSpPr>
          <p:cNvPr id="20" name="Rectangle 19">
            <a:extLst>
              <a:ext uri="{FF2B5EF4-FFF2-40B4-BE49-F238E27FC236}">
                <a16:creationId xmlns:a16="http://schemas.microsoft.com/office/drawing/2014/main" id="{1BC37C57-6BC0-19D2-5934-47DA94D00409}"/>
              </a:ext>
            </a:extLst>
          </p:cNvPr>
          <p:cNvSpPr/>
          <p:nvPr/>
        </p:nvSpPr>
        <p:spPr>
          <a:xfrm>
            <a:off x="2967129"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Cost of Possession</a:t>
            </a:r>
            <a:endParaRPr lang="en-IN" sz="1200" dirty="0">
              <a:solidFill>
                <a:schemeClr val="accent1">
                  <a:lumMod val="75000"/>
                </a:schemeClr>
              </a:solidFill>
            </a:endParaRPr>
          </a:p>
        </p:txBody>
      </p:sp>
      <p:sp>
        <p:nvSpPr>
          <p:cNvPr id="21" name="Rectangle 20">
            <a:extLst>
              <a:ext uri="{FF2B5EF4-FFF2-40B4-BE49-F238E27FC236}">
                <a16:creationId xmlns:a16="http://schemas.microsoft.com/office/drawing/2014/main" id="{77FFF40B-5372-684D-14C3-4A40D5F04541}"/>
              </a:ext>
            </a:extLst>
          </p:cNvPr>
          <p:cNvSpPr/>
          <p:nvPr/>
        </p:nvSpPr>
        <p:spPr>
          <a:xfrm>
            <a:off x="6820675"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Photo Gallery</a:t>
            </a:r>
            <a:endParaRPr lang="en-IN" sz="1200" dirty="0">
              <a:solidFill>
                <a:schemeClr val="accent1">
                  <a:lumMod val="75000"/>
                </a:schemeClr>
              </a:solidFill>
            </a:endParaRPr>
          </a:p>
        </p:txBody>
      </p:sp>
      <p:sp>
        <p:nvSpPr>
          <p:cNvPr id="22" name="Rectangle 21">
            <a:extLst>
              <a:ext uri="{FF2B5EF4-FFF2-40B4-BE49-F238E27FC236}">
                <a16:creationId xmlns:a16="http://schemas.microsoft.com/office/drawing/2014/main" id="{92725D2F-36D7-953D-419C-2A1177B1B449}"/>
              </a:ext>
            </a:extLst>
          </p:cNvPr>
          <p:cNvSpPr/>
          <p:nvPr/>
        </p:nvSpPr>
        <p:spPr>
          <a:xfrm>
            <a:off x="9116002"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Cost of Possession</a:t>
            </a:r>
            <a:endParaRPr lang="en-IN" sz="1200" dirty="0">
              <a:solidFill>
                <a:schemeClr val="accent1">
                  <a:lumMod val="75000"/>
                </a:schemeClr>
              </a:solidFill>
            </a:endParaRPr>
          </a:p>
        </p:txBody>
      </p:sp>
      <p:pic>
        <p:nvPicPr>
          <p:cNvPr id="23" name="Picture 4">
            <a:extLst>
              <a:ext uri="{FF2B5EF4-FFF2-40B4-BE49-F238E27FC236}">
                <a16:creationId xmlns:a16="http://schemas.microsoft.com/office/drawing/2014/main" id="{2137E045-D12A-6E0B-82FD-9414F2CDE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87" y="1213637"/>
            <a:ext cx="3900196" cy="19202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3E8594F-63C1-A0EC-6442-B1EDA2921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674" y="1082923"/>
            <a:ext cx="4012167" cy="21586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BD4A605-AB45-8948-5D26-6F935F752C56}"/>
              </a:ext>
            </a:extLst>
          </p:cNvPr>
          <p:cNvSpPr/>
          <p:nvPr/>
        </p:nvSpPr>
        <p:spPr>
          <a:xfrm>
            <a:off x="1653862" y="793473"/>
            <a:ext cx="6930290" cy="5645981"/>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0FD9479C-E424-293A-9579-D01E8C1BB032}"/>
              </a:ext>
            </a:extLst>
          </p:cNvPr>
          <p:cNvGraphicFramePr>
            <a:graphicFrameLocks noGrp="1"/>
          </p:cNvGraphicFramePr>
          <p:nvPr>
            <p:extLst>
              <p:ext uri="{D42A27DB-BD31-4B8C-83A1-F6EECF244321}">
                <p14:modId xmlns:p14="http://schemas.microsoft.com/office/powerpoint/2010/main" val="3567788829"/>
              </p:ext>
            </p:extLst>
          </p:nvPr>
        </p:nvGraphicFramePr>
        <p:xfrm>
          <a:off x="2146040" y="1248802"/>
          <a:ext cx="5867415" cy="3733092"/>
        </p:xfrm>
        <a:graphic>
          <a:graphicData uri="http://schemas.openxmlformats.org/drawingml/2006/table">
            <a:tbl>
              <a:tblPr firstRow="1" bandRow="1">
                <a:tableStyleId>{5C22544A-7EE6-4342-B048-85BDC9FD1C3A}</a:tableStyleId>
              </a:tblPr>
              <a:tblGrid>
                <a:gridCol w="2395721">
                  <a:extLst>
                    <a:ext uri="{9D8B030D-6E8A-4147-A177-3AD203B41FA5}">
                      <a16:colId xmlns:a16="http://schemas.microsoft.com/office/drawing/2014/main" val="2680514281"/>
                    </a:ext>
                  </a:extLst>
                </a:gridCol>
                <a:gridCol w="3471694">
                  <a:extLst>
                    <a:ext uri="{9D8B030D-6E8A-4147-A177-3AD203B41FA5}">
                      <a16:colId xmlns:a16="http://schemas.microsoft.com/office/drawing/2014/main" val="3772945424"/>
                    </a:ext>
                  </a:extLst>
                </a:gridCol>
              </a:tblGrid>
              <a:tr h="414788">
                <a:tc>
                  <a:txBody>
                    <a:bodyPr/>
                    <a:lstStyle/>
                    <a:p>
                      <a:r>
                        <a:rPr lang="en-US" sz="1200" b="0" dirty="0">
                          <a:solidFill>
                            <a:schemeClr val="tx1"/>
                          </a:solidFill>
                        </a:rPr>
                        <a:t>Built up Area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1300 Sq ft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414788">
                <a:tc>
                  <a:txBody>
                    <a:bodyPr/>
                    <a:lstStyle/>
                    <a:p>
                      <a:r>
                        <a:rPr lang="en-US" sz="1200" b="0" dirty="0">
                          <a:solidFill>
                            <a:schemeClr val="tx1"/>
                          </a:solidFill>
                        </a:rPr>
                        <a:t>Cost per Sq Feet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5000/-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414788">
                <a:tc>
                  <a:txBody>
                    <a:bodyPr/>
                    <a:lstStyle/>
                    <a:p>
                      <a:r>
                        <a:rPr lang="en-US" sz="1200" b="0" dirty="0">
                          <a:solidFill>
                            <a:schemeClr val="tx1"/>
                          </a:solidFill>
                        </a:rPr>
                        <a:t>Total Cost of the Flat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65,00,000/-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414788">
                <a:tc>
                  <a:txBody>
                    <a:bodyPr/>
                    <a:lstStyle/>
                    <a:p>
                      <a:r>
                        <a:rPr lang="en-US" sz="1200" b="0" dirty="0">
                          <a:solidFill>
                            <a:schemeClr val="tx1"/>
                          </a:solidFill>
                        </a:rPr>
                        <a:t>Amenities Charges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414788">
                <a:tc>
                  <a:txBody>
                    <a:bodyPr/>
                    <a:lstStyle/>
                    <a:p>
                      <a:r>
                        <a:rPr lang="en-US" sz="1200" b="0" dirty="0">
                          <a:solidFill>
                            <a:schemeClr val="tx1"/>
                          </a:solidFill>
                        </a:rPr>
                        <a:t>Legal and administration Charges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414788">
                <a:tc>
                  <a:txBody>
                    <a:bodyPr/>
                    <a:lstStyle/>
                    <a:p>
                      <a:r>
                        <a:rPr lang="en-US" sz="1200" b="1" dirty="0">
                          <a:solidFill>
                            <a:schemeClr val="tx1"/>
                          </a:solidFill>
                        </a:rPr>
                        <a:t>Total Cost of Purchase</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Rs 68,50,000/-</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9137688"/>
                  </a:ext>
                </a:extLst>
              </a:tr>
              <a:tr h="414788">
                <a:tc gridSpan="2">
                  <a:txBody>
                    <a:bodyPr/>
                    <a:lstStyle/>
                    <a:p>
                      <a:r>
                        <a:rPr lang="en-US" sz="1200" b="0" dirty="0">
                          <a:solidFill>
                            <a:schemeClr val="tx1"/>
                          </a:solidFill>
                        </a:rPr>
                        <a:t>Registration Charges are extra and subjected to change as per Karnataka Govt policy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56124923"/>
                  </a:ext>
                </a:extLst>
              </a:tr>
              <a:tr h="414788">
                <a:tc>
                  <a:txBody>
                    <a:bodyPr/>
                    <a:lstStyle/>
                    <a:p>
                      <a:r>
                        <a:rPr lang="en-US" sz="1200" b="0" dirty="0">
                          <a:solidFill>
                            <a:schemeClr val="tx1"/>
                          </a:solidFill>
                        </a:rPr>
                        <a:t>Booking Charges (Except SC/ST)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9117916"/>
                  </a:ext>
                </a:extLst>
              </a:tr>
              <a:tr h="414788">
                <a:tc>
                  <a:txBody>
                    <a:bodyPr/>
                    <a:lstStyle/>
                    <a:p>
                      <a:r>
                        <a:rPr lang="en-US" sz="1200" b="0" dirty="0">
                          <a:solidFill>
                            <a:schemeClr val="tx1"/>
                          </a:solidFill>
                        </a:rPr>
                        <a:t>Booking Charges (SC/ST)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90033621"/>
                  </a:ext>
                </a:extLst>
              </a:tr>
            </a:tbl>
          </a:graphicData>
        </a:graphic>
      </p:graphicFrame>
      <p:sp>
        <p:nvSpPr>
          <p:cNvPr id="10" name="Rectangle: Rounded Corners 9">
            <a:hlinkClick r:id="rId4" action="ppaction://hlinksldjump"/>
            <a:extLst>
              <a:ext uri="{FF2B5EF4-FFF2-40B4-BE49-F238E27FC236}">
                <a16:creationId xmlns:a16="http://schemas.microsoft.com/office/drawing/2014/main" id="{91F7D5D8-D76D-B655-2BFA-B06A251F6E2B}"/>
              </a:ext>
            </a:extLst>
          </p:cNvPr>
          <p:cNvSpPr/>
          <p:nvPr/>
        </p:nvSpPr>
        <p:spPr>
          <a:xfrm>
            <a:off x="4112455" y="5448420"/>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2" name="Rectangle: Rounded Corners 1">
            <a:hlinkClick r:id="rId5" action="ppaction://hlinksldjump"/>
            <a:extLst>
              <a:ext uri="{FF2B5EF4-FFF2-40B4-BE49-F238E27FC236}">
                <a16:creationId xmlns:a16="http://schemas.microsoft.com/office/drawing/2014/main" id="{67C56995-E5F3-53E0-FBAD-362AC1330E90}"/>
              </a:ext>
            </a:extLst>
          </p:cNvPr>
          <p:cNvSpPr/>
          <p:nvPr/>
        </p:nvSpPr>
        <p:spPr>
          <a:xfrm>
            <a:off x="9110555"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Tree>
    <p:extLst>
      <p:ext uri="{BB962C8B-B14F-4D97-AF65-F5344CB8AC3E}">
        <p14:creationId xmlns:p14="http://schemas.microsoft.com/office/powerpoint/2010/main" val="4217662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C3EF0E-B1E1-816C-8181-8D5B355BBC6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32D07AB-AE0C-9CD9-FE39-44A8FE1C1814}"/>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5A34B6E-356E-D401-2B08-7C5C21716B63}"/>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8" name="Rectangle: Rounded Corners 7">
            <a:extLst>
              <a:ext uri="{FF2B5EF4-FFF2-40B4-BE49-F238E27FC236}">
                <a16:creationId xmlns:a16="http://schemas.microsoft.com/office/drawing/2014/main" id="{77CE042D-07B5-656A-0E03-8364DBEFEE21}"/>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9" name="Rectangle: Rounded Corners 8">
            <a:extLst>
              <a:ext uri="{FF2B5EF4-FFF2-40B4-BE49-F238E27FC236}">
                <a16:creationId xmlns:a16="http://schemas.microsoft.com/office/drawing/2014/main" id="{41C2E728-ADE2-97ED-0660-CB443A323424}"/>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11" name="Rectangle: Rounded Corners 10">
            <a:extLst>
              <a:ext uri="{FF2B5EF4-FFF2-40B4-BE49-F238E27FC236}">
                <a16:creationId xmlns:a16="http://schemas.microsoft.com/office/drawing/2014/main" id="{BE074870-35F9-35A6-6CEB-99A124F3FF77}"/>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pic>
        <p:nvPicPr>
          <p:cNvPr id="15" name="Picture 14">
            <a:extLst>
              <a:ext uri="{FF2B5EF4-FFF2-40B4-BE49-F238E27FC236}">
                <a16:creationId xmlns:a16="http://schemas.microsoft.com/office/drawing/2014/main" id="{4B3EBFF9-FCE8-F29D-80E0-F4E41C17FBAE}"/>
              </a:ext>
            </a:extLst>
          </p:cNvPr>
          <p:cNvPicPr>
            <a:picLocks noChangeAspect="1"/>
          </p:cNvPicPr>
          <p:nvPr/>
        </p:nvPicPr>
        <p:blipFill>
          <a:blip r:embed="rId2"/>
          <a:stretch>
            <a:fillRect/>
          </a:stretch>
        </p:blipFill>
        <p:spPr>
          <a:xfrm>
            <a:off x="0" y="1222310"/>
            <a:ext cx="12192000" cy="5635690"/>
          </a:xfrm>
          <a:prstGeom prst="rect">
            <a:avLst/>
          </a:prstGeom>
        </p:spPr>
      </p:pic>
      <p:pic>
        <p:nvPicPr>
          <p:cNvPr id="18" name="Picture 17">
            <a:extLst>
              <a:ext uri="{FF2B5EF4-FFF2-40B4-BE49-F238E27FC236}">
                <a16:creationId xmlns:a16="http://schemas.microsoft.com/office/drawing/2014/main" id="{677EA44D-9478-ED96-450A-B87AB9A1AC25}"/>
              </a:ext>
            </a:extLst>
          </p:cNvPr>
          <p:cNvPicPr>
            <a:picLocks noChangeAspect="1"/>
          </p:cNvPicPr>
          <p:nvPr/>
        </p:nvPicPr>
        <p:blipFill>
          <a:blip r:embed="rId3"/>
          <a:stretch>
            <a:fillRect/>
          </a:stretch>
        </p:blipFill>
        <p:spPr>
          <a:xfrm>
            <a:off x="-1" y="3152347"/>
            <a:ext cx="4037389" cy="1988820"/>
          </a:xfrm>
          <a:prstGeom prst="rect">
            <a:avLst/>
          </a:prstGeom>
        </p:spPr>
      </p:pic>
      <p:sp>
        <p:nvSpPr>
          <p:cNvPr id="2" name="Rectangle: Rounded Corners 1">
            <a:hlinkClick r:id="rId4" action="ppaction://hlinksldjump"/>
            <a:extLst>
              <a:ext uri="{FF2B5EF4-FFF2-40B4-BE49-F238E27FC236}">
                <a16:creationId xmlns:a16="http://schemas.microsoft.com/office/drawing/2014/main" id="{77C47C7B-AC80-14C7-BBFA-7D8D1A0D8D6E}"/>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3" name="Rectangle: Rounded Corners 2">
            <a:hlinkClick r:id="rId5" action="ppaction://hlinksldjump"/>
            <a:extLst>
              <a:ext uri="{FF2B5EF4-FFF2-40B4-BE49-F238E27FC236}">
                <a16:creationId xmlns:a16="http://schemas.microsoft.com/office/drawing/2014/main" id="{38583A38-49F1-8BE3-8550-8FB239826290}"/>
              </a:ext>
            </a:extLst>
          </p:cNvPr>
          <p:cNvSpPr/>
          <p:nvPr/>
        </p:nvSpPr>
        <p:spPr>
          <a:xfrm>
            <a:off x="9110555"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4" name="Arrow: Left 3">
            <a:hlinkClick r:id="rId6" action="ppaction://hlinksldjump"/>
            <a:extLst>
              <a:ext uri="{FF2B5EF4-FFF2-40B4-BE49-F238E27FC236}">
                <a16:creationId xmlns:a16="http://schemas.microsoft.com/office/drawing/2014/main" id="{C03C5E48-6E38-125C-B5A1-1A445F38EAB8}"/>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180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CC372D-9AA3-824C-2CB4-FADD32959E5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02644BD-1F5B-D590-7B9B-FD89FC5113F8}"/>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F8933A00-F716-5C44-F915-73EDEE3300CC}"/>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8" name="Rectangle: Rounded Corners 7">
            <a:extLst>
              <a:ext uri="{FF2B5EF4-FFF2-40B4-BE49-F238E27FC236}">
                <a16:creationId xmlns:a16="http://schemas.microsoft.com/office/drawing/2014/main" id="{13B21FF7-95EC-6E5D-3A5C-BA2EE100F9A5}"/>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9" name="Rectangle: Rounded Corners 8">
            <a:extLst>
              <a:ext uri="{FF2B5EF4-FFF2-40B4-BE49-F238E27FC236}">
                <a16:creationId xmlns:a16="http://schemas.microsoft.com/office/drawing/2014/main" id="{77920E72-C522-AFF2-DBD1-9695C557DB2F}"/>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11" name="Rectangle: Rounded Corners 10">
            <a:extLst>
              <a:ext uri="{FF2B5EF4-FFF2-40B4-BE49-F238E27FC236}">
                <a16:creationId xmlns:a16="http://schemas.microsoft.com/office/drawing/2014/main" id="{D5EDA588-6AE2-9CAD-395B-E4245E1A2E17}"/>
              </a:ext>
            </a:extLst>
          </p:cNvPr>
          <p:cNvSpPr/>
          <p:nvPr/>
        </p:nvSpPr>
        <p:spPr>
          <a:xfrm>
            <a:off x="2317870" y="2452991"/>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Mobile Number</a:t>
            </a:r>
            <a:endParaRPr lang="en-IN" sz="1400" dirty="0"/>
          </a:p>
        </p:txBody>
      </p:sp>
      <p:sp>
        <p:nvSpPr>
          <p:cNvPr id="14" name="Rectangle 13">
            <a:extLst>
              <a:ext uri="{FF2B5EF4-FFF2-40B4-BE49-F238E27FC236}">
                <a16:creationId xmlns:a16="http://schemas.microsoft.com/office/drawing/2014/main" id="{A8909354-E414-5B14-5364-078799B6EDEF}"/>
              </a:ext>
            </a:extLst>
          </p:cNvPr>
          <p:cNvSpPr/>
          <p:nvPr/>
        </p:nvSpPr>
        <p:spPr>
          <a:xfrm>
            <a:off x="4357396" y="2452991"/>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E9502C76-3A26-D9DA-3AA9-25A643013590}"/>
              </a:ext>
            </a:extLst>
          </p:cNvPr>
          <p:cNvSpPr/>
          <p:nvPr/>
        </p:nvSpPr>
        <p:spPr>
          <a:xfrm>
            <a:off x="2317870" y="303711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OTP</a:t>
            </a:r>
            <a:endParaRPr lang="en-IN" sz="1400" dirty="0"/>
          </a:p>
        </p:txBody>
      </p:sp>
      <p:sp>
        <p:nvSpPr>
          <p:cNvPr id="16" name="Rectangle 15">
            <a:extLst>
              <a:ext uri="{FF2B5EF4-FFF2-40B4-BE49-F238E27FC236}">
                <a16:creationId xmlns:a16="http://schemas.microsoft.com/office/drawing/2014/main" id="{AD4FE0F3-70F9-3E2B-9FB4-B76771B41BF4}"/>
              </a:ext>
            </a:extLst>
          </p:cNvPr>
          <p:cNvSpPr/>
          <p:nvPr/>
        </p:nvSpPr>
        <p:spPr>
          <a:xfrm>
            <a:off x="4357396" y="3037114"/>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24C0191-25DE-34F9-A9C3-8464F4DBBB92}"/>
              </a:ext>
            </a:extLst>
          </p:cNvPr>
          <p:cNvSpPr txBox="1"/>
          <p:nvPr/>
        </p:nvSpPr>
        <p:spPr>
          <a:xfrm>
            <a:off x="4783087" y="3783377"/>
            <a:ext cx="705251" cy="369332"/>
          </a:xfrm>
          <a:prstGeom prst="rect">
            <a:avLst/>
          </a:prstGeom>
          <a:noFill/>
        </p:spPr>
        <p:txBody>
          <a:bodyPr wrap="square" rtlCol="0">
            <a:spAutoFit/>
          </a:bodyPr>
          <a:lstStyle/>
          <a:p>
            <a:r>
              <a:rPr lang="en-US" dirty="0"/>
              <a:t>OR</a:t>
            </a:r>
            <a:endParaRPr lang="en-IN" dirty="0"/>
          </a:p>
        </p:txBody>
      </p:sp>
      <p:sp>
        <p:nvSpPr>
          <p:cNvPr id="19" name="Rectangle: Rounded Corners 18">
            <a:extLst>
              <a:ext uri="{FF2B5EF4-FFF2-40B4-BE49-F238E27FC236}">
                <a16:creationId xmlns:a16="http://schemas.microsoft.com/office/drawing/2014/main" id="{E430535E-BFC1-9170-7752-C98E751B02A9}"/>
              </a:ext>
            </a:extLst>
          </p:cNvPr>
          <p:cNvSpPr/>
          <p:nvPr/>
        </p:nvSpPr>
        <p:spPr>
          <a:xfrm>
            <a:off x="7141798" y="436750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 </a:t>
            </a:r>
            <a:endParaRPr lang="en-IN" dirty="0"/>
          </a:p>
        </p:txBody>
      </p:sp>
      <p:sp>
        <p:nvSpPr>
          <p:cNvPr id="2" name="Rectangle 1">
            <a:extLst>
              <a:ext uri="{FF2B5EF4-FFF2-40B4-BE49-F238E27FC236}">
                <a16:creationId xmlns:a16="http://schemas.microsoft.com/office/drawing/2014/main" id="{AE033AB4-CE79-9DAB-D6DE-43B9A9A1DF71}"/>
              </a:ext>
            </a:extLst>
          </p:cNvPr>
          <p:cNvSpPr/>
          <p:nvPr/>
        </p:nvSpPr>
        <p:spPr>
          <a:xfrm>
            <a:off x="2345072" y="4367500"/>
            <a:ext cx="441962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50000"/>
                    <a:lumOff val="50000"/>
                  </a:schemeClr>
                </a:solidFill>
              </a:rPr>
              <a:t>Provide Adhaar enabled mobile number</a:t>
            </a:r>
            <a:endParaRPr lang="en-IN" sz="1400" i="1" dirty="0">
              <a:solidFill>
                <a:schemeClr val="tx1">
                  <a:lumMod val="50000"/>
                  <a:lumOff val="50000"/>
                </a:schemeClr>
              </a:solidFill>
            </a:endParaRPr>
          </a:p>
        </p:txBody>
      </p:sp>
      <p:sp>
        <p:nvSpPr>
          <p:cNvPr id="3" name="TextBox 2">
            <a:extLst>
              <a:ext uri="{FF2B5EF4-FFF2-40B4-BE49-F238E27FC236}">
                <a16:creationId xmlns:a16="http://schemas.microsoft.com/office/drawing/2014/main" id="{67EE9DFE-5C3C-86E0-0B50-0795FB9CECAE}"/>
              </a:ext>
            </a:extLst>
          </p:cNvPr>
          <p:cNvSpPr txBox="1"/>
          <p:nvPr/>
        </p:nvSpPr>
        <p:spPr>
          <a:xfrm>
            <a:off x="2317870" y="1940767"/>
            <a:ext cx="5613150" cy="369332"/>
          </a:xfrm>
          <a:prstGeom prst="rect">
            <a:avLst/>
          </a:prstGeom>
          <a:noFill/>
        </p:spPr>
        <p:txBody>
          <a:bodyPr wrap="square" rtlCol="0">
            <a:spAutoFit/>
          </a:bodyPr>
          <a:lstStyle/>
          <a:p>
            <a:r>
              <a:rPr lang="en-US" dirty="0"/>
              <a:t>Already Registered?</a:t>
            </a:r>
            <a:endParaRPr lang="en-IN" dirty="0"/>
          </a:p>
        </p:txBody>
      </p:sp>
      <p:sp>
        <p:nvSpPr>
          <p:cNvPr id="4" name="Rectangle 3">
            <a:extLst>
              <a:ext uri="{FF2B5EF4-FFF2-40B4-BE49-F238E27FC236}">
                <a16:creationId xmlns:a16="http://schemas.microsoft.com/office/drawing/2014/main" id="{07315BBC-543E-98D1-4441-BDDA7F0BF6ED}"/>
              </a:ext>
            </a:extLst>
          </p:cNvPr>
          <p:cNvSpPr/>
          <p:nvPr/>
        </p:nvSpPr>
        <p:spPr>
          <a:xfrm>
            <a:off x="2345072" y="4974177"/>
            <a:ext cx="441962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hlinkClick r:id="rId2" action="ppaction://hlinksldjump"/>
            <a:extLst>
              <a:ext uri="{FF2B5EF4-FFF2-40B4-BE49-F238E27FC236}">
                <a16:creationId xmlns:a16="http://schemas.microsoft.com/office/drawing/2014/main" id="{A934417E-FE9F-1DD5-F64C-AC795A5B0E39}"/>
              </a:ext>
            </a:extLst>
          </p:cNvPr>
          <p:cNvSpPr/>
          <p:nvPr/>
        </p:nvSpPr>
        <p:spPr>
          <a:xfrm>
            <a:off x="7141798" y="497417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OTP</a:t>
            </a:r>
            <a:endParaRPr lang="en-IN" sz="1400" dirty="0"/>
          </a:p>
        </p:txBody>
      </p:sp>
      <p:sp>
        <p:nvSpPr>
          <p:cNvPr id="10" name="Rectangle: Rounded Corners 9">
            <a:hlinkClick r:id="rId3" action="ppaction://hlinksldjump"/>
            <a:extLst>
              <a:ext uri="{FF2B5EF4-FFF2-40B4-BE49-F238E27FC236}">
                <a16:creationId xmlns:a16="http://schemas.microsoft.com/office/drawing/2014/main" id="{96274110-2DF2-46C4-E5BC-5CA90296880E}"/>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2" name="Rectangle: Rounded Corners 11">
            <a:hlinkClick r:id="rId4" action="ppaction://hlinksldjump"/>
            <a:extLst>
              <a:ext uri="{FF2B5EF4-FFF2-40B4-BE49-F238E27FC236}">
                <a16:creationId xmlns:a16="http://schemas.microsoft.com/office/drawing/2014/main" id="{86E8D9C8-B6DF-B010-382B-B2C79204C467}"/>
              </a:ext>
            </a:extLst>
          </p:cNvPr>
          <p:cNvSpPr/>
          <p:nvPr/>
        </p:nvSpPr>
        <p:spPr>
          <a:xfrm>
            <a:off x="9110555"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13" name="Arrow: Left 12">
            <a:hlinkClick r:id="rId5" action="ppaction://hlinksldjump"/>
            <a:extLst>
              <a:ext uri="{FF2B5EF4-FFF2-40B4-BE49-F238E27FC236}">
                <a16:creationId xmlns:a16="http://schemas.microsoft.com/office/drawing/2014/main" id="{D809E847-8DDC-9C55-FAC6-D8769C1564CC}"/>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0884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F574600-9553-B0B6-B054-151DB41E5FC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4497B43-8483-2978-A9CF-210A907C6E63}"/>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B73DECA4-D235-526B-E48C-C59F3CEED770}"/>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4" name="Rectangle: Rounded Corners 3">
            <a:extLst>
              <a:ext uri="{FF2B5EF4-FFF2-40B4-BE49-F238E27FC236}">
                <a16:creationId xmlns:a16="http://schemas.microsoft.com/office/drawing/2014/main" id="{F162DDB1-55B9-47C6-2125-11B35FF3577C}"/>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5" name="Rectangle: Rounded Corners 4">
            <a:extLst>
              <a:ext uri="{FF2B5EF4-FFF2-40B4-BE49-F238E27FC236}">
                <a16:creationId xmlns:a16="http://schemas.microsoft.com/office/drawing/2014/main" id="{B5836A60-7F46-37F0-82B0-FC2216FE60D0}"/>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6" name="Rectangle: Rounded Corners 5">
            <a:hlinkClick r:id="rId2" action="ppaction://hlinksldjump"/>
            <a:extLst>
              <a:ext uri="{FF2B5EF4-FFF2-40B4-BE49-F238E27FC236}">
                <a16:creationId xmlns:a16="http://schemas.microsoft.com/office/drawing/2014/main" id="{A254BF0E-3A2C-1A20-6A84-346DC885DDB7}"/>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7" name="Rectangle: Rounded Corners 6">
            <a:hlinkClick r:id="rId3" action="ppaction://hlinksldjump"/>
            <a:extLst>
              <a:ext uri="{FF2B5EF4-FFF2-40B4-BE49-F238E27FC236}">
                <a16:creationId xmlns:a16="http://schemas.microsoft.com/office/drawing/2014/main" id="{210256B9-F63C-C245-FFE1-77A827078FEB}"/>
              </a:ext>
            </a:extLst>
          </p:cNvPr>
          <p:cNvSpPr/>
          <p:nvPr/>
        </p:nvSpPr>
        <p:spPr>
          <a:xfrm>
            <a:off x="9110555"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
        <p:nvSpPr>
          <p:cNvPr id="8" name="Arrow: Left 7">
            <a:hlinkClick r:id="rId4" action="ppaction://hlinksldjump"/>
            <a:extLst>
              <a:ext uri="{FF2B5EF4-FFF2-40B4-BE49-F238E27FC236}">
                <a16:creationId xmlns:a16="http://schemas.microsoft.com/office/drawing/2014/main" id="{D6AE1277-B8B4-F4F2-F4BE-56CEADDA5523}"/>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B7ABB169-1E37-329B-0402-C296D378A0B7}"/>
              </a:ext>
            </a:extLst>
          </p:cNvPr>
          <p:cNvSpPr/>
          <p:nvPr/>
        </p:nvSpPr>
        <p:spPr>
          <a:xfrm>
            <a:off x="7249098" y="1852865"/>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Name </a:t>
            </a:r>
            <a:endParaRPr lang="en-IN" sz="1200" dirty="0"/>
          </a:p>
        </p:txBody>
      </p:sp>
      <p:sp>
        <p:nvSpPr>
          <p:cNvPr id="10" name="Rectangle: Rounded Corners 9">
            <a:extLst>
              <a:ext uri="{FF2B5EF4-FFF2-40B4-BE49-F238E27FC236}">
                <a16:creationId xmlns:a16="http://schemas.microsoft.com/office/drawing/2014/main" id="{3D700A78-0196-654C-8449-EFC47F871A73}"/>
              </a:ext>
            </a:extLst>
          </p:cNvPr>
          <p:cNvSpPr/>
          <p:nvPr/>
        </p:nvSpPr>
        <p:spPr>
          <a:xfrm>
            <a:off x="7249099" y="2377109"/>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Gender</a:t>
            </a:r>
            <a:endParaRPr lang="en-IN" sz="1200" dirty="0"/>
          </a:p>
        </p:txBody>
      </p:sp>
      <p:sp>
        <p:nvSpPr>
          <p:cNvPr id="11" name="Rectangle: Rounded Corners 10">
            <a:extLst>
              <a:ext uri="{FF2B5EF4-FFF2-40B4-BE49-F238E27FC236}">
                <a16:creationId xmlns:a16="http://schemas.microsoft.com/office/drawing/2014/main" id="{DCAE08F2-B9E4-AD1D-A58A-A9E21B35E49A}"/>
              </a:ext>
            </a:extLst>
          </p:cNvPr>
          <p:cNvSpPr/>
          <p:nvPr/>
        </p:nvSpPr>
        <p:spPr>
          <a:xfrm>
            <a:off x="7257640" y="2901353"/>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Date of Birth</a:t>
            </a:r>
            <a:endParaRPr lang="en-IN" sz="1200" dirty="0"/>
          </a:p>
        </p:txBody>
      </p:sp>
      <p:sp>
        <p:nvSpPr>
          <p:cNvPr id="12" name="Rectangle: Rounded Corners 11">
            <a:extLst>
              <a:ext uri="{FF2B5EF4-FFF2-40B4-BE49-F238E27FC236}">
                <a16:creationId xmlns:a16="http://schemas.microsoft.com/office/drawing/2014/main" id="{2ACBEE30-F96F-798E-84C2-627E42BB1B99}"/>
              </a:ext>
            </a:extLst>
          </p:cNvPr>
          <p:cNvSpPr/>
          <p:nvPr/>
        </p:nvSpPr>
        <p:spPr>
          <a:xfrm>
            <a:off x="7257641" y="3425597"/>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Email</a:t>
            </a:r>
            <a:endParaRPr lang="en-IN" sz="1200" dirty="0"/>
          </a:p>
        </p:txBody>
      </p:sp>
      <p:sp>
        <p:nvSpPr>
          <p:cNvPr id="13" name="Rectangle: Rounded Corners 12">
            <a:extLst>
              <a:ext uri="{FF2B5EF4-FFF2-40B4-BE49-F238E27FC236}">
                <a16:creationId xmlns:a16="http://schemas.microsoft.com/office/drawing/2014/main" id="{31B045AB-A7E0-03A8-F26E-C7AD6E341099}"/>
              </a:ext>
            </a:extLst>
          </p:cNvPr>
          <p:cNvSpPr/>
          <p:nvPr/>
        </p:nvSpPr>
        <p:spPr>
          <a:xfrm>
            <a:off x="7257640" y="3949843"/>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Mobile</a:t>
            </a:r>
            <a:endParaRPr lang="en-IN" sz="1200" dirty="0"/>
          </a:p>
        </p:txBody>
      </p:sp>
      <p:sp>
        <p:nvSpPr>
          <p:cNvPr id="14" name="Rectangle 13">
            <a:extLst>
              <a:ext uri="{FF2B5EF4-FFF2-40B4-BE49-F238E27FC236}">
                <a16:creationId xmlns:a16="http://schemas.microsoft.com/office/drawing/2014/main" id="{040AEBE2-B4AE-0299-BCE5-8FFA6E5F8212}"/>
              </a:ext>
            </a:extLst>
          </p:cNvPr>
          <p:cNvSpPr/>
          <p:nvPr/>
        </p:nvSpPr>
        <p:spPr>
          <a:xfrm>
            <a:off x="8819771" y="1852865"/>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50000"/>
                  <a:lumOff val="50000"/>
                </a:schemeClr>
              </a:solidFill>
            </a:endParaRPr>
          </a:p>
        </p:txBody>
      </p:sp>
      <p:sp>
        <p:nvSpPr>
          <p:cNvPr id="15" name="Rectangle 14">
            <a:extLst>
              <a:ext uri="{FF2B5EF4-FFF2-40B4-BE49-F238E27FC236}">
                <a16:creationId xmlns:a16="http://schemas.microsoft.com/office/drawing/2014/main" id="{628C9F35-295D-CBA1-BA4D-DDD0C1B4F3B8}"/>
              </a:ext>
            </a:extLst>
          </p:cNvPr>
          <p:cNvSpPr/>
          <p:nvPr/>
        </p:nvSpPr>
        <p:spPr>
          <a:xfrm>
            <a:off x="8819771" y="2377109"/>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50000"/>
                  <a:lumOff val="50000"/>
                </a:schemeClr>
              </a:solidFill>
            </a:endParaRPr>
          </a:p>
        </p:txBody>
      </p:sp>
      <p:sp>
        <p:nvSpPr>
          <p:cNvPr id="16" name="Rectangle 15">
            <a:extLst>
              <a:ext uri="{FF2B5EF4-FFF2-40B4-BE49-F238E27FC236}">
                <a16:creationId xmlns:a16="http://schemas.microsoft.com/office/drawing/2014/main" id="{1C1937C6-2D71-2E6D-4BB1-B60B49CF46D4}"/>
              </a:ext>
            </a:extLst>
          </p:cNvPr>
          <p:cNvSpPr/>
          <p:nvPr/>
        </p:nvSpPr>
        <p:spPr>
          <a:xfrm>
            <a:off x="8828313" y="2901353"/>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50000"/>
                  <a:lumOff val="50000"/>
                </a:schemeClr>
              </a:solidFill>
            </a:endParaRPr>
          </a:p>
        </p:txBody>
      </p:sp>
      <p:sp>
        <p:nvSpPr>
          <p:cNvPr id="17" name="Rectangle 16">
            <a:extLst>
              <a:ext uri="{FF2B5EF4-FFF2-40B4-BE49-F238E27FC236}">
                <a16:creationId xmlns:a16="http://schemas.microsoft.com/office/drawing/2014/main" id="{0B546BEF-2237-562A-352A-B8D9B0D80914}"/>
              </a:ext>
            </a:extLst>
          </p:cNvPr>
          <p:cNvSpPr/>
          <p:nvPr/>
        </p:nvSpPr>
        <p:spPr>
          <a:xfrm>
            <a:off x="8828313" y="3425597"/>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50000"/>
                  <a:lumOff val="50000"/>
                </a:schemeClr>
              </a:solidFill>
            </a:endParaRPr>
          </a:p>
        </p:txBody>
      </p:sp>
      <p:sp>
        <p:nvSpPr>
          <p:cNvPr id="18" name="Rectangle 17">
            <a:extLst>
              <a:ext uri="{FF2B5EF4-FFF2-40B4-BE49-F238E27FC236}">
                <a16:creationId xmlns:a16="http://schemas.microsoft.com/office/drawing/2014/main" id="{7CA7A6AD-05A7-B216-6268-5BAE0CF293F6}"/>
              </a:ext>
            </a:extLst>
          </p:cNvPr>
          <p:cNvSpPr/>
          <p:nvPr/>
        </p:nvSpPr>
        <p:spPr>
          <a:xfrm>
            <a:off x="8828313" y="3949843"/>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50000"/>
                  <a:lumOff val="50000"/>
                </a:schemeClr>
              </a:solidFill>
            </a:endParaRPr>
          </a:p>
        </p:txBody>
      </p:sp>
      <p:sp>
        <p:nvSpPr>
          <p:cNvPr id="19" name="Rectangle: Rounded Corners 18">
            <a:extLst>
              <a:ext uri="{FF2B5EF4-FFF2-40B4-BE49-F238E27FC236}">
                <a16:creationId xmlns:a16="http://schemas.microsoft.com/office/drawing/2014/main" id="{887CD5FD-F5BA-F19F-C687-1C3363EA97EC}"/>
              </a:ext>
            </a:extLst>
          </p:cNvPr>
          <p:cNvSpPr/>
          <p:nvPr/>
        </p:nvSpPr>
        <p:spPr>
          <a:xfrm>
            <a:off x="7249097" y="1328621"/>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KYC Status</a:t>
            </a:r>
            <a:endParaRPr lang="en-IN" sz="1200" dirty="0"/>
          </a:p>
        </p:txBody>
      </p:sp>
      <p:sp>
        <p:nvSpPr>
          <p:cNvPr id="21" name="Rectangle 20">
            <a:extLst>
              <a:ext uri="{FF2B5EF4-FFF2-40B4-BE49-F238E27FC236}">
                <a16:creationId xmlns:a16="http://schemas.microsoft.com/office/drawing/2014/main" id="{72DA60C6-DEA0-15DD-B1E2-D1B3E48CAADE}"/>
              </a:ext>
            </a:extLst>
          </p:cNvPr>
          <p:cNvSpPr/>
          <p:nvPr/>
        </p:nvSpPr>
        <p:spPr>
          <a:xfrm>
            <a:off x="8819771" y="1328621"/>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Not Approved</a:t>
            </a:r>
            <a:endParaRPr lang="en-IN" sz="1400" dirty="0">
              <a:solidFill>
                <a:schemeClr val="tx1">
                  <a:lumMod val="50000"/>
                  <a:lumOff val="50000"/>
                </a:schemeClr>
              </a:solidFill>
            </a:endParaRPr>
          </a:p>
        </p:txBody>
      </p:sp>
      <p:sp>
        <p:nvSpPr>
          <p:cNvPr id="22" name="Rectangle 21">
            <a:extLst>
              <a:ext uri="{FF2B5EF4-FFF2-40B4-BE49-F238E27FC236}">
                <a16:creationId xmlns:a16="http://schemas.microsoft.com/office/drawing/2014/main" id="{B7372B41-4CCE-56E6-00B9-FE6A49FFDFC4}"/>
              </a:ext>
            </a:extLst>
          </p:cNvPr>
          <p:cNvSpPr/>
          <p:nvPr/>
        </p:nvSpPr>
        <p:spPr>
          <a:xfrm>
            <a:off x="303244" y="1328621"/>
            <a:ext cx="5792756" cy="25529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1"/>
          <a:lstStyle/>
          <a:p>
            <a:pPr algn="ctr"/>
            <a:r>
              <a:rPr lang="en-US" dirty="0">
                <a:solidFill>
                  <a:schemeClr val="tx1"/>
                </a:solidFill>
              </a:rPr>
              <a:t>Purchase History</a:t>
            </a:r>
            <a:endParaRPr lang="en-IN" dirty="0">
              <a:solidFill>
                <a:schemeClr val="tx1"/>
              </a:solidFill>
            </a:endParaRPr>
          </a:p>
        </p:txBody>
      </p:sp>
      <p:graphicFrame>
        <p:nvGraphicFramePr>
          <p:cNvPr id="23" name="Table 22">
            <a:extLst>
              <a:ext uri="{FF2B5EF4-FFF2-40B4-BE49-F238E27FC236}">
                <a16:creationId xmlns:a16="http://schemas.microsoft.com/office/drawing/2014/main" id="{9E7927A6-00C4-C43C-866C-408BB81A6986}"/>
              </a:ext>
            </a:extLst>
          </p:cNvPr>
          <p:cNvGraphicFramePr>
            <a:graphicFrameLocks noGrp="1"/>
          </p:cNvGraphicFramePr>
          <p:nvPr>
            <p:extLst>
              <p:ext uri="{D42A27DB-BD31-4B8C-83A1-F6EECF244321}">
                <p14:modId xmlns:p14="http://schemas.microsoft.com/office/powerpoint/2010/main" val="2652557776"/>
              </p:ext>
            </p:extLst>
          </p:nvPr>
        </p:nvGraphicFramePr>
        <p:xfrm>
          <a:off x="380990" y="1845515"/>
          <a:ext cx="5581270" cy="1866567"/>
        </p:xfrm>
        <a:graphic>
          <a:graphicData uri="http://schemas.openxmlformats.org/drawingml/2006/table">
            <a:tbl>
              <a:tblPr firstRow="1" bandRow="1">
                <a:tableStyleId>{5C22544A-7EE6-4342-B048-85BDC9FD1C3A}</a:tableStyleId>
              </a:tblPr>
              <a:tblGrid>
                <a:gridCol w="729353">
                  <a:extLst>
                    <a:ext uri="{9D8B030D-6E8A-4147-A177-3AD203B41FA5}">
                      <a16:colId xmlns:a16="http://schemas.microsoft.com/office/drawing/2014/main" val="3746115640"/>
                    </a:ext>
                  </a:extLst>
                </a:gridCol>
                <a:gridCol w="1503155">
                  <a:extLst>
                    <a:ext uri="{9D8B030D-6E8A-4147-A177-3AD203B41FA5}">
                      <a16:colId xmlns:a16="http://schemas.microsoft.com/office/drawing/2014/main" val="3502622923"/>
                    </a:ext>
                  </a:extLst>
                </a:gridCol>
                <a:gridCol w="1116254">
                  <a:extLst>
                    <a:ext uri="{9D8B030D-6E8A-4147-A177-3AD203B41FA5}">
                      <a16:colId xmlns:a16="http://schemas.microsoft.com/office/drawing/2014/main" val="1805862749"/>
                    </a:ext>
                  </a:extLst>
                </a:gridCol>
                <a:gridCol w="1116254">
                  <a:extLst>
                    <a:ext uri="{9D8B030D-6E8A-4147-A177-3AD203B41FA5}">
                      <a16:colId xmlns:a16="http://schemas.microsoft.com/office/drawing/2014/main" val="357596789"/>
                    </a:ext>
                  </a:extLst>
                </a:gridCol>
                <a:gridCol w="1116254">
                  <a:extLst>
                    <a:ext uri="{9D8B030D-6E8A-4147-A177-3AD203B41FA5}">
                      <a16:colId xmlns:a16="http://schemas.microsoft.com/office/drawing/2014/main" val="1541780328"/>
                    </a:ext>
                  </a:extLst>
                </a:gridCol>
              </a:tblGrid>
              <a:tr h="537559">
                <a:tc>
                  <a:txBody>
                    <a:bodyPr/>
                    <a:lstStyle/>
                    <a:p>
                      <a:r>
                        <a:rPr lang="en-US" sz="1400" b="0" dirty="0">
                          <a:solidFill>
                            <a:schemeClr val="tx1"/>
                          </a:solidFill>
                        </a:rPr>
                        <a:t>Type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Project Name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Date of Booking</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Current Status</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Know More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37062710"/>
                  </a:ext>
                </a:extLst>
              </a:tr>
              <a:tr h="664504">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91695827"/>
                  </a:ext>
                </a:extLst>
              </a:tr>
              <a:tr h="664504">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5217308"/>
                  </a:ext>
                </a:extLst>
              </a:tr>
            </a:tbl>
          </a:graphicData>
        </a:graphic>
      </p:graphicFrame>
      <p:sp>
        <p:nvSpPr>
          <p:cNvPr id="24" name="Rectangle: Rounded Corners 23">
            <a:hlinkClick r:id="rId5" action="ppaction://hlinksldjump"/>
            <a:extLst>
              <a:ext uri="{FF2B5EF4-FFF2-40B4-BE49-F238E27FC236}">
                <a16:creationId xmlns:a16="http://schemas.microsoft.com/office/drawing/2014/main" id="{8FB84042-51EA-4D28-FF2A-FFF0BCBD31B6}"/>
              </a:ext>
            </a:extLst>
          </p:cNvPr>
          <p:cNvSpPr/>
          <p:nvPr/>
        </p:nvSpPr>
        <p:spPr>
          <a:xfrm>
            <a:off x="4960006" y="2450385"/>
            <a:ext cx="886318"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More Details</a:t>
            </a:r>
            <a:endParaRPr lang="en-IN" sz="1200" dirty="0"/>
          </a:p>
        </p:txBody>
      </p:sp>
      <p:sp>
        <p:nvSpPr>
          <p:cNvPr id="25" name="Rectangle 24">
            <a:extLst>
              <a:ext uri="{FF2B5EF4-FFF2-40B4-BE49-F238E27FC236}">
                <a16:creationId xmlns:a16="http://schemas.microsoft.com/office/drawing/2014/main" id="{36F8DDCE-0AE1-4D8D-C831-EDAA97748781}"/>
              </a:ext>
            </a:extLst>
          </p:cNvPr>
          <p:cNvSpPr/>
          <p:nvPr/>
        </p:nvSpPr>
        <p:spPr>
          <a:xfrm>
            <a:off x="303244" y="4045096"/>
            <a:ext cx="5792756" cy="25529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1"/>
          <a:lstStyle/>
          <a:p>
            <a:pPr algn="ctr"/>
            <a:r>
              <a:rPr lang="en-US" dirty="0">
                <a:solidFill>
                  <a:schemeClr val="tx1"/>
                </a:solidFill>
              </a:rPr>
              <a:t>Query History</a:t>
            </a:r>
            <a:endParaRPr lang="en-IN" dirty="0">
              <a:solidFill>
                <a:schemeClr val="tx1"/>
              </a:solidFill>
            </a:endParaRPr>
          </a:p>
        </p:txBody>
      </p:sp>
      <p:graphicFrame>
        <p:nvGraphicFramePr>
          <p:cNvPr id="26" name="Table 25">
            <a:extLst>
              <a:ext uri="{FF2B5EF4-FFF2-40B4-BE49-F238E27FC236}">
                <a16:creationId xmlns:a16="http://schemas.microsoft.com/office/drawing/2014/main" id="{FABFFDFB-82F8-1E0D-9167-CF1AF2304F30}"/>
              </a:ext>
            </a:extLst>
          </p:cNvPr>
          <p:cNvGraphicFramePr>
            <a:graphicFrameLocks noGrp="1"/>
          </p:cNvGraphicFramePr>
          <p:nvPr>
            <p:extLst>
              <p:ext uri="{D42A27DB-BD31-4B8C-83A1-F6EECF244321}">
                <p14:modId xmlns:p14="http://schemas.microsoft.com/office/powerpoint/2010/main" val="367387337"/>
              </p:ext>
            </p:extLst>
          </p:nvPr>
        </p:nvGraphicFramePr>
        <p:xfrm>
          <a:off x="380990" y="4561990"/>
          <a:ext cx="5465333" cy="1329008"/>
        </p:xfrm>
        <a:graphic>
          <a:graphicData uri="http://schemas.openxmlformats.org/drawingml/2006/table">
            <a:tbl>
              <a:tblPr firstRow="1" bandRow="1">
                <a:tableStyleId>{5C22544A-7EE6-4342-B048-85BDC9FD1C3A}</a:tableStyleId>
              </a:tblPr>
              <a:tblGrid>
                <a:gridCol w="971949">
                  <a:extLst>
                    <a:ext uri="{9D8B030D-6E8A-4147-A177-3AD203B41FA5}">
                      <a16:colId xmlns:a16="http://schemas.microsoft.com/office/drawing/2014/main" val="3502622923"/>
                    </a:ext>
                  </a:extLst>
                </a:gridCol>
                <a:gridCol w="2202024">
                  <a:extLst>
                    <a:ext uri="{9D8B030D-6E8A-4147-A177-3AD203B41FA5}">
                      <a16:colId xmlns:a16="http://schemas.microsoft.com/office/drawing/2014/main" val="1805862749"/>
                    </a:ext>
                  </a:extLst>
                </a:gridCol>
                <a:gridCol w="1033981">
                  <a:extLst>
                    <a:ext uri="{9D8B030D-6E8A-4147-A177-3AD203B41FA5}">
                      <a16:colId xmlns:a16="http://schemas.microsoft.com/office/drawing/2014/main" val="357596789"/>
                    </a:ext>
                  </a:extLst>
                </a:gridCol>
                <a:gridCol w="1257379">
                  <a:extLst>
                    <a:ext uri="{9D8B030D-6E8A-4147-A177-3AD203B41FA5}">
                      <a16:colId xmlns:a16="http://schemas.microsoft.com/office/drawing/2014/main" val="1541780328"/>
                    </a:ext>
                  </a:extLst>
                </a:gridCol>
              </a:tblGrid>
              <a:tr h="664504">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91695827"/>
                  </a:ext>
                </a:extLst>
              </a:tr>
              <a:tr h="664504">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5217308"/>
                  </a:ext>
                </a:extLst>
              </a:tr>
            </a:tbl>
          </a:graphicData>
        </a:graphic>
      </p:graphicFrame>
      <p:sp>
        <p:nvSpPr>
          <p:cNvPr id="27" name="Rectangle: Rounded Corners 26">
            <a:hlinkClick r:id="rId6" action="ppaction://hlinksldjump"/>
            <a:extLst>
              <a:ext uri="{FF2B5EF4-FFF2-40B4-BE49-F238E27FC236}">
                <a16:creationId xmlns:a16="http://schemas.microsoft.com/office/drawing/2014/main" id="{308277C6-A669-8EE7-CFBF-20606304731C}"/>
              </a:ext>
            </a:extLst>
          </p:cNvPr>
          <p:cNvSpPr/>
          <p:nvPr/>
        </p:nvSpPr>
        <p:spPr>
          <a:xfrm>
            <a:off x="2313303" y="6048558"/>
            <a:ext cx="1083039"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Raise New Query</a:t>
            </a:r>
            <a:endParaRPr lang="en-IN" sz="1200" dirty="0"/>
          </a:p>
        </p:txBody>
      </p:sp>
      <p:sp>
        <p:nvSpPr>
          <p:cNvPr id="28" name="Rectangle: Rounded Corners 27">
            <a:hlinkClick r:id="rId7" action="ppaction://hlinksldjump"/>
            <a:extLst>
              <a:ext uri="{FF2B5EF4-FFF2-40B4-BE49-F238E27FC236}">
                <a16:creationId xmlns:a16="http://schemas.microsoft.com/office/drawing/2014/main" id="{B0C929C5-BF3E-EACF-0DB3-93CB34B009CC}"/>
              </a:ext>
            </a:extLst>
          </p:cNvPr>
          <p:cNvSpPr/>
          <p:nvPr/>
        </p:nvSpPr>
        <p:spPr>
          <a:xfrm>
            <a:off x="4780408" y="4680293"/>
            <a:ext cx="886318"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Respond</a:t>
            </a:r>
            <a:endParaRPr lang="en-IN" sz="1200" dirty="0"/>
          </a:p>
        </p:txBody>
      </p:sp>
      <p:sp>
        <p:nvSpPr>
          <p:cNvPr id="32" name="Rectangle: Rounded Corners 31">
            <a:hlinkClick r:id="rId5" action="ppaction://hlinksldjump"/>
            <a:extLst>
              <a:ext uri="{FF2B5EF4-FFF2-40B4-BE49-F238E27FC236}">
                <a16:creationId xmlns:a16="http://schemas.microsoft.com/office/drawing/2014/main" id="{8B524D3A-BE2A-9D39-496B-451C972A2BBD}"/>
              </a:ext>
            </a:extLst>
          </p:cNvPr>
          <p:cNvSpPr/>
          <p:nvPr/>
        </p:nvSpPr>
        <p:spPr>
          <a:xfrm>
            <a:off x="4937978" y="3163222"/>
            <a:ext cx="886318"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More Details</a:t>
            </a:r>
            <a:endParaRPr lang="en-IN" sz="1200" dirty="0"/>
          </a:p>
        </p:txBody>
      </p:sp>
      <p:sp>
        <p:nvSpPr>
          <p:cNvPr id="20" name="Rectangle 19">
            <a:extLst>
              <a:ext uri="{FF2B5EF4-FFF2-40B4-BE49-F238E27FC236}">
                <a16:creationId xmlns:a16="http://schemas.microsoft.com/office/drawing/2014/main" id="{CA1C9BE2-B52A-37E0-8077-3CB4F06F2DAA}"/>
              </a:ext>
            </a:extLst>
          </p:cNvPr>
          <p:cNvSpPr/>
          <p:nvPr/>
        </p:nvSpPr>
        <p:spPr>
          <a:xfrm>
            <a:off x="7249096" y="4613250"/>
            <a:ext cx="4516017" cy="198475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1"/>
          <a:lstStyle/>
          <a:p>
            <a:pPr algn="ctr"/>
            <a:r>
              <a:rPr lang="en-US" dirty="0">
                <a:solidFill>
                  <a:schemeClr val="tx1"/>
                </a:solidFill>
              </a:rPr>
              <a:t>Notifications</a:t>
            </a:r>
            <a:endParaRPr lang="en-IN" dirty="0">
              <a:solidFill>
                <a:schemeClr val="tx1"/>
              </a:solidFill>
            </a:endParaRPr>
          </a:p>
        </p:txBody>
      </p:sp>
      <p:graphicFrame>
        <p:nvGraphicFramePr>
          <p:cNvPr id="33" name="Table 32">
            <a:extLst>
              <a:ext uri="{FF2B5EF4-FFF2-40B4-BE49-F238E27FC236}">
                <a16:creationId xmlns:a16="http://schemas.microsoft.com/office/drawing/2014/main" id="{AD0838AB-F9B5-9751-C0EB-D4937885FC45}"/>
              </a:ext>
            </a:extLst>
          </p:cNvPr>
          <p:cNvGraphicFramePr>
            <a:graphicFrameLocks noGrp="1"/>
          </p:cNvGraphicFramePr>
          <p:nvPr>
            <p:extLst>
              <p:ext uri="{D42A27DB-BD31-4B8C-83A1-F6EECF244321}">
                <p14:modId xmlns:p14="http://schemas.microsoft.com/office/powerpoint/2010/main" val="3537628482"/>
              </p:ext>
            </p:extLst>
          </p:nvPr>
        </p:nvGraphicFramePr>
        <p:xfrm>
          <a:off x="7805472" y="4970342"/>
          <a:ext cx="3173973" cy="1329008"/>
        </p:xfrm>
        <a:graphic>
          <a:graphicData uri="http://schemas.openxmlformats.org/drawingml/2006/table">
            <a:tbl>
              <a:tblPr firstRow="1" bandRow="1">
                <a:tableStyleId>{5C22544A-7EE6-4342-B048-85BDC9FD1C3A}</a:tableStyleId>
              </a:tblPr>
              <a:tblGrid>
                <a:gridCol w="971949">
                  <a:extLst>
                    <a:ext uri="{9D8B030D-6E8A-4147-A177-3AD203B41FA5}">
                      <a16:colId xmlns:a16="http://schemas.microsoft.com/office/drawing/2014/main" val="3502622923"/>
                    </a:ext>
                  </a:extLst>
                </a:gridCol>
                <a:gridCol w="2202024">
                  <a:extLst>
                    <a:ext uri="{9D8B030D-6E8A-4147-A177-3AD203B41FA5}">
                      <a16:colId xmlns:a16="http://schemas.microsoft.com/office/drawing/2014/main" val="1805862749"/>
                    </a:ext>
                  </a:extLst>
                </a:gridCol>
              </a:tblGrid>
              <a:tr h="664504">
                <a:tc>
                  <a:txBody>
                    <a:bodyPr/>
                    <a:lstStyle/>
                    <a:p>
                      <a:r>
                        <a:rPr lang="en-US" sz="1200" b="0" dirty="0">
                          <a:solidFill>
                            <a:schemeClr val="tx1"/>
                          </a:solidFill>
                          <a:hlinkClick r:id="rId7" action="ppaction://hlinksldjump"/>
                        </a:rPr>
                        <a:t>eKYC</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Complete Your KYC to book a flat</a:t>
                      </a: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91695827"/>
                  </a:ext>
                </a:extLst>
              </a:tr>
              <a:tr h="664504">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5217308"/>
                  </a:ext>
                </a:extLst>
              </a:tr>
            </a:tbl>
          </a:graphicData>
        </a:graphic>
      </p:graphicFrame>
    </p:spTree>
    <p:extLst>
      <p:ext uri="{BB962C8B-B14F-4D97-AF65-F5344CB8AC3E}">
        <p14:creationId xmlns:p14="http://schemas.microsoft.com/office/powerpoint/2010/main" val="2955587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95DB9F-FA0F-06B6-3EBE-732C39B8129F}"/>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33819B0E-E083-DFFE-7F37-16802B71FD64}"/>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4" name="Rectangle: Rounded Corners 3">
            <a:extLst>
              <a:ext uri="{FF2B5EF4-FFF2-40B4-BE49-F238E27FC236}">
                <a16:creationId xmlns:a16="http://schemas.microsoft.com/office/drawing/2014/main" id="{1BD598A4-5165-9193-A215-5F73CA1CF396}"/>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5" name="Rectangle: Rounded Corners 4">
            <a:extLst>
              <a:ext uri="{FF2B5EF4-FFF2-40B4-BE49-F238E27FC236}">
                <a16:creationId xmlns:a16="http://schemas.microsoft.com/office/drawing/2014/main" id="{3241E1BA-FB3B-8246-E78E-2C8B94D8FD6A}"/>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6" name="Rectangle: Rounded Corners 5">
            <a:hlinkClick r:id="rId2" action="ppaction://hlinksldjump"/>
            <a:extLst>
              <a:ext uri="{FF2B5EF4-FFF2-40B4-BE49-F238E27FC236}">
                <a16:creationId xmlns:a16="http://schemas.microsoft.com/office/drawing/2014/main" id="{FA2524AD-C118-D0E7-A400-B2FC73279FCE}"/>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7" name="Rectangle: Rounded Corners 6">
            <a:hlinkClick r:id="rId3" action="ppaction://hlinksldjump"/>
            <a:extLst>
              <a:ext uri="{FF2B5EF4-FFF2-40B4-BE49-F238E27FC236}">
                <a16:creationId xmlns:a16="http://schemas.microsoft.com/office/drawing/2014/main" id="{2F2C37A8-51EC-5FDC-5049-FEC94FD4023C}"/>
              </a:ext>
            </a:extLst>
          </p:cNvPr>
          <p:cNvSpPr/>
          <p:nvPr/>
        </p:nvSpPr>
        <p:spPr>
          <a:xfrm>
            <a:off x="9110555"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
        <p:nvSpPr>
          <p:cNvPr id="8" name="Arrow: Left 7">
            <a:hlinkClick r:id="rId4" action="ppaction://hlinksldjump"/>
            <a:extLst>
              <a:ext uri="{FF2B5EF4-FFF2-40B4-BE49-F238E27FC236}">
                <a16:creationId xmlns:a16="http://schemas.microsoft.com/office/drawing/2014/main" id="{1931240C-B0CB-FE46-079C-D7D653500712}"/>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A6C08917-D36E-D8E5-D977-DF9F239D846E}"/>
              </a:ext>
            </a:extLst>
          </p:cNvPr>
          <p:cNvSpPr/>
          <p:nvPr/>
        </p:nvSpPr>
        <p:spPr>
          <a:xfrm>
            <a:off x="7249098" y="1852865"/>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Name </a:t>
            </a:r>
            <a:endParaRPr lang="en-IN" sz="1200" dirty="0"/>
          </a:p>
        </p:txBody>
      </p:sp>
      <p:sp>
        <p:nvSpPr>
          <p:cNvPr id="10" name="Rectangle: Rounded Corners 9">
            <a:extLst>
              <a:ext uri="{FF2B5EF4-FFF2-40B4-BE49-F238E27FC236}">
                <a16:creationId xmlns:a16="http://schemas.microsoft.com/office/drawing/2014/main" id="{6C0615AB-A58C-47EB-8F72-36A236E0B272}"/>
              </a:ext>
            </a:extLst>
          </p:cNvPr>
          <p:cNvSpPr/>
          <p:nvPr/>
        </p:nvSpPr>
        <p:spPr>
          <a:xfrm>
            <a:off x="7249099" y="2377109"/>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Gender</a:t>
            </a:r>
            <a:endParaRPr lang="en-IN" sz="1200" dirty="0"/>
          </a:p>
        </p:txBody>
      </p:sp>
      <p:sp>
        <p:nvSpPr>
          <p:cNvPr id="11" name="Rectangle: Rounded Corners 10">
            <a:extLst>
              <a:ext uri="{FF2B5EF4-FFF2-40B4-BE49-F238E27FC236}">
                <a16:creationId xmlns:a16="http://schemas.microsoft.com/office/drawing/2014/main" id="{68EA549F-0902-EB2C-CE4E-BB0370837594}"/>
              </a:ext>
            </a:extLst>
          </p:cNvPr>
          <p:cNvSpPr/>
          <p:nvPr/>
        </p:nvSpPr>
        <p:spPr>
          <a:xfrm>
            <a:off x="7257640" y="2901353"/>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Date of Birth</a:t>
            </a:r>
            <a:endParaRPr lang="en-IN" sz="1200" dirty="0"/>
          </a:p>
        </p:txBody>
      </p:sp>
      <p:sp>
        <p:nvSpPr>
          <p:cNvPr id="12" name="Rectangle: Rounded Corners 11">
            <a:extLst>
              <a:ext uri="{FF2B5EF4-FFF2-40B4-BE49-F238E27FC236}">
                <a16:creationId xmlns:a16="http://schemas.microsoft.com/office/drawing/2014/main" id="{EDD1528E-9B9C-7829-56D6-26835D17C5CA}"/>
              </a:ext>
            </a:extLst>
          </p:cNvPr>
          <p:cNvSpPr/>
          <p:nvPr/>
        </p:nvSpPr>
        <p:spPr>
          <a:xfrm>
            <a:off x="7257641" y="3425597"/>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Email</a:t>
            </a:r>
            <a:endParaRPr lang="en-IN" sz="1200" dirty="0"/>
          </a:p>
        </p:txBody>
      </p:sp>
      <p:sp>
        <p:nvSpPr>
          <p:cNvPr id="13" name="Rectangle: Rounded Corners 12">
            <a:extLst>
              <a:ext uri="{FF2B5EF4-FFF2-40B4-BE49-F238E27FC236}">
                <a16:creationId xmlns:a16="http://schemas.microsoft.com/office/drawing/2014/main" id="{7AD6AB27-5F27-433C-B321-0038C18830A6}"/>
              </a:ext>
            </a:extLst>
          </p:cNvPr>
          <p:cNvSpPr/>
          <p:nvPr/>
        </p:nvSpPr>
        <p:spPr>
          <a:xfrm>
            <a:off x="7257640" y="3949843"/>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Mobile</a:t>
            </a:r>
            <a:endParaRPr lang="en-IN" sz="1200" dirty="0"/>
          </a:p>
        </p:txBody>
      </p:sp>
      <p:sp>
        <p:nvSpPr>
          <p:cNvPr id="14" name="Rectangle 13">
            <a:extLst>
              <a:ext uri="{FF2B5EF4-FFF2-40B4-BE49-F238E27FC236}">
                <a16:creationId xmlns:a16="http://schemas.microsoft.com/office/drawing/2014/main" id="{02E2F8AF-55CE-DB5C-B3A7-3CACB918E0B1}"/>
              </a:ext>
            </a:extLst>
          </p:cNvPr>
          <p:cNvSpPr/>
          <p:nvPr/>
        </p:nvSpPr>
        <p:spPr>
          <a:xfrm>
            <a:off x="8819771" y="1852865"/>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50000"/>
                    <a:lumOff val="50000"/>
                  </a:schemeClr>
                </a:solidFill>
              </a:rPr>
              <a:t>Mr</a:t>
            </a:r>
            <a:r>
              <a:rPr lang="en-US" sz="1400" dirty="0">
                <a:solidFill>
                  <a:schemeClr val="tx1">
                    <a:lumMod val="50000"/>
                    <a:lumOff val="50000"/>
                  </a:schemeClr>
                </a:solidFill>
              </a:rPr>
              <a:t> ABDCFA </a:t>
            </a:r>
            <a:endParaRPr lang="en-IN" sz="1400" dirty="0">
              <a:solidFill>
                <a:schemeClr val="tx1">
                  <a:lumMod val="50000"/>
                  <a:lumOff val="50000"/>
                </a:schemeClr>
              </a:solidFill>
            </a:endParaRPr>
          </a:p>
        </p:txBody>
      </p:sp>
      <p:sp>
        <p:nvSpPr>
          <p:cNvPr id="15" name="Rectangle 14">
            <a:extLst>
              <a:ext uri="{FF2B5EF4-FFF2-40B4-BE49-F238E27FC236}">
                <a16:creationId xmlns:a16="http://schemas.microsoft.com/office/drawing/2014/main" id="{DBF0354F-8DF9-7C4F-DE4A-3B09212607FF}"/>
              </a:ext>
            </a:extLst>
          </p:cNvPr>
          <p:cNvSpPr/>
          <p:nvPr/>
        </p:nvSpPr>
        <p:spPr>
          <a:xfrm>
            <a:off x="8819771" y="2377109"/>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Male</a:t>
            </a:r>
            <a:endParaRPr lang="en-IN" sz="1400" dirty="0">
              <a:solidFill>
                <a:schemeClr val="tx1">
                  <a:lumMod val="50000"/>
                  <a:lumOff val="50000"/>
                </a:schemeClr>
              </a:solidFill>
            </a:endParaRPr>
          </a:p>
        </p:txBody>
      </p:sp>
      <p:sp>
        <p:nvSpPr>
          <p:cNvPr id="16" name="Rectangle 15">
            <a:extLst>
              <a:ext uri="{FF2B5EF4-FFF2-40B4-BE49-F238E27FC236}">
                <a16:creationId xmlns:a16="http://schemas.microsoft.com/office/drawing/2014/main" id="{AB9BB006-B280-922B-E8FD-6842DD58B2EA}"/>
              </a:ext>
            </a:extLst>
          </p:cNvPr>
          <p:cNvSpPr/>
          <p:nvPr/>
        </p:nvSpPr>
        <p:spPr>
          <a:xfrm>
            <a:off x="8828313" y="2901353"/>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20/Feb/1960</a:t>
            </a:r>
            <a:endParaRPr lang="en-IN" sz="1400" dirty="0">
              <a:solidFill>
                <a:schemeClr val="tx1">
                  <a:lumMod val="50000"/>
                  <a:lumOff val="50000"/>
                </a:schemeClr>
              </a:solidFill>
            </a:endParaRPr>
          </a:p>
        </p:txBody>
      </p:sp>
      <p:sp>
        <p:nvSpPr>
          <p:cNvPr id="17" name="Rectangle 16">
            <a:extLst>
              <a:ext uri="{FF2B5EF4-FFF2-40B4-BE49-F238E27FC236}">
                <a16:creationId xmlns:a16="http://schemas.microsoft.com/office/drawing/2014/main" id="{9A937EC8-093F-2640-65B2-3B92833CC186}"/>
              </a:ext>
            </a:extLst>
          </p:cNvPr>
          <p:cNvSpPr/>
          <p:nvPr/>
        </p:nvSpPr>
        <p:spPr>
          <a:xfrm>
            <a:off x="8828313" y="3425597"/>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abcded@gmail.com</a:t>
            </a:r>
            <a:endParaRPr lang="en-IN" sz="1400" dirty="0">
              <a:solidFill>
                <a:schemeClr val="tx1">
                  <a:lumMod val="50000"/>
                  <a:lumOff val="50000"/>
                </a:schemeClr>
              </a:solidFill>
            </a:endParaRPr>
          </a:p>
        </p:txBody>
      </p:sp>
      <p:sp>
        <p:nvSpPr>
          <p:cNvPr id="18" name="Rectangle 17">
            <a:extLst>
              <a:ext uri="{FF2B5EF4-FFF2-40B4-BE49-F238E27FC236}">
                <a16:creationId xmlns:a16="http://schemas.microsoft.com/office/drawing/2014/main" id="{A616C01D-5543-ED68-916E-284655F8513D}"/>
              </a:ext>
            </a:extLst>
          </p:cNvPr>
          <p:cNvSpPr/>
          <p:nvPr/>
        </p:nvSpPr>
        <p:spPr>
          <a:xfrm>
            <a:off x="8828313" y="3949843"/>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9874563210</a:t>
            </a:r>
            <a:endParaRPr lang="en-IN" sz="1400" dirty="0">
              <a:solidFill>
                <a:schemeClr val="tx1">
                  <a:lumMod val="50000"/>
                  <a:lumOff val="50000"/>
                </a:schemeClr>
              </a:solidFill>
            </a:endParaRPr>
          </a:p>
        </p:txBody>
      </p:sp>
      <p:sp>
        <p:nvSpPr>
          <p:cNvPr id="19" name="Rectangle: Rounded Corners 18">
            <a:extLst>
              <a:ext uri="{FF2B5EF4-FFF2-40B4-BE49-F238E27FC236}">
                <a16:creationId xmlns:a16="http://schemas.microsoft.com/office/drawing/2014/main" id="{1FDB2CA0-8061-C163-78AF-89D5C0CA1262}"/>
              </a:ext>
            </a:extLst>
          </p:cNvPr>
          <p:cNvSpPr/>
          <p:nvPr/>
        </p:nvSpPr>
        <p:spPr>
          <a:xfrm>
            <a:off x="7249097" y="1328621"/>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KYC Status</a:t>
            </a:r>
            <a:endParaRPr lang="en-IN" sz="1200" dirty="0"/>
          </a:p>
        </p:txBody>
      </p:sp>
      <p:sp>
        <p:nvSpPr>
          <p:cNvPr id="21" name="Rectangle 20">
            <a:extLst>
              <a:ext uri="{FF2B5EF4-FFF2-40B4-BE49-F238E27FC236}">
                <a16:creationId xmlns:a16="http://schemas.microsoft.com/office/drawing/2014/main" id="{F1F0D6CE-1558-C3F7-5E07-28433863645C}"/>
              </a:ext>
            </a:extLst>
          </p:cNvPr>
          <p:cNvSpPr/>
          <p:nvPr/>
        </p:nvSpPr>
        <p:spPr>
          <a:xfrm>
            <a:off x="8819771" y="1328621"/>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Approved</a:t>
            </a:r>
            <a:endParaRPr lang="en-IN" sz="1400" dirty="0">
              <a:solidFill>
                <a:schemeClr val="tx1">
                  <a:lumMod val="50000"/>
                  <a:lumOff val="50000"/>
                </a:schemeClr>
              </a:solidFill>
            </a:endParaRPr>
          </a:p>
        </p:txBody>
      </p:sp>
      <p:sp>
        <p:nvSpPr>
          <p:cNvPr id="22" name="Rectangle 21">
            <a:extLst>
              <a:ext uri="{FF2B5EF4-FFF2-40B4-BE49-F238E27FC236}">
                <a16:creationId xmlns:a16="http://schemas.microsoft.com/office/drawing/2014/main" id="{11B8E35E-6680-8760-39DE-D37EC2F8F7EE}"/>
              </a:ext>
            </a:extLst>
          </p:cNvPr>
          <p:cNvSpPr/>
          <p:nvPr/>
        </p:nvSpPr>
        <p:spPr>
          <a:xfrm>
            <a:off x="303244" y="1328621"/>
            <a:ext cx="5792756" cy="25529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1"/>
          <a:lstStyle/>
          <a:p>
            <a:pPr algn="ctr"/>
            <a:r>
              <a:rPr lang="en-US" dirty="0">
                <a:solidFill>
                  <a:schemeClr val="tx1"/>
                </a:solidFill>
              </a:rPr>
              <a:t>Purchase History</a:t>
            </a:r>
            <a:endParaRPr lang="en-IN" dirty="0">
              <a:solidFill>
                <a:schemeClr val="tx1"/>
              </a:solidFill>
            </a:endParaRPr>
          </a:p>
        </p:txBody>
      </p:sp>
      <p:graphicFrame>
        <p:nvGraphicFramePr>
          <p:cNvPr id="23" name="Table 22">
            <a:extLst>
              <a:ext uri="{FF2B5EF4-FFF2-40B4-BE49-F238E27FC236}">
                <a16:creationId xmlns:a16="http://schemas.microsoft.com/office/drawing/2014/main" id="{2246248A-D366-D606-19CD-B6135FA1B792}"/>
              </a:ext>
            </a:extLst>
          </p:cNvPr>
          <p:cNvGraphicFramePr>
            <a:graphicFrameLocks noGrp="1"/>
          </p:cNvGraphicFramePr>
          <p:nvPr>
            <p:extLst>
              <p:ext uri="{D42A27DB-BD31-4B8C-83A1-F6EECF244321}">
                <p14:modId xmlns:p14="http://schemas.microsoft.com/office/powerpoint/2010/main" val="4266338417"/>
              </p:ext>
            </p:extLst>
          </p:nvPr>
        </p:nvGraphicFramePr>
        <p:xfrm>
          <a:off x="380990" y="1845515"/>
          <a:ext cx="5581270" cy="1866567"/>
        </p:xfrm>
        <a:graphic>
          <a:graphicData uri="http://schemas.openxmlformats.org/drawingml/2006/table">
            <a:tbl>
              <a:tblPr firstRow="1" bandRow="1">
                <a:tableStyleId>{5C22544A-7EE6-4342-B048-85BDC9FD1C3A}</a:tableStyleId>
              </a:tblPr>
              <a:tblGrid>
                <a:gridCol w="729353">
                  <a:extLst>
                    <a:ext uri="{9D8B030D-6E8A-4147-A177-3AD203B41FA5}">
                      <a16:colId xmlns:a16="http://schemas.microsoft.com/office/drawing/2014/main" val="3746115640"/>
                    </a:ext>
                  </a:extLst>
                </a:gridCol>
                <a:gridCol w="1503155">
                  <a:extLst>
                    <a:ext uri="{9D8B030D-6E8A-4147-A177-3AD203B41FA5}">
                      <a16:colId xmlns:a16="http://schemas.microsoft.com/office/drawing/2014/main" val="3502622923"/>
                    </a:ext>
                  </a:extLst>
                </a:gridCol>
                <a:gridCol w="1116254">
                  <a:extLst>
                    <a:ext uri="{9D8B030D-6E8A-4147-A177-3AD203B41FA5}">
                      <a16:colId xmlns:a16="http://schemas.microsoft.com/office/drawing/2014/main" val="1805862749"/>
                    </a:ext>
                  </a:extLst>
                </a:gridCol>
                <a:gridCol w="1116254">
                  <a:extLst>
                    <a:ext uri="{9D8B030D-6E8A-4147-A177-3AD203B41FA5}">
                      <a16:colId xmlns:a16="http://schemas.microsoft.com/office/drawing/2014/main" val="357596789"/>
                    </a:ext>
                  </a:extLst>
                </a:gridCol>
                <a:gridCol w="1116254">
                  <a:extLst>
                    <a:ext uri="{9D8B030D-6E8A-4147-A177-3AD203B41FA5}">
                      <a16:colId xmlns:a16="http://schemas.microsoft.com/office/drawing/2014/main" val="1541780328"/>
                    </a:ext>
                  </a:extLst>
                </a:gridCol>
              </a:tblGrid>
              <a:tr h="537559">
                <a:tc>
                  <a:txBody>
                    <a:bodyPr/>
                    <a:lstStyle/>
                    <a:p>
                      <a:r>
                        <a:rPr lang="en-US" sz="1400" b="0" dirty="0">
                          <a:solidFill>
                            <a:schemeClr val="tx1"/>
                          </a:solidFill>
                        </a:rPr>
                        <a:t>Type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Project Name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Date of Booking</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Current Status</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Know More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37062710"/>
                  </a:ext>
                </a:extLst>
              </a:tr>
              <a:tr h="664504">
                <a:tc>
                  <a:txBody>
                    <a:bodyPr/>
                    <a:lstStyle/>
                    <a:p>
                      <a:r>
                        <a:rPr lang="en-US" sz="1200" b="0" dirty="0">
                          <a:solidFill>
                            <a:schemeClr val="tx1"/>
                          </a:solidFill>
                        </a:rPr>
                        <a:t>Flat</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err="1">
                          <a:solidFill>
                            <a:schemeClr val="tx1"/>
                          </a:solidFill>
                        </a:rPr>
                        <a:t>Kannimanike</a:t>
                      </a:r>
                      <a:r>
                        <a:rPr lang="en-US" sz="1200" b="0" dirty="0">
                          <a:solidFill>
                            <a:schemeClr val="tx1"/>
                          </a:solidFill>
                        </a:rPr>
                        <a:t> Phase 1</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1 Jan 2025</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Booked</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91695827"/>
                  </a:ext>
                </a:extLst>
              </a:tr>
              <a:tr h="664504">
                <a:tc>
                  <a:txBody>
                    <a:bodyPr/>
                    <a:lstStyle/>
                    <a:p>
                      <a:r>
                        <a:rPr lang="en-US" sz="1200" b="0" dirty="0">
                          <a:solidFill>
                            <a:schemeClr val="tx1"/>
                          </a:solidFill>
                        </a:rPr>
                        <a:t>Villa</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err="1">
                          <a:solidFill>
                            <a:schemeClr val="tx1"/>
                          </a:solidFill>
                        </a:rPr>
                        <a:t>Hunnigere</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1 Jan 2023</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Registration Complete</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5217308"/>
                  </a:ext>
                </a:extLst>
              </a:tr>
            </a:tbl>
          </a:graphicData>
        </a:graphic>
      </p:graphicFrame>
      <p:sp>
        <p:nvSpPr>
          <p:cNvPr id="24" name="Rectangle: Rounded Corners 23">
            <a:hlinkClick r:id="rId5" action="ppaction://hlinksldjump"/>
            <a:extLst>
              <a:ext uri="{FF2B5EF4-FFF2-40B4-BE49-F238E27FC236}">
                <a16:creationId xmlns:a16="http://schemas.microsoft.com/office/drawing/2014/main" id="{AB50868E-FC90-37F7-FD9D-63E6F8EA066F}"/>
              </a:ext>
            </a:extLst>
          </p:cNvPr>
          <p:cNvSpPr/>
          <p:nvPr/>
        </p:nvSpPr>
        <p:spPr>
          <a:xfrm>
            <a:off x="4960006" y="2450385"/>
            <a:ext cx="886318"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More Details</a:t>
            </a:r>
            <a:endParaRPr lang="en-IN" sz="1200" dirty="0"/>
          </a:p>
        </p:txBody>
      </p:sp>
      <p:sp>
        <p:nvSpPr>
          <p:cNvPr id="25" name="Rectangle 24">
            <a:extLst>
              <a:ext uri="{FF2B5EF4-FFF2-40B4-BE49-F238E27FC236}">
                <a16:creationId xmlns:a16="http://schemas.microsoft.com/office/drawing/2014/main" id="{C0A30092-0FB8-A885-BC28-B86BFD8E2558}"/>
              </a:ext>
            </a:extLst>
          </p:cNvPr>
          <p:cNvSpPr/>
          <p:nvPr/>
        </p:nvSpPr>
        <p:spPr>
          <a:xfrm>
            <a:off x="303244" y="4045096"/>
            <a:ext cx="5792756" cy="25529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1"/>
          <a:lstStyle/>
          <a:p>
            <a:pPr algn="ctr"/>
            <a:r>
              <a:rPr lang="en-US" dirty="0">
                <a:solidFill>
                  <a:schemeClr val="tx1"/>
                </a:solidFill>
              </a:rPr>
              <a:t>Query History</a:t>
            </a:r>
            <a:endParaRPr lang="en-IN" dirty="0">
              <a:solidFill>
                <a:schemeClr val="tx1"/>
              </a:solidFill>
            </a:endParaRPr>
          </a:p>
        </p:txBody>
      </p:sp>
      <p:graphicFrame>
        <p:nvGraphicFramePr>
          <p:cNvPr id="26" name="Table 25">
            <a:extLst>
              <a:ext uri="{FF2B5EF4-FFF2-40B4-BE49-F238E27FC236}">
                <a16:creationId xmlns:a16="http://schemas.microsoft.com/office/drawing/2014/main" id="{717467A8-146F-6C79-AC10-FD7F742920AB}"/>
              </a:ext>
            </a:extLst>
          </p:cNvPr>
          <p:cNvGraphicFramePr>
            <a:graphicFrameLocks noGrp="1"/>
          </p:cNvGraphicFramePr>
          <p:nvPr>
            <p:extLst>
              <p:ext uri="{D42A27DB-BD31-4B8C-83A1-F6EECF244321}">
                <p14:modId xmlns:p14="http://schemas.microsoft.com/office/powerpoint/2010/main" val="3992913479"/>
              </p:ext>
            </p:extLst>
          </p:nvPr>
        </p:nvGraphicFramePr>
        <p:xfrm>
          <a:off x="380990" y="4561990"/>
          <a:ext cx="5465333" cy="1329008"/>
        </p:xfrm>
        <a:graphic>
          <a:graphicData uri="http://schemas.openxmlformats.org/drawingml/2006/table">
            <a:tbl>
              <a:tblPr firstRow="1" bandRow="1">
                <a:tableStyleId>{5C22544A-7EE6-4342-B048-85BDC9FD1C3A}</a:tableStyleId>
              </a:tblPr>
              <a:tblGrid>
                <a:gridCol w="971949">
                  <a:extLst>
                    <a:ext uri="{9D8B030D-6E8A-4147-A177-3AD203B41FA5}">
                      <a16:colId xmlns:a16="http://schemas.microsoft.com/office/drawing/2014/main" val="3502622923"/>
                    </a:ext>
                  </a:extLst>
                </a:gridCol>
                <a:gridCol w="2202024">
                  <a:extLst>
                    <a:ext uri="{9D8B030D-6E8A-4147-A177-3AD203B41FA5}">
                      <a16:colId xmlns:a16="http://schemas.microsoft.com/office/drawing/2014/main" val="1805862749"/>
                    </a:ext>
                  </a:extLst>
                </a:gridCol>
                <a:gridCol w="1033981">
                  <a:extLst>
                    <a:ext uri="{9D8B030D-6E8A-4147-A177-3AD203B41FA5}">
                      <a16:colId xmlns:a16="http://schemas.microsoft.com/office/drawing/2014/main" val="357596789"/>
                    </a:ext>
                  </a:extLst>
                </a:gridCol>
                <a:gridCol w="1257379">
                  <a:extLst>
                    <a:ext uri="{9D8B030D-6E8A-4147-A177-3AD203B41FA5}">
                      <a16:colId xmlns:a16="http://schemas.microsoft.com/office/drawing/2014/main" val="1541780328"/>
                    </a:ext>
                  </a:extLst>
                </a:gridCol>
              </a:tblGrid>
              <a:tr h="664504">
                <a:tc>
                  <a:txBody>
                    <a:bodyPr/>
                    <a:lstStyle/>
                    <a:p>
                      <a:r>
                        <a:rPr lang="en-US" sz="1200" b="0" dirty="0" err="1">
                          <a:solidFill>
                            <a:schemeClr val="tx1"/>
                          </a:solidFill>
                        </a:rPr>
                        <a:t>Kannimanike</a:t>
                      </a:r>
                      <a:r>
                        <a:rPr lang="en-US" sz="1200" b="0" dirty="0">
                          <a:solidFill>
                            <a:schemeClr val="tx1"/>
                          </a:solidFill>
                        </a:rPr>
                        <a:t> Phase 1</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You have to see the FAQ . All info </a:t>
                      </a:r>
                      <a:r>
                        <a:rPr lang="en-US" sz="1200" b="0" dirty="0" err="1">
                          <a:solidFill>
                            <a:schemeClr val="tx1"/>
                          </a:solidFill>
                        </a:rPr>
                        <a:t>avalable</a:t>
                      </a:r>
                      <a:endParaRPr lang="en-US"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91695827"/>
                  </a:ext>
                </a:extLst>
              </a:tr>
              <a:tr h="664504">
                <a:tc>
                  <a:txBody>
                    <a:bodyPr/>
                    <a:lstStyle/>
                    <a:p>
                      <a:r>
                        <a:rPr lang="en-US" sz="1200" b="0" dirty="0" err="1">
                          <a:solidFill>
                            <a:schemeClr val="tx1"/>
                          </a:solidFill>
                        </a:rPr>
                        <a:t>Hunnigere</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Your payment is yet to be reconciled. </a:t>
                      </a: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5217308"/>
                  </a:ext>
                </a:extLst>
              </a:tr>
            </a:tbl>
          </a:graphicData>
        </a:graphic>
      </p:graphicFrame>
      <p:sp>
        <p:nvSpPr>
          <p:cNvPr id="27" name="Rectangle: Rounded Corners 26">
            <a:hlinkClick r:id="rId6" action="ppaction://hlinksldjump"/>
            <a:extLst>
              <a:ext uri="{FF2B5EF4-FFF2-40B4-BE49-F238E27FC236}">
                <a16:creationId xmlns:a16="http://schemas.microsoft.com/office/drawing/2014/main" id="{38E269E6-3555-2DF4-AE52-EAB2C023C893}"/>
              </a:ext>
            </a:extLst>
          </p:cNvPr>
          <p:cNvSpPr/>
          <p:nvPr/>
        </p:nvSpPr>
        <p:spPr>
          <a:xfrm>
            <a:off x="2313303" y="6048558"/>
            <a:ext cx="1083039"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Raise New Query</a:t>
            </a:r>
            <a:endParaRPr lang="en-IN" sz="1200" dirty="0"/>
          </a:p>
        </p:txBody>
      </p:sp>
      <p:sp>
        <p:nvSpPr>
          <p:cNvPr id="28" name="Rectangle: Rounded Corners 27">
            <a:hlinkClick r:id="rId6" action="ppaction://hlinksldjump"/>
            <a:extLst>
              <a:ext uri="{FF2B5EF4-FFF2-40B4-BE49-F238E27FC236}">
                <a16:creationId xmlns:a16="http://schemas.microsoft.com/office/drawing/2014/main" id="{2E88C550-DB67-6A21-BB0B-83CCE13A8CF1}"/>
              </a:ext>
            </a:extLst>
          </p:cNvPr>
          <p:cNvSpPr/>
          <p:nvPr/>
        </p:nvSpPr>
        <p:spPr>
          <a:xfrm>
            <a:off x="4780408" y="4680293"/>
            <a:ext cx="886318"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Respond</a:t>
            </a:r>
            <a:endParaRPr lang="en-IN" sz="1200" dirty="0"/>
          </a:p>
        </p:txBody>
      </p:sp>
      <p:sp>
        <p:nvSpPr>
          <p:cNvPr id="29" name="Rectangle: Rounded Corners 28">
            <a:hlinkClick r:id="rId7" action="ppaction://hlinksldjump"/>
            <a:extLst>
              <a:ext uri="{FF2B5EF4-FFF2-40B4-BE49-F238E27FC236}">
                <a16:creationId xmlns:a16="http://schemas.microsoft.com/office/drawing/2014/main" id="{D82E993A-D4A3-A98E-3CE2-264D7AD18B5C}"/>
              </a:ext>
            </a:extLst>
          </p:cNvPr>
          <p:cNvSpPr/>
          <p:nvPr/>
        </p:nvSpPr>
        <p:spPr>
          <a:xfrm>
            <a:off x="4780408" y="5333436"/>
            <a:ext cx="886318"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Respond</a:t>
            </a:r>
            <a:endParaRPr lang="en-IN" sz="1200" dirty="0"/>
          </a:p>
        </p:txBody>
      </p:sp>
      <p:sp>
        <p:nvSpPr>
          <p:cNvPr id="30" name="Rectangle: Beveled 29">
            <a:extLst>
              <a:ext uri="{FF2B5EF4-FFF2-40B4-BE49-F238E27FC236}">
                <a16:creationId xmlns:a16="http://schemas.microsoft.com/office/drawing/2014/main" id="{34700FA8-F223-F152-AE36-99BC8537F1FC}"/>
              </a:ext>
            </a:extLst>
          </p:cNvPr>
          <p:cNvSpPr/>
          <p:nvPr/>
        </p:nvSpPr>
        <p:spPr>
          <a:xfrm>
            <a:off x="3628099" y="4767547"/>
            <a:ext cx="947777" cy="196340"/>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Attachment</a:t>
            </a:r>
            <a:endParaRPr lang="en-IN" sz="1050" dirty="0"/>
          </a:p>
        </p:txBody>
      </p:sp>
      <p:sp>
        <p:nvSpPr>
          <p:cNvPr id="31" name="Rectangle: Beveled 30">
            <a:extLst>
              <a:ext uri="{FF2B5EF4-FFF2-40B4-BE49-F238E27FC236}">
                <a16:creationId xmlns:a16="http://schemas.microsoft.com/office/drawing/2014/main" id="{5EC308A6-C1FD-BAFE-2AD5-B43C0EAF6BD1}"/>
              </a:ext>
            </a:extLst>
          </p:cNvPr>
          <p:cNvSpPr/>
          <p:nvPr/>
        </p:nvSpPr>
        <p:spPr>
          <a:xfrm>
            <a:off x="3618768" y="5431209"/>
            <a:ext cx="947777" cy="196340"/>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Attachment</a:t>
            </a:r>
            <a:endParaRPr lang="en-IN" sz="1050" dirty="0"/>
          </a:p>
        </p:txBody>
      </p:sp>
      <p:sp>
        <p:nvSpPr>
          <p:cNvPr id="32" name="Rectangle: Rounded Corners 31">
            <a:hlinkClick r:id="rId8" action="ppaction://hlinksldjump"/>
            <a:extLst>
              <a:ext uri="{FF2B5EF4-FFF2-40B4-BE49-F238E27FC236}">
                <a16:creationId xmlns:a16="http://schemas.microsoft.com/office/drawing/2014/main" id="{9FF51821-54CD-F6A7-6A5F-9706C04B8735}"/>
              </a:ext>
            </a:extLst>
          </p:cNvPr>
          <p:cNvSpPr/>
          <p:nvPr/>
        </p:nvSpPr>
        <p:spPr>
          <a:xfrm>
            <a:off x="4937978" y="3163222"/>
            <a:ext cx="886318"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More Details</a:t>
            </a:r>
            <a:endParaRPr lang="en-IN" sz="1200" dirty="0"/>
          </a:p>
        </p:txBody>
      </p:sp>
      <p:sp>
        <p:nvSpPr>
          <p:cNvPr id="33" name="Rectangle 32">
            <a:extLst>
              <a:ext uri="{FF2B5EF4-FFF2-40B4-BE49-F238E27FC236}">
                <a16:creationId xmlns:a16="http://schemas.microsoft.com/office/drawing/2014/main" id="{9AAE0C5A-8FEA-8A6E-7A66-CC6DDF2D82F9}"/>
              </a:ext>
            </a:extLst>
          </p:cNvPr>
          <p:cNvSpPr/>
          <p:nvPr/>
        </p:nvSpPr>
        <p:spPr>
          <a:xfrm>
            <a:off x="7249096" y="4613250"/>
            <a:ext cx="4516017" cy="198475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1"/>
          <a:lstStyle/>
          <a:p>
            <a:pPr algn="ctr"/>
            <a:r>
              <a:rPr lang="en-US" dirty="0">
                <a:solidFill>
                  <a:schemeClr val="tx1"/>
                </a:solidFill>
              </a:rPr>
              <a:t>Notifications</a:t>
            </a:r>
            <a:endParaRPr lang="en-IN" dirty="0">
              <a:solidFill>
                <a:schemeClr val="tx1"/>
              </a:solidFill>
            </a:endParaRPr>
          </a:p>
        </p:txBody>
      </p:sp>
      <p:graphicFrame>
        <p:nvGraphicFramePr>
          <p:cNvPr id="34" name="Table 33">
            <a:extLst>
              <a:ext uri="{FF2B5EF4-FFF2-40B4-BE49-F238E27FC236}">
                <a16:creationId xmlns:a16="http://schemas.microsoft.com/office/drawing/2014/main" id="{B28BCA9F-EBFF-577C-E7C4-ACFC412B587C}"/>
              </a:ext>
            </a:extLst>
          </p:cNvPr>
          <p:cNvGraphicFramePr>
            <a:graphicFrameLocks noGrp="1"/>
          </p:cNvGraphicFramePr>
          <p:nvPr>
            <p:extLst>
              <p:ext uri="{D42A27DB-BD31-4B8C-83A1-F6EECF244321}">
                <p14:modId xmlns:p14="http://schemas.microsoft.com/office/powerpoint/2010/main" val="1453026124"/>
              </p:ext>
            </p:extLst>
          </p:nvPr>
        </p:nvGraphicFramePr>
        <p:xfrm>
          <a:off x="7805472" y="4970342"/>
          <a:ext cx="3173973" cy="1329008"/>
        </p:xfrm>
        <a:graphic>
          <a:graphicData uri="http://schemas.openxmlformats.org/drawingml/2006/table">
            <a:tbl>
              <a:tblPr firstRow="1" bandRow="1">
                <a:tableStyleId>{5C22544A-7EE6-4342-B048-85BDC9FD1C3A}</a:tableStyleId>
              </a:tblPr>
              <a:tblGrid>
                <a:gridCol w="971949">
                  <a:extLst>
                    <a:ext uri="{9D8B030D-6E8A-4147-A177-3AD203B41FA5}">
                      <a16:colId xmlns:a16="http://schemas.microsoft.com/office/drawing/2014/main" val="3502622923"/>
                    </a:ext>
                  </a:extLst>
                </a:gridCol>
                <a:gridCol w="2202024">
                  <a:extLst>
                    <a:ext uri="{9D8B030D-6E8A-4147-A177-3AD203B41FA5}">
                      <a16:colId xmlns:a16="http://schemas.microsoft.com/office/drawing/2014/main" val="1805862749"/>
                    </a:ext>
                  </a:extLst>
                </a:gridCol>
              </a:tblGrid>
              <a:tr h="664504">
                <a:tc>
                  <a:txBody>
                    <a:bodyPr/>
                    <a:lstStyle/>
                    <a:p>
                      <a:r>
                        <a:rPr lang="en-US" sz="1200" b="0" dirty="0">
                          <a:solidFill>
                            <a:schemeClr val="tx1"/>
                          </a:solidFill>
                        </a:rPr>
                        <a:t>Receipt</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2</a:t>
                      </a:r>
                      <a:r>
                        <a:rPr lang="en-US" sz="1200" b="0" baseline="30000" dirty="0">
                          <a:solidFill>
                            <a:schemeClr val="tx1"/>
                          </a:solidFill>
                        </a:rPr>
                        <a:t>nd</a:t>
                      </a:r>
                      <a:r>
                        <a:rPr lang="en-US" sz="1200" b="0" dirty="0">
                          <a:solidFill>
                            <a:schemeClr val="tx1"/>
                          </a:solidFill>
                        </a:rPr>
                        <a:t> Installment Receipt available</a:t>
                      </a: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91695827"/>
                  </a:ext>
                </a:extLst>
              </a:tr>
              <a:tr h="664504">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5217308"/>
                  </a:ext>
                </a:extLst>
              </a:tr>
            </a:tbl>
          </a:graphicData>
        </a:graphic>
      </p:graphicFrame>
    </p:spTree>
    <p:extLst>
      <p:ext uri="{BB962C8B-B14F-4D97-AF65-F5344CB8AC3E}">
        <p14:creationId xmlns:p14="http://schemas.microsoft.com/office/powerpoint/2010/main" val="1272393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9D1357-B594-0984-8C89-31822EC2C9E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EDA329D-37A5-3FD6-336B-60FE1A9BACAB}"/>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8D9259CD-C66D-19FB-63CB-79A77390F755}"/>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4" name="Rectangle: Rounded Corners 3">
            <a:extLst>
              <a:ext uri="{FF2B5EF4-FFF2-40B4-BE49-F238E27FC236}">
                <a16:creationId xmlns:a16="http://schemas.microsoft.com/office/drawing/2014/main" id="{48B545BC-1B63-7E66-8580-47084AFEC953}"/>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5" name="Rectangle: Rounded Corners 4">
            <a:extLst>
              <a:ext uri="{FF2B5EF4-FFF2-40B4-BE49-F238E27FC236}">
                <a16:creationId xmlns:a16="http://schemas.microsoft.com/office/drawing/2014/main" id="{818D4130-433A-C6F2-BBD2-071C63848738}"/>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6" name="Rectangle: Rounded Corners 5">
            <a:hlinkClick r:id="rId2" action="ppaction://hlinksldjump"/>
            <a:extLst>
              <a:ext uri="{FF2B5EF4-FFF2-40B4-BE49-F238E27FC236}">
                <a16:creationId xmlns:a16="http://schemas.microsoft.com/office/drawing/2014/main" id="{E5F7A235-0482-F16C-3A62-C06F9709FCD4}"/>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7" name="Rectangle: Rounded Corners 6">
            <a:hlinkClick r:id="rId3" action="ppaction://hlinksldjump"/>
            <a:extLst>
              <a:ext uri="{FF2B5EF4-FFF2-40B4-BE49-F238E27FC236}">
                <a16:creationId xmlns:a16="http://schemas.microsoft.com/office/drawing/2014/main" id="{BFFF9632-1119-A654-5546-C5A7276D899E}"/>
              </a:ext>
            </a:extLst>
          </p:cNvPr>
          <p:cNvSpPr/>
          <p:nvPr/>
        </p:nvSpPr>
        <p:spPr>
          <a:xfrm>
            <a:off x="9110555"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
        <p:nvSpPr>
          <p:cNvPr id="8" name="Arrow: Left 7">
            <a:hlinkClick r:id="rId4" action="ppaction://hlinksldjump"/>
            <a:extLst>
              <a:ext uri="{FF2B5EF4-FFF2-40B4-BE49-F238E27FC236}">
                <a16:creationId xmlns:a16="http://schemas.microsoft.com/office/drawing/2014/main" id="{65A5AC72-0759-AE11-D4E7-93A5BB644CC7}"/>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FBF17F9-279D-121C-F1E6-33B3F06635AA}"/>
              </a:ext>
            </a:extLst>
          </p:cNvPr>
          <p:cNvSpPr/>
          <p:nvPr/>
        </p:nvSpPr>
        <p:spPr>
          <a:xfrm>
            <a:off x="7249098" y="1852865"/>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Name </a:t>
            </a:r>
            <a:endParaRPr lang="en-IN" sz="1200" dirty="0"/>
          </a:p>
        </p:txBody>
      </p:sp>
      <p:sp>
        <p:nvSpPr>
          <p:cNvPr id="10" name="Rectangle: Rounded Corners 9">
            <a:extLst>
              <a:ext uri="{FF2B5EF4-FFF2-40B4-BE49-F238E27FC236}">
                <a16:creationId xmlns:a16="http://schemas.microsoft.com/office/drawing/2014/main" id="{5BC96989-ABB4-28A1-BDC4-231392A14EC1}"/>
              </a:ext>
            </a:extLst>
          </p:cNvPr>
          <p:cNvSpPr/>
          <p:nvPr/>
        </p:nvSpPr>
        <p:spPr>
          <a:xfrm>
            <a:off x="7249099" y="2377109"/>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Gender</a:t>
            </a:r>
            <a:endParaRPr lang="en-IN" sz="1200" dirty="0"/>
          </a:p>
        </p:txBody>
      </p:sp>
      <p:sp>
        <p:nvSpPr>
          <p:cNvPr id="11" name="Rectangle: Rounded Corners 10">
            <a:extLst>
              <a:ext uri="{FF2B5EF4-FFF2-40B4-BE49-F238E27FC236}">
                <a16:creationId xmlns:a16="http://schemas.microsoft.com/office/drawing/2014/main" id="{661CE1F6-1F15-513B-2590-F74060745863}"/>
              </a:ext>
            </a:extLst>
          </p:cNvPr>
          <p:cNvSpPr/>
          <p:nvPr/>
        </p:nvSpPr>
        <p:spPr>
          <a:xfrm>
            <a:off x="7257640" y="2901353"/>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Date of Birth</a:t>
            </a:r>
            <a:endParaRPr lang="en-IN" sz="1200" dirty="0"/>
          </a:p>
        </p:txBody>
      </p:sp>
      <p:sp>
        <p:nvSpPr>
          <p:cNvPr id="12" name="Rectangle: Rounded Corners 11">
            <a:extLst>
              <a:ext uri="{FF2B5EF4-FFF2-40B4-BE49-F238E27FC236}">
                <a16:creationId xmlns:a16="http://schemas.microsoft.com/office/drawing/2014/main" id="{870FE6D0-E332-6B9F-67E3-48AF8765D9D6}"/>
              </a:ext>
            </a:extLst>
          </p:cNvPr>
          <p:cNvSpPr/>
          <p:nvPr/>
        </p:nvSpPr>
        <p:spPr>
          <a:xfrm>
            <a:off x="7257641" y="3425597"/>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Email</a:t>
            </a:r>
            <a:endParaRPr lang="en-IN" sz="1200" dirty="0"/>
          </a:p>
        </p:txBody>
      </p:sp>
      <p:sp>
        <p:nvSpPr>
          <p:cNvPr id="13" name="Rectangle: Rounded Corners 12">
            <a:extLst>
              <a:ext uri="{FF2B5EF4-FFF2-40B4-BE49-F238E27FC236}">
                <a16:creationId xmlns:a16="http://schemas.microsoft.com/office/drawing/2014/main" id="{77D86954-3FEA-2C90-BFCF-9920255D9A2E}"/>
              </a:ext>
            </a:extLst>
          </p:cNvPr>
          <p:cNvSpPr/>
          <p:nvPr/>
        </p:nvSpPr>
        <p:spPr>
          <a:xfrm>
            <a:off x="7257640" y="3949843"/>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Mobile</a:t>
            </a:r>
            <a:endParaRPr lang="en-IN" sz="1200" dirty="0"/>
          </a:p>
        </p:txBody>
      </p:sp>
      <p:sp>
        <p:nvSpPr>
          <p:cNvPr id="14" name="Rectangle 13">
            <a:extLst>
              <a:ext uri="{FF2B5EF4-FFF2-40B4-BE49-F238E27FC236}">
                <a16:creationId xmlns:a16="http://schemas.microsoft.com/office/drawing/2014/main" id="{96842981-285E-922B-38EB-8D81A2E0939B}"/>
              </a:ext>
            </a:extLst>
          </p:cNvPr>
          <p:cNvSpPr/>
          <p:nvPr/>
        </p:nvSpPr>
        <p:spPr>
          <a:xfrm>
            <a:off x="8819771" y="1852865"/>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50000"/>
                    <a:lumOff val="50000"/>
                  </a:schemeClr>
                </a:solidFill>
              </a:rPr>
              <a:t>Mr</a:t>
            </a:r>
            <a:r>
              <a:rPr lang="en-US" sz="1400" dirty="0">
                <a:solidFill>
                  <a:schemeClr val="tx1">
                    <a:lumMod val="50000"/>
                    <a:lumOff val="50000"/>
                  </a:schemeClr>
                </a:solidFill>
              </a:rPr>
              <a:t> ABDCFA </a:t>
            </a:r>
            <a:endParaRPr lang="en-IN" sz="1400" dirty="0">
              <a:solidFill>
                <a:schemeClr val="tx1">
                  <a:lumMod val="50000"/>
                  <a:lumOff val="50000"/>
                </a:schemeClr>
              </a:solidFill>
            </a:endParaRPr>
          </a:p>
        </p:txBody>
      </p:sp>
      <p:sp>
        <p:nvSpPr>
          <p:cNvPr id="15" name="Rectangle 14">
            <a:extLst>
              <a:ext uri="{FF2B5EF4-FFF2-40B4-BE49-F238E27FC236}">
                <a16:creationId xmlns:a16="http://schemas.microsoft.com/office/drawing/2014/main" id="{830638AD-2789-310E-13A6-9F9B33FD9953}"/>
              </a:ext>
            </a:extLst>
          </p:cNvPr>
          <p:cNvSpPr/>
          <p:nvPr/>
        </p:nvSpPr>
        <p:spPr>
          <a:xfrm>
            <a:off x="8819771" y="2377109"/>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Male</a:t>
            </a:r>
            <a:endParaRPr lang="en-IN" sz="1400" dirty="0">
              <a:solidFill>
                <a:schemeClr val="tx1">
                  <a:lumMod val="50000"/>
                  <a:lumOff val="50000"/>
                </a:schemeClr>
              </a:solidFill>
            </a:endParaRPr>
          </a:p>
        </p:txBody>
      </p:sp>
      <p:sp>
        <p:nvSpPr>
          <p:cNvPr id="16" name="Rectangle 15">
            <a:extLst>
              <a:ext uri="{FF2B5EF4-FFF2-40B4-BE49-F238E27FC236}">
                <a16:creationId xmlns:a16="http://schemas.microsoft.com/office/drawing/2014/main" id="{5DA2398F-BFB0-0A59-65A8-77BE7F018FAA}"/>
              </a:ext>
            </a:extLst>
          </p:cNvPr>
          <p:cNvSpPr/>
          <p:nvPr/>
        </p:nvSpPr>
        <p:spPr>
          <a:xfrm>
            <a:off x="8828313" y="2901353"/>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20/Feb/1960</a:t>
            </a:r>
            <a:endParaRPr lang="en-IN" sz="1400" dirty="0">
              <a:solidFill>
                <a:schemeClr val="tx1">
                  <a:lumMod val="50000"/>
                  <a:lumOff val="50000"/>
                </a:schemeClr>
              </a:solidFill>
            </a:endParaRPr>
          </a:p>
        </p:txBody>
      </p:sp>
      <p:sp>
        <p:nvSpPr>
          <p:cNvPr id="17" name="Rectangle 16">
            <a:extLst>
              <a:ext uri="{FF2B5EF4-FFF2-40B4-BE49-F238E27FC236}">
                <a16:creationId xmlns:a16="http://schemas.microsoft.com/office/drawing/2014/main" id="{05EF4A32-7E61-02EA-8FDD-86B7688FBFC9}"/>
              </a:ext>
            </a:extLst>
          </p:cNvPr>
          <p:cNvSpPr/>
          <p:nvPr/>
        </p:nvSpPr>
        <p:spPr>
          <a:xfrm>
            <a:off x="8828313" y="3425597"/>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abcded@gmail.com</a:t>
            </a:r>
            <a:endParaRPr lang="en-IN" sz="1400" dirty="0">
              <a:solidFill>
                <a:schemeClr val="tx1">
                  <a:lumMod val="50000"/>
                  <a:lumOff val="50000"/>
                </a:schemeClr>
              </a:solidFill>
            </a:endParaRPr>
          </a:p>
        </p:txBody>
      </p:sp>
      <p:sp>
        <p:nvSpPr>
          <p:cNvPr id="18" name="Rectangle 17">
            <a:extLst>
              <a:ext uri="{FF2B5EF4-FFF2-40B4-BE49-F238E27FC236}">
                <a16:creationId xmlns:a16="http://schemas.microsoft.com/office/drawing/2014/main" id="{136C3C24-C119-363A-82CC-D9EC0193D69C}"/>
              </a:ext>
            </a:extLst>
          </p:cNvPr>
          <p:cNvSpPr/>
          <p:nvPr/>
        </p:nvSpPr>
        <p:spPr>
          <a:xfrm>
            <a:off x="8828313" y="3949843"/>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9874563210</a:t>
            </a:r>
            <a:endParaRPr lang="en-IN" sz="1400" dirty="0">
              <a:solidFill>
                <a:schemeClr val="tx1">
                  <a:lumMod val="50000"/>
                  <a:lumOff val="50000"/>
                </a:schemeClr>
              </a:solidFill>
            </a:endParaRPr>
          </a:p>
        </p:txBody>
      </p:sp>
      <p:sp>
        <p:nvSpPr>
          <p:cNvPr id="19" name="Rectangle: Rounded Corners 18">
            <a:extLst>
              <a:ext uri="{FF2B5EF4-FFF2-40B4-BE49-F238E27FC236}">
                <a16:creationId xmlns:a16="http://schemas.microsoft.com/office/drawing/2014/main" id="{1D2E153F-31AD-378B-AE44-25F6E0F66CCC}"/>
              </a:ext>
            </a:extLst>
          </p:cNvPr>
          <p:cNvSpPr/>
          <p:nvPr/>
        </p:nvSpPr>
        <p:spPr>
          <a:xfrm>
            <a:off x="7249097" y="1328621"/>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KYC Status</a:t>
            </a:r>
            <a:endParaRPr lang="en-IN" sz="1200" dirty="0"/>
          </a:p>
        </p:txBody>
      </p:sp>
      <p:sp>
        <p:nvSpPr>
          <p:cNvPr id="21" name="Rectangle 20">
            <a:extLst>
              <a:ext uri="{FF2B5EF4-FFF2-40B4-BE49-F238E27FC236}">
                <a16:creationId xmlns:a16="http://schemas.microsoft.com/office/drawing/2014/main" id="{AB5BC986-1A34-1D6A-758B-3352150B615E}"/>
              </a:ext>
            </a:extLst>
          </p:cNvPr>
          <p:cNvSpPr/>
          <p:nvPr/>
        </p:nvSpPr>
        <p:spPr>
          <a:xfrm>
            <a:off x="8819771" y="1328621"/>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Approved</a:t>
            </a:r>
            <a:endParaRPr lang="en-IN" sz="1400" dirty="0">
              <a:solidFill>
                <a:schemeClr val="tx1">
                  <a:lumMod val="50000"/>
                  <a:lumOff val="50000"/>
                </a:schemeClr>
              </a:solidFill>
            </a:endParaRPr>
          </a:p>
        </p:txBody>
      </p:sp>
      <p:sp>
        <p:nvSpPr>
          <p:cNvPr id="22" name="Rectangle 21">
            <a:extLst>
              <a:ext uri="{FF2B5EF4-FFF2-40B4-BE49-F238E27FC236}">
                <a16:creationId xmlns:a16="http://schemas.microsoft.com/office/drawing/2014/main" id="{0AF42F54-931E-01F1-3440-D774C4423036}"/>
              </a:ext>
            </a:extLst>
          </p:cNvPr>
          <p:cNvSpPr/>
          <p:nvPr/>
        </p:nvSpPr>
        <p:spPr>
          <a:xfrm>
            <a:off x="303244" y="1328621"/>
            <a:ext cx="5792756" cy="25529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1"/>
          <a:lstStyle/>
          <a:p>
            <a:pPr algn="ctr"/>
            <a:r>
              <a:rPr lang="en-US" dirty="0">
                <a:solidFill>
                  <a:schemeClr val="tx1"/>
                </a:solidFill>
              </a:rPr>
              <a:t>Purchase History</a:t>
            </a:r>
            <a:endParaRPr lang="en-IN" dirty="0">
              <a:solidFill>
                <a:schemeClr val="tx1"/>
              </a:solidFill>
            </a:endParaRPr>
          </a:p>
        </p:txBody>
      </p:sp>
      <p:graphicFrame>
        <p:nvGraphicFramePr>
          <p:cNvPr id="23" name="Table 22">
            <a:extLst>
              <a:ext uri="{FF2B5EF4-FFF2-40B4-BE49-F238E27FC236}">
                <a16:creationId xmlns:a16="http://schemas.microsoft.com/office/drawing/2014/main" id="{E750B755-E975-F7EC-A49D-6A9A37303669}"/>
              </a:ext>
            </a:extLst>
          </p:cNvPr>
          <p:cNvGraphicFramePr>
            <a:graphicFrameLocks noGrp="1"/>
          </p:cNvGraphicFramePr>
          <p:nvPr/>
        </p:nvGraphicFramePr>
        <p:xfrm>
          <a:off x="380990" y="1845515"/>
          <a:ext cx="5581270" cy="1866567"/>
        </p:xfrm>
        <a:graphic>
          <a:graphicData uri="http://schemas.openxmlformats.org/drawingml/2006/table">
            <a:tbl>
              <a:tblPr firstRow="1" bandRow="1">
                <a:tableStyleId>{5C22544A-7EE6-4342-B048-85BDC9FD1C3A}</a:tableStyleId>
              </a:tblPr>
              <a:tblGrid>
                <a:gridCol w="729353">
                  <a:extLst>
                    <a:ext uri="{9D8B030D-6E8A-4147-A177-3AD203B41FA5}">
                      <a16:colId xmlns:a16="http://schemas.microsoft.com/office/drawing/2014/main" val="3746115640"/>
                    </a:ext>
                  </a:extLst>
                </a:gridCol>
                <a:gridCol w="1503155">
                  <a:extLst>
                    <a:ext uri="{9D8B030D-6E8A-4147-A177-3AD203B41FA5}">
                      <a16:colId xmlns:a16="http://schemas.microsoft.com/office/drawing/2014/main" val="3502622923"/>
                    </a:ext>
                  </a:extLst>
                </a:gridCol>
                <a:gridCol w="1116254">
                  <a:extLst>
                    <a:ext uri="{9D8B030D-6E8A-4147-A177-3AD203B41FA5}">
                      <a16:colId xmlns:a16="http://schemas.microsoft.com/office/drawing/2014/main" val="1805862749"/>
                    </a:ext>
                  </a:extLst>
                </a:gridCol>
                <a:gridCol w="1116254">
                  <a:extLst>
                    <a:ext uri="{9D8B030D-6E8A-4147-A177-3AD203B41FA5}">
                      <a16:colId xmlns:a16="http://schemas.microsoft.com/office/drawing/2014/main" val="357596789"/>
                    </a:ext>
                  </a:extLst>
                </a:gridCol>
                <a:gridCol w="1116254">
                  <a:extLst>
                    <a:ext uri="{9D8B030D-6E8A-4147-A177-3AD203B41FA5}">
                      <a16:colId xmlns:a16="http://schemas.microsoft.com/office/drawing/2014/main" val="1541780328"/>
                    </a:ext>
                  </a:extLst>
                </a:gridCol>
              </a:tblGrid>
              <a:tr h="537559">
                <a:tc>
                  <a:txBody>
                    <a:bodyPr/>
                    <a:lstStyle/>
                    <a:p>
                      <a:r>
                        <a:rPr lang="en-US" sz="1400" b="0" dirty="0">
                          <a:solidFill>
                            <a:schemeClr val="tx1"/>
                          </a:solidFill>
                        </a:rPr>
                        <a:t>Type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Project Name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Date of Booking</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Current Status</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Know More</a:t>
                      </a:r>
                      <a:endParaRPr lang="en-IN" sz="14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37062710"/>
                  </a:ext>
                </a:extLst>
              </a:tr>
              <a:tr h="664504">
                <a:tc>
                  <a:txBody>
                    <a:bodyPr/>
                    <a:lstStyle/>
                    <a:p>
                      <a:r>
                        <a:rPr lang="en-US" sz="1200" b="0" dirty="0">
                          <a:solidFill>
                            <a:schemeClr val="tx1"/>
                          </a:solidFill>
                        </a:rPr>
                        <a:t>Flat</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err="1">
                          <a:solidFill>
                            <a:schemeClr val="tx1"/>
                          </a:solidFill>
                        </a:rPr>
                        <a:t>Kannimanike</a:t>
                      </a:r>
                      <a:r>
                        <a:rPr lang="en-US" sz="1200" b="0" dirty="0">
                          <a:solidFill>
                            <a:schemeClr val="tx1"/>
                          </a:solidFill>
                        </a:rPr>
                        <a:t> Phase 1</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1 Jan 2025</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Booked</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91695827"/>
                  </a:ext>
                </a:extLst>
              </a:tr>
              <a:tr h="664504">
                <a:tc>
                  <a:txBody>
                    <a:bodyPr/>
                    <a:lstStyle/>
                    <a:p>
                      <a:r>
                        <a:rPr lang="en-US" sz="1200" b="0" dirty="0">
                          <a:solidFill>
                            <a:schemeClr val="tx1"/>
                          </a:solidFill>
                        </a:rPr>
                        <a:t>Villa</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err="1">
                          <a:solidFill>
                            <a:schemeClr val="tx1"/>
                          </a:solidFill>
                        </a:rPr>
                        <a:t>Hunnigere</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1 Jan 2023</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Registration Complete</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5217308"/>
                  </a:ext>
                </a:extLst>
              </a:tr>
            </a:tbl>
          </a:graphicData>
        </a:graphic>
      </p:graphicFrame>
      <p:sp>
        <p:nvSpPr>
          <p:cNvPr id="24" name="Rectangle: Rounded Corners 23">
            <a:hlinkClick r:id="rId5" action="ppaction://hlinksldjump"/>
            <a:extLst>
              <a:ext uri="{FF2B5EF4-FFF2-40B4-BE49-F238E27FC236}">
                <a16:creationId xmlns:a16="http://schemas.microsoft.com/office/drawing/2014/main" id="{46F3AFB8-0DA3-81CB-4366-DA1B0E13DD62}"/>
              </a:ext>
            </a:extLst>
          </p:cNvPr>
          <p:cNvSpPr/>
          <p:nvPr/>
        </p:nvSpPr>
        <p:spPr>
          <a:xfrm>
            <a:off x="4960006" y="2450385"/>
            <a:ext cx="886318"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More Details</a:t>
            </a:r>
            <a:endParaRPr lang="en-IN" sz="1200" dirty="0"/>
          </a:p>
        </p:txBody>
      </p:sp>
      <p:sp>
        <p:nvSpPr>
          <p:cNvPr id="25" name="Rectangle 24">
            <a:extLst>
              <a:ext uri="{FF2B5EF4-FFF2-40B4-BE49-F238E27FC236}">
                <a16:creationId xmlns:a16="http://schemas.microsoft.com/office/drawing/2014/main" id="{569B13C3-20FD-3E2B-738D-A2EE596F8473}"/>
              </a:ext>
            </a:extLst>
          </p:cNvPr>
          <p:cNvSpPr/>
          <p:nvPr/>
        </p:nvSpPr>
        <p:spPr>
          <a:xfrm>
            <a:off x="303244" y="4045096"/>
            <a:ext cx="5792756" cy="25529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1"/>
          <a:lstStyle/>
          <a:p>
            <a:pPr algn="ctr"/>
            <a:r>
              <a:rPr lang="en-US" dirty="0">
                <a:solidFill>
                  <a:schemeClr val="tx1"/>
                </a:solidFill>
              </a:rPr>
              <a:t>Query History</a:t>
            </a:r>
            <a:endParaRPr lang="en-IN" dirty="0">
              <a:solidFill>
                <a:schemeClr val="tx1"/>
              </a:solidFill>
            </a:endParaRPr>
          </a:p>
        </p:txBody>
      </p:sp>
      <p:graphicFrame>
        <p:nvGraphicFramePr>
          <p:cNvPr id="26" name="Table 25">
            <a:extLst>
              <a:ext uri="{FF2B5EF4-FFF2-40B4-BE49-F238E27FC236}">
                <a16:creationId xmlns:a16="http://schemas.microsoft.com/office/drawing/2014/main" id="{FD62ED0E-CB2F-6FF4-41D3-14BA4E4CCFCA}"/>
              </a:ext>
            </a:extLst>
          </p:cNvPr>
          <p:cNvGraphicFramePr>
            <a:graphicFrameLocks noGrp="1"/>
          </p:cNvGraphicFramePr>
          <p:nvPr/>
        </p:nvGraphicFramePr>
        <p:xfrm>
          <a:off x="380990" y="4561990"/>
          <a:ext cx="5465333" cy="1329008"/>
        </p:xfrm>
        <a:graphic>
          <a:graphicData uri="http://schemas.openxmlformats.org/drawingml/2006/table">
            <a:tbl>
              <a:tblPr firstRow="1" bandRow="1">
                <a:tableStyleId>{5C22544A-7EE6-4342-B048-85BDC9FD1C3A}</a:tableStyleId>
              </a:tblPr>
              <a:tblGrid>
                <a:gridCol w="971949">
                  <a:extLst>
                    <a:ext uri="{9D8B030D-6E8A-4147-A177-3AD203B41FA5}">
                      <a16:colId xmlns:a16="http://schemas.microsoft.com/office/drawing/2014/main" val="3502622923"/>
                    </a:ext>
                  </a:extLst>
                </a:gridCol>
                <a:gridCol w="2202024">
                  <a:extLst>
                    <a:ext uri="{9D8B030D-6E8A-4147-A177-3AD203B41FA5}">
                      <a16:colId xmlns:a16="http://schemas.microsoft.com/office/drawing/2014/main" val="1805862749"/>
                    </a:ext>
                  </a:extLst>
                </a:gridCol>
                <a:gridCol w="1033981">
                  <a:extLst>
                    <a:ext uri="{9D8B030D-6E8A-4147-A177-3AD203B41FA5}">
                      <a16:colId xmlns:a16="http://schemas.microsoft.com/office/drawing/2014/main" val="357596789"/>
                    </a:ext>
                  </a:extLst>
                </a:gridCol>
                <a:gridCol w="1257379">
                  <a:extLst>
                    <a:ext uri="{9D8B030D-6E8A-4147-A177-3AD203B41FA5}">
                      <a16:colId xmlns:a16="http://schemas.microsoft.com/office/drawing/2014/main" val="1541780328"/>
                    </a:ext>
                  </a:extLst>
                </a:gridCol>
              </a:tblGrid>
              <a:tr h="664504">
                <a:tc>
                  <a:txBody>
                    <a:bodyPr/>
                    <a:lstStyle/>
                    <a:p>
                      <a:r>
                        <a:rPr lang="en-US" sz="1200" b="0" dirty="0" err="1">
                          <a:solidFill>
                            <a:schemeClr val="tx1"/>
                          </a:solidFill>
                        </a:rPr>
                        <a:t>Kannimanike</a:t>
                      </a:r>
                      <a:r>
                        <a:rPr lang="en-US" sz="1200" b="0" dirty="0">
                          <a:solidFill>
                            <a:schemeClr val="tx1"/>
                          </a:solidFill>
                        </a:rPr>
                        <a:t> Phase 1</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You have to see the FAQ . All info </a:t>
                      </a:r>
                      <a:r>
                        <a:rPr lang="en-US" sz="1200" b="0" dirty="0" err="1">
                          <a:solidFill>
                            <a:schemeClr val="tx1"/>
                          </a:solidFill>
                        </a:rPr>
                        <a:t>avalable</a:t>
                      </a:r>
                      <a:endParaRPr lang="en-US"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91695827"/>
                  </a:ext>
                </a:extLst>
              </a:tr>
              <a:tr h="664504">
                <a:tc>
                  <a:txBody>
                    <a:bodyPr/>
                    <a:lstStyle/>
                    <a:p>
                      <a:r>
                        <a:rPr lang="en-US" sz="1200" b="0" dirty="0" err="1">
                          <a:solidFill>
                            <a:schemeClr val="tx1"/>
                          </a:solidFill>
                        </a:rPr>
                        <a:t>Hunnigere</a:t>
                      </a:r>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b="0" dirty="0">
                          <a:solidFill>
                            <a:schemeClr val="tx1"/>
                          </a:solidFill>
                        </a:rPr>
                        <a:t>Your payment is yet to be reconciled. </a:t>
                      </a: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200" b="0" dirty="0">
                        <a:solidFill>
                          <a:schemeClr val="tx1"/>
                        </a:solidFill>
                      </a:endParaRPr>
                    </a:p>
                  </a:txBody>
                  <a:tcPr anchor="ctr" anchorCtr="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5217308"/>
                  </a:ext>
                </a:extLst>
              </a:tr>
            </a:tbl>
          </a:graphicData>
        </a:graphic>
      </p:graphicFrame>
      <p:sp>
        <p:nvSpPr>
          <p:cNvPr id="27" name="Rectangle: Rounded Corners 26">
            <a:hlinkClick r:id="rId6" action="ppaction://hlinksldjump"/>
            <a:extLst>
              <a:ext uri="{FF2B5EF4-FFF2-40B4-BE49-F238E27FC236}">
                <a16:creationId xmlns:a16="http://schemas.microsoft.com/office/drawing/2014/main" id="{28FD68E7-F37F-6FA2-7CA1-3F2D479D192A}"/>
              </a:ext>
            </a:extLst>
          </p:cNvPr>
          <p:cNvSpPr/>
          <p:nvPr/>
        </p:nvSpPr>
        <p:spPr>
          <a:xfrm>
            <a:off x="2313303" y="6048558"/>
            <a:ext cx="1083039"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Raise New Query</a:t>
            </a:r>
            <a:endParaRPr lang="en-IN" sz="1200" dirty="0"/>
          </a:p>
        </p:txBody>
      </p:sp>
      <p:sp>
        <p:nvSpPr>
          <p:cNvPr id="28" name="Rectangle: Rounded Corners 27">
            <a:hlinkClick r:id="rId6" action="ppaction://hlinksldjump"/>
            <a:extLst>
              <a:ext uri="{FF2B5EF4-FFF2-40B4-BE49-F238E27FC236}">
                <a16:creationId xmlns:a16="http://schemas.microsoft.com/office/drawing/2014/main" id="{FD877382-62D4-3F07-E880-002A306EBD69}"/>
              </a:ext>
            </a:extLst>
          </p:cNvPr>
          <p:cNvSpPr/>
          <p:nvPr/>
        </p:nvSpPr>
        <p:spPr>
          <a:xfrm>
            <a:off x="4780408" y="4680293"/>
            <a:ext cx="886318"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Respond</a:t>
            </a:r>
            <a:endParaRPr lang="en-IN" sz="1200" dirty="0"/>
          </a:p>
        </p:txBody>
      </p:sp>
      <p:sp>
        <p:nvSpPr>
          <p:cNvPr id="29" name="Rectangle: Rounded Corners 28">
            <a:hlinkClick r:id="rId6" action="ppaction://hlinksldjump"/>
            <a:extLst>
              <a:ext uri="{FF2B5EF4-FFF2-40B4-BE49-F238E27FC236}">
                <a16:creationId xmlns:a16="http://schemas.microsoft.com/office/drawing/2014/main" id="{C3AA9E67-033D-345E-3A2D-272B1A2E14AF}"/>
              </a:ext>
            </a:extLst>
          </p:cNvPr>
          <p:cNvSpPr/>
          <p:nvPr/>
        </p:nvSpPr>
        <p:spPr>
          <a:xfrm>
            <a:off x="4780408" y="5333436"/>
            <a:ext cx="886318"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Respond</a:t>
            </a:r>
            <a:endParaRPr lang="en-IN" sz="1200" dirty="0"/>
          </a:p>
        </p:txBody>
      </p:sp>
      <p:sp>
        <p:nvSpPr>
          <p:cNvPr id="30" name="Rectangle: Beveled 29">
            <a:extLst>
              <a:ext uri="{FF2B5EF4-FFF2-40B4-BE49-F238E27FC236}">
                <a16:creationId xmlns:a16="http://schemas.microsoft.com/office/drawing/2014/main" id="{131D0787-82B0-6C23-89AB-603ACFC7FB1D}"/>
              </a:ext>
            </a:extLst>
          </p:cNvPr>
          <p:cNvSpPr/>
          <p:nvPr/>
        </p:nvSpPr>
        <p:spPr>
          <a:xfrm>
            <a:off x="3628099" y="4767547"/>
            <a:ext cx="947777" cy="196340"/>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Attachment</a:t>
            </a:r>
            <a:endParaRPr lang="en-IN" sz="1050" dirty="0"/>
          </a:p>
        </p:txBody>
      </p:sp>
      <p:sp>
        <p:nvSpPr>
          <p:cNvPr id="31" name="Rectangle: Beveled 30">
            <a:extLst>
              <a:ext uri="{FF2B5EF4-FFF2-40B4-BE49-F238E27FC236}">
                <a16:creationId xmlns:a16="http://schemas.microsoft.com/office/drawing/2014/main" id="{1606AE0C-8308-DB16-2799-AA9C2E4F8BF9}"/>
              </a:ext>
            </a:extLst>
          </p:cNvPr>
          <p:cNvSpPr/>
          <p:nvPr/>
        </p:nvSpPr>
        <p:spPr>
          <a:xfrm>
            <a:off x="3618768" y="5431209"/>
            <a:ext cx="947777" cy="196340"/>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Attachment</a:t>
            </a:r>
            <a:endParaRPr lang="en-IN" sz="1050" dirty="0"/>
          </a:p>
        </p:txBody>
      </p:sp>
      <p:sp>
        <p:nvSpPr>
          <p:cNvPr id="32" name="Rectangle: Rounded Corners 31">
            <a:hlinkClick r:id="rId5" action="ppaction://hlinksldjump"/>
            <a:extLst>
              <a:ext uri="{FF2B5EF4-FFF2-40B4-BE49-F238E27FC236}">
                <a16:creationId xmlns:a16="http://schemas.microsoft.com/office/drawing/2014/main" id="{7297990C-E1BC-82AD-C96D-06CB92658CA8}"/>
              </a:ext>
            </a:extLst>
          </p:cNvPr>
          <p:cNvSpPr/>
          <p:nvPr/>
        </p:nvSpPr>
        <p:spPr>
          <a:xfrm>
            <a:off x="4937978" y="3163222"/>
            <a:ext cx="886318"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More Details</a:t>
            </a:r>
            <a:endParaRPr lang="en-IN" sz="1200" dirty="0"/>
          </a:p>
        </p:txBody>
      </p:sp>
      <p:sp>
        <p:nvSpPr>
          <p:cNvPr id="20" name="Rectangle 19">
            <a:extLst>
              <a:ext uri="{FF2B5EF4-FFF2-40B4-BE49-F238E27FC236}">
                <a16:creationId xmlns:a16="http://schemas.microsoft.com/office/drawing/2014/main" id="{1C187391-8910-8C02-078F-4476D6B5DA2D}"/>
              </a:ext>
            </a:extLst>
          </p:cNvPr>
          <p:cNvSpPr/>
          <p:nvPr/>
        </p:nvSpPr>
        <p:spPr>
          <a:xfrm>
            <a:off x="1184988" y="1328621"/>
            <a:ext cx="9526555" cy="5370759"/>
          </a:xfrm>
          <a:prstGeom prst="rect">
            <a:avLst/>
          </a:prstGeom>
          <a:solidFill>
            <a:schemeClr val="bg1">
              <a:lumMod val="95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Rounded Corners 32">
            <a:extLst>
              <a:ext uri="{FF2B5EF4-FFF2-40B4-BE49-F238E27FC236}">
                <a16:creationId xmlns:a16="http://schemas.microsoft.com/office/drawing/2014/main" id="{C7E0DA14-1867-2430-A343-226CFC307EA9}"/>
              </a:ext>
            </a:extLst>
          </p:cNvPr>
          <p:cNvSpPr/>
          <p:nvPr/>
        </p:nvSpPr>
        <p:spPr>
          <a:xfrm>
            <a:off x="1810883" y="2258975"/>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Content</a:t>
            </a:r>
            <a:endParaRPr lang="en-IN" sz="1200" dirty="0"/>
          </a:p>
        </p:txBody>
      </p:sp>
      <p:sp>
        <p:nvSpPr>
          <p:cNvPr id="34" name="Rectangle: Rounded Corners 33">
            <a:extLst>
              <a:ext uri="{FF2B5EF4-FFF2-40B4-BE49-F238E27FC236}">
                <a16:creationId xmlns:a16="http://schemas.microsoft.com/office/drawing/2014/main" id="{986C3D3E-6BC4-008A-FCDA-D3D1AB66A6EA}"/>
              </a:ext>
            </a:extLst>
          </p:cNvPr>
          <p:cNvSpPr/>
          <p:nvPr/>
        </p:nvSpPr>
        <p:spPr>
          <a:xfrm>
            <a:off x="1810882" y="4488310"/>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Attachment</a:t>
            </a:r>
            <a:endParaRPr lang="en-IN" sz="1200" dirty="0"/>
          </a:p>
        </p:txBody>
      </p:sp>
      <p:sp>
        <p:nvSpPr>
          <p:cNvPr id="35" name="Rectangle 34">
            <a:extLst>
              <a:ext uri="{FF2B5EF4-FFF2-40B4-BE49-F238E27FC236}">
                <a16:creationId xmlns:a16="http://schemas.microsoft.com/office/drawing/2014/main" id="{9F388010-DDA0-3AA6-10A7-F467FFA6B03A}"/>
              </a:ext>
            </a:extLst>
          </p:cNvPr>
          <p:cNvSpPr/>
          <p:nvPr/>
        </p:nvSpPr>
        <p:spPr>
          <a:xfrm>
            <a:off x="3381556" y="2258974"/>
            <a:ext cx="6071886" cy="2135069"/>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50000"/>
                    <a:lumOff val="50000"/>
                  </a:schemeClr>
                </a:solidFill>
              </a:rPr>
              <a:t>Mr</a:t>
            </a:r>
            <a:r>
              <a:rPr lang="en-US" sz="1400" dirty="0">
                <a:solidFill>
                  <a:schemeClr val="tx1">
                    <a:lumMod val="50000"/>
                    <a:lumOff val="50000"/>
                  </a:schemeClr>
                </a:solidFill>
              </a:rPr>
              <a:t> ABDCFA </a:t>
            </a:r>
            <a:endParaRPr lang="en-IN" sz="1400" dirty="0">
              <a:solidFill>
                <a:schemeClr val="tx1">
                  <a:lumMod val="50000"/>
                  <a:lumOff val="50000"/>
                </a:schemeClr>
              </a:solidFill>
            </a:endParaRPr>
          </a:p>
        </p:txBody>
      </p:sp>
      <p:sp>
        <p:nvSpPr>
          <p:cNvPr id="36" name="Rectangle 35">
            <a:extLst>
              <a:ext uri="{FF2B5EF4-FFF2-40B4-BE49-F238E27FC236}">
                <a16:creationId xmlns:a16="http://schemas.microsoft.com/office/drawing/2014/main" id="{51A861B3-3215-DDB9-85A2-4F9A440ECD43}"/>
              </a:ext>
            </a:extLst>
          </p:cNvPr>
          <p:cNvSpPr/>
          <p:nvPr/>
        </p:nvSpPr>
        <p:spPr>
          <a:xfrm>
            <a:off x="3381556" y="4488310"/>
            <a:ext cx="2936800"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Male</a:t>
            </a:r>
            <a:endParaRPr lang="en-IN" sz="1400" dirty="0">
              <a:solidFill>
                <a:schemeClr val="tx1">
                  <a:lumMod val="50000"/>
                  <a:lumOff val="50000"/>
                </a:schemeClr>
              </a:solidFill>
            </a:endParaRPr>
          </a:p>
        </p:txBody>
      </p:sp>
      <p:sp>
        <p:nvSpPr>
          <p:cNvPr id="37" name="Rectangle: Rounded Corners 36">
            <a:extLst>
              <a:ext uri="{FF2B5EF4-FFF2-40B4-BE49-F238E27FC236}">
                <a16:creationId xmlns:a16="http://schemas.microsoft.com/office/drawing/2014/main" id="{52954F5F-D576-50DE-7EE0-8ACF6800E802}"/>
              </a:ext>
            </a:extLst>
          </p:cNvPr>
          <p:cNvSpPr/>
          <p:nvPr/>
        </p:nvSpPr>
        <p:spPr>
          <a:xfrm>
            <a:off x="1810882" y="1734731"/>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Subject</a:t>
            </a:r>
            <a:endParaRPr lang="en-IN" sz="1200" dirty="0"/>
          </a:p>
        </p:txBody>
      </p:sp>
      <p:sp>
        <p:nvSpPr>
          <p:cNvPr id="38" name="Rectangle 37">
            <a:extLst>
              <a:ext uri="{FF2B5EF4-FFF2-40B4-BE49-F238E27FC236}">
                <a16:creationId xmlns:a16="http://schemas.microsoft.com/office/drawing/2014/main" id="{7FB90256-9296-6F4A-5B8B-1BBCEB30B6E7}"/>
              </a:ext>
            </a:extLst>
          </p:cNvPr>
          <p:cNvSpPr/>
          <p:nvPr/>
        </p:nvSpPr>
        <p:spPr>
          <a:xfrm>
            <a:off x="3381556" y="1734731"/>
            <a:ext cx="6165192"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Approved</a:t>
            </a:r>
            <a:endParaRPr lang="en-IN" sz="1400" dirty="0">
              <a:solidFill>
                <a:schemeClr val="tx1">
                  <a:lumMod val="50000"/>
                  <a:lumOff val="50000"/>
                </a:schemeClr>
              </a:solidFill>
            </a:endParaRPr>
          </a:p>
        </p:txBody>
      </p:sp>
      <p:sp>
        <p:nvSpPr>
          <p:cNvPr id="39" name="Rectangle: Rounded Corners 38">
            <a:hlinkClick r:id="rId6" action="ppaction://hlinksldjump"/>
            <a:extLst>
              <a:ext uri="{FF2B5EF4-FFF2-40B4-BE49-F238E27FC236}">
                <a16:creationId xmlns:a16="http://schemas.microsoft.com/office/drawing/2014/main" id="{AC392760-576E-7F1A-4D65-F0AFE51C5C48}"/>
              </a:ext>
            </a:extLst>
          </p:cNvPr>
          <p:cNvSpPr/>
          <p:nvPr/>
        </p:nvSpPr>
        <p:spPr>
          <a:xfrm>
            <a:off x="5236390" y="585261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Send</a:t>
            </a:r>
            <a:endParaRPr lang="en-IN" sz="1200" dirty="0"/>
          </a:p>
        </p:txBody>
      </p:sp>
    </p:spTree>
    <p:extLst>
      <p:ext uri="{BB962C8B-B14F-4D97-AF65-F5344CB8AC3E}">
        <p14:creationId xmlns:p14="http://schemas.microsoft.com/office/powerpoint/2010/main" val="1302034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BB09F25-7AC7-E7E8-68B1-1E7A4C303840}"/>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862DD1C5-E1B8-69B2-710F-4B1BD2CFB8E1}"/>
              </a:ext>
            </a:extLst>
          </p:cNvPr>
          <p:cNvGrpSpPr/>
          <p:nvPr/>
        </p:nvGrpSpPr>
        <p:grpSpPr>
          <a:xfrm>
            <a:off x="0" y="475861"/>
            <a:ext cx="12192000" cy="5402425"/>
            <a:chOff x="0" y="475861"/>
            <a:chExt cx="12192000" cy="5402425"/>
          </a:xfrm>
        </p:grpSpPr>
        <p:pic>
          <p:nvPicPr>
            <p:cNvPr id="21" name="Picture 20">
              <a:extLst>
                <a:ext uri="{FF2B5EF4-FFF2-40B4-BE49-F238E27FC236}">
                  <a16:creationId xmlns:a16="http://schemas.microsoft.com/office/drawing/2014/main" id="{EDC8B3AA-F951-C98F-48AE-35765806D85C}"/>
                </a:ext>
              </a:extLst>
            </p:cNvPr>
            <p:cNvPicPr>
              <a:picLocks noChangeAspect="1"/>
            </p:cNvPicPr>
            <p:nvPr/>
          </p:nvPicPr>
          <p:blipFill>
            <a:blip r:embed="rId2"/>
            <a:stretch>
              <a:fillRect/>
            </a:stretch>
          </p:blipFill>
          <p:spPr>
            <a:xfrm>
              <a:off x="0" y="475861"/>
              <a:ext cx="12192000" cy="5402425"/>
            </a:xfrm>
            <a:prstGeom prst="rect">
              <a:avLst/>
            </a:prstGeom>
          </p:spPr>
        </p:pic>
        <p:pic>
          <p:nvPicPr>
            <p:cNvPr id="22" name="Picture 21">
              <a:extLst>
                <a:ext uri="{FF2B5EF4-FFF2-40B4-BE49-F238E27FC236}">
                  <a16:creationId xmlns:a16="http://schemas.microsoft.com/office/drawing/2014/main" id="{806DAE60-8092-EA67-9D4D-8B2861E44FA7}"/>
                </a:ext>
              </a:extLst>
            </p:cNvPr>
            <p:cNvPicPr>
              <a:picLocks noChangeAspect="1"/>
            </p:cNvPicPr>
            <p:nvPr/>
          </p:nvPicPr>
          <p:blipFill>
            <a:blip r:embed="rId3"/>
            <a:stretch>
              <a:fillRect/>
            </a:stretch>
          </p:blipFill>
          <p:spPr>
            <a:xfrm>
              <a:off x="1163896" y="5215289"/>
              <a:ext cx="9752919" cy="662997"/>
            </a:xfrm>
            <a:prstGeom prst="rect">
              <a:avLst/>
            </a:prstGeom>
          </p:spPr>
        </p:pic>
      </p:grpSp>
      <p:sp>
        <p:nvSpPr>
          <p:cNvPr id="8" name="Rectangle 7">
            <a:hlinkClick r:id="rId4" action="ppaction://hlinksldjump"/>
            <a:extLst>
              <a:ext uri="{FF2B5EF4-FFF2-40B4-BE49-F238E27FC236}">
                <a16:creationId xmlns:a16="http://schemas.microsoft.com/office/drawing/2014/main" id="{223A3728-41DD-D119-254D-59076F456E59}"/>
              </a:ext>
            </a:extLst>
          </p:cNvPr>
          <p:cNvSpPr/>
          <p:nvPr/>
        </p:nvSpPr>
        <p:spPr>
          <a:xfrm>
            <a:off x="9330612" y="5575477"/>
            <a:ext cx="606490" cy="223935"/>
          </a:xfrm>
          <a:prstGeom prst="rect">
            <a:avLst/>
          </a:prstGeom>
          <a:solidFill>
            <a:schemeClr val="bg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AA67A0C-F2AD-13EE-B3AF-366444F65616}"/>
              </a:ext>
            </a:extLst>
          </p:cNvPr>
          <p:cNvSpPr/>
          <p:nvPr/>
        </p:nvSpPr>
        <p:spPr>
          <a:xfrm>
            <a:off x="9731829" y="93306"/>
            <a:ext cx="2220685" cy="270588"/>
          </a:xfrm>
          <a:prstGeom prst="roundRect">
            <a:avLst/>
          </a:prstGeom>
          <a:solidFill>
            <a:schemeClr val="tx2">
              <a:lumMod val="50000"/>
              <a:lumOff val="50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Employee Login</a:t>
            </a:r>
            <a:endParaRPr lang="en-IN" sz="1200" dirty="0"/>
          </a:p>
        </p:txBody>
      </p:sp>
      <p:sp>
        <p:nvSpPr>
          <p:cNvPr id="10" name="Rectangle: Rounded Corners 9">
            <a:extLst>
              <a:ext uri="{FF2B5EF4-FFF2-40B4-BE49-F238E27FC236}">
                <a16:creationId xmlns:a16="http://schemas.microsoft.com/office/drawing/2014/main" id="{B14C9B04-ECAF-6880-6B2A-6B2B709FFF0A}"/>
              </a:ext>
            </a:extLst>
          </p:cNvPr>
          <p:cNvSpPr/>
          <p:nvPr/>
        </p:nvSpPr>
        <p:spPr>
          <a:xfrm>
            <a:off x="5835511" y="1231641"/>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Employee Login</a:t>
            </a:r>
            <a:endParaRPr lang="en-IN" sz="1400" dirty="0"/>
          </a:p>
        </p:txBody>
      </p:sp>
      <p:sp>
        <p:nvSpPr>
          <p:cNvPr id="11" name="Rectangle 10">
            <a:hlinkClick r:id="rId5" action="ppaction://hlinksldjump"/>
            <a:extLst>
              <a:ext uri="{FF2B5EF4-FFF2-40B4-BE49-F238E27FC236}">
                <a16:creationId xmlns:a16="http://schemas.microsoft.com/office/drawing/2014/main" id="{70A9F833-A032-4657-E668-AACDA524514D}"/>
              </a:ext>
            </a:extLst>
          </p:cNvPr>
          <p:cNvSpPr/>
          <p:nvPr/>
        </p:nvSpPr>
        <p:spPr>
          <a:xfrm>
            <a:off x="7875037" y="1231641"/>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C8BB0388-702E-2EC4-C1F1-F2456F903DB1}"/>
              </a:ext>
            </a:extLst>
          </p:cNvPr>
          <p:cNvSpPr/>
          <p:nvPr/>
        </p:nvSpPr>
        <p:spPr>
          <a:xfrm>
            <a:off x="5835511" y="181576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Password</a:t>
            </a:r>
            <a:endParaRPr lang="en-IN" sz="1400" dirty="0"/>
          </a:p>
        </p:txBody>
      </p:sp>
      <p:sp>
        <p:nvSpPr>
          <p:cNvPr id="13" name="Rectangle 12">
            <a:extLst>
              <a:ext uri="{FF2B5EF4-FFF2-40B4-BE49-F238E27FC236}">
                <a16:creationId xmlns:a16="http://schemas.microsoft.com/office/drawing/2014/main" id="{FE55B422-3F54-5944-D97B-1C891300DE03}"/>
              </a:ext>
            </a:extLst>
          </p:cNvPr>
          <p:cNvSpPr/>
          <p:nvPr/>
        </p:nvSpPr>
        <p:spPr>
          <a:xfrm>
            <a:off x="7875037" y="1815764"/>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hlinkClick r:id="rId6" action="ppaction://hlinksldjump"/>
            <a:extLst>
              <a:ext uri="{FF2B5EF4-FFF2-40B4-BE49-F238E27FC236}">
                <a16:creationId xmlns:a16="http://schemas.microsoft.com/office/drawing/2014/main" id="{DD619686-A9B8-1FDD-0B99-D27FDCCD3FA7}"/>
              </a:ext>
            </a:extLst>
          </p:cNvPr>
          <p:cNvSpPr/>
          <p:nvPr/>
        </p:nvSpPr>
        <p:spPr>
          <a:xfrm>
            <a:off x="8640146" y="2754570"/>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spTree>
    <p:extLst>
      <p:ext uri="{BB962C8B-B14F-4D97-AF65-F5344CB8AC3E}">
        <p14:creationId xmlns:p14="http://schemas.microsoft.com/office/powerpoint/2010/main" val="3120318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B76954-8062-113B-5214-4D1AFD1C2A6F}"/>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5307025A-1E38-52FF-732A-F8B403730AF9}"/>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4" name="Rectangle: Rounded Corners 3">
            <a:extLst>
              <a:ext uri="{FF2B5EF4-FFF2-40B4-BE49-F238E27FC236}">
                <a16:creationId xmlns:a16="http://schemas.microsoft.com/office/drawing/2014/main" id="{A387AC72-676A-DB9F-5391-4F7A204F7AAF}"/>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5" name="Rectangle: Rounded Corners 4">
            <a:extLst>
              <a:ext uri="{FF2B5EF4-FFF2-40B4-BE49-F238E27FC236}">
                <a16:creationId xmlns:a16="http://schemas.microsoft.com/office/drawing/2014/main" id="{87654361-9C6E-6143-54A7-E8E111AC9BB8}"/>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6" name="Rectangle: Rounded Corners 5">
            <a:hlinkClick r:id="rId2" action="ppaction://hlinksldjump"/>
            <a:extLst>
              <a:ext uri="{FF2B5EF4-FFF2-40B4-BE49-F238E27FC236}">
                <a16:creationId xmlns:a16="http://schemas.microsoft.com/office/drawing/2014/main" id="{8EF584C2-318D-B851-BAEA-7724777A611F}"/>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7" name="Rectangle: Rounded Corners 6">
            <a:hlinkClick r:id="rId3" action="ppaction://hlinksldjump"/>
            <a:extLst>
              <a:ext uri="{FF2B5EF4-FFF2-40B4-BE49-F238E27FC236}">
                <a16:creationId xmlns:a16="http://schemas.microsoft.com/office/drawing/2014/main" id="{E04156ED-68F0-C7F7-D29D-9DC3278EC861}"/>
              </a:ext>
            </a:extLst>
          </p:cNvPr>
          <p:cNvSpPr/>
          <p:nvPr/>
        </p:nvSpPr>
        <p:spPr>
          <a:xfrm>
            <a:off x="9110555"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
        <p:nvSpPr>
          <p:cNvPr id="8" name="Arrow: Left 7">
            <a:hlinkClick r:id="rId4" action="ppaction://hlinksldjump"/>
            <a:extLst>
              <a:ext uri="{FF2B5EF4-FFF2-40B4-BE49-F238E27FC236}">
                <a16:creationId xmlns:a16="http://schemas.microsoft.com/office/drawing/2014/main" id="{5805E64F-FDE5-FC4A-C78E-06FE4A5964CA}"/>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09C59017-A5D0-1711-FA31-66B2CF5DF1FD}"/>
              </a:ext>
            </a:extLst>
          </p:cNvPr>
          <p:cNvSpPr/>
          <p:nvPr/>
        </p:nvSpPr>
        <p:spPr>
          <a:xfrm>
            <a:off x="1669392" y="2184569"/>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Content</a:t>
            </a:r>
            <a:endParaRPr lang="en-IN" sz="1200" dirty="0"/>
          </a:p>
        </p:txBody>
      </p:sp>
      <p:sp>
        <p:nvSpPr>
          <p:cNvPr id="10" name="Rectangle: Rounded Corners 9">
            <a:extLst>
              <a:ext uri="{FF2B5EF4-FFF2-40B4-BE49-F238E27FC236}">
                <a16:creationId xmlns:a16="http://schemas.microsoft.com/office/drawing/2014/main" id="{84EF17AF-7D00-D931-6F2F-B066B32BFDC4}"/>
              </a:ext>
            </a:extLst>
          </p:cNvPr>
          <p:cNvSpPr/>
          <p:nvPr/>
        </p:nvSpPr>
        <p:spPr>
          <a:xfrm>
            <a:off x="1669391" y="4413904"/>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Attachment</a:t>
            </a:r>
            <a:endParaRPr lang="en-IN" sz="1200" dirty="0"/>
          </a:p>
        </p:txBody>
      </p:sp>
      <p:sp>
        <p:nvSpPr>
          <p:cNvPr id="12" name="Rectangle 11">
            <a:extLst>
              <a:ext uri="{FF2B5EF4-FFF2-40B4-BE49-F238E27FC236}">
                <a16:creationId xmlns:a16="http://schemas.microsoft.com/office/drawing/2014/main" id="{5C20E703-FD5B-C62E-4C19-DAC177AB8D54}"/>
              </a:ext>
            </a:extLst>
          </p:cNvPr>
          <p:cNvSpPr/>
          <p:nvPr/>
        </p:nvSpPr>
        <p:spPr>
          <a:xfrm>
            <a:off x="3240065" y="2184568"/>
            <a:ext cx="6071886" cy="2135069"/>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50000"/>
                    <a:lumOff val="50000"/>
                  </a:schemeClr>
                </a:solidFill>
              </a:rPr>
              <a:t>Mr</a:t>
            </a:r>
            <a:r>
              <a:rPr lang="en-US" sz="1400" dirty="0">
                <a:solidFill>
                  <a:schemeClr val="tx1">
                    <a:lumMod val="50000"/>
                    <a:lumOff val="50000"/>
                  </a:schemeClr>
                </a:solidFill>
              </a:rPr>
              <a:t> ABDCFA </a:t>
            </a:r>
            <a:endParaRPr lang="en-IN" sz="1400" dirty="0">
              <a:solidFill>
                <a:schemeClr val="tx1">
                  <a:lumMod val="50000"/>
                  <a:lumOff val="50000"/>
                </a:schemeClr>
              </a:solidFill>
            </a:endParaRPr>
          </a:p>
        </p:txBody>
      </p:sp>
      <p:sp>
        <p:nvSpPr>
          <p:cNvPr id="13" name="Rectangle 12">
            <a:extLst>
              <a:ext uri="{FF2B5EF4-FFF2-40B4-BE49-F238E27FC236}">
                <a16:creationId xmlns:a16="http://schemas.microsoft.com/office/drawing/2014/main" id="{2D2A6152-19B3-DD46-8742-FDAEC91682F2}"/>
              </a:ext>
            </a:extLst>
          </p:cNvPr>
          <p:cNvSpPr/>
          <p:nvPr/>
        </p:nvSpPr>
        <p:spPr>
          <a:xfrm>
            <a:off x="3240065" y="4413904"/>
            <a:ext cx="293680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Male</a:t>
            </a:r>
            <a:endParaRPr lang="en-IN" sz="1400" dirty="0">
              <a:solidFill>
                <a:schemeClr val="tx1">
                  <a:lumMod val="50000"/>
                  <a:lumOff val="50000"/>
                </a:schemeClr>
              </a:solidFill>
            </a:endParaRPr>
          </a:p>
        </p:txBody>
      </p:sp>
      <p:sp>
        <p:nvSpPr>
          <p:cNvPr id="15" name="Rectangle: Rounded Corners 14">
            <a:extLst>
              <a:ext uri="{FF2B5EF4-FFF2-40B4-BE49-F238E27FC236}">
                <a16:creationId xmlns:a16="http://schemas.microsoft.com/office/drawing/2014/main" id="{5A61B211-6F1A-23DE-BDFB-9F80CACB2FFB}"/>
              </a:ext>
            </a:extLst>
          </p:cNvPr>
          <p:cNvSpPr/>
          <p:nvPr/>
        </p:nvSpPr>
        <p:spPr>
          <a:xfrm>
            <a:off x="1669391" y="1660325"/>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Subject</a:t>
            </a:r>
            <a:endParaRPr lang="en-IN" sz="1200" dirty="0"/>
          </a:p>
        </p:txBody>
      </p:sp>
      <p:sp>
        <p:nvSpPr>
          <p:cNvPr id="16" name="Rectangle 15">
            <a:extLst>
              <a:ext uri="{FF2B5EF4-FFF2-40B4-BE49-F238E27FC236}">
                <a16:creationId xmlns:a16="http://schemas.microsoft.com/office/drawing/2014/main" id="{C5598DC7-9167-EE54-D161-F4A434ADAD26}"/>
              </a:ext>
            </a:extLst>
          </p:cNvPr>
          <p:cNvSpPr/>
          <p:nvPr/>
        </p:nvSpPr>
        <p:spPr>
          <a:xfrm>
            <a:off x="3240065" y="1660325"/>
            <a:ext cx="616519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Approved</a:t>
            </a:r>
            <a:endParaRPr lang="en-IN" sz="1400" dirty="0">
              <a:solidFill>
                <a:schemeClr val="tx1">
                  <a:lumMod val="50000"/>
                  <a:lumOff val="50000"/>
                </a:schemeClr>
              </a:solidFill>
            </a:endParaRPr>
          </a:p>
        </p:txBody>
      </p:sp>
    </p:spTree>
    <p:extLst>
      <p:ext uri="{BB962C8B-B14F-4D97-AF65-F5344CB8AC3E}">
        <p14:creationId xmlns:p14="http://schemas.microsoft.com/office/powerpoint/2010/main" val="3063148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A1D9F9-3434-0C72-F990-D839B684E8C9}"/>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BEF1D210-EADD-505E-B956-BF7A0C40B890}"/>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4" name="Rectangle: Rounded Corners 3">
            <a:extLst>
              <a:ext uri="{FF2B5EF4-FFF2-40B4-BE49-F238E27FC236}">
                <a16:creationId xmlns:a16="http://schemas.microsoft.com/office/drawing/2014/main" id="{2781ACD8-50A7-8D9D-BB7D-21F66EACE5E3}"/>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5" name="Rectangle: Rounded Corners 4">
            <a:extLst>
              <a:ext uri="{FF2B5EF4-FFF2-40B4-BE49-F238E27FC236}">
                <a16:creationId xmlns:a16="http://schemas.microsoft.com/office/drawing/2014/main" id="{7A6B1B5F-43FC-0730-9026-4311774A54D9}"/>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6" name="Rectangle: Rounded Corners 5">
            <a:hlinkClick r:id="rId2" action="ppaction://hlinksldjump"/>
            <a:extLst>
              <a:ext uri="{FF2B5EF4-FFF2-40B4-BE49-F238E27FC236}">
                <a16:creationId xmlns:a16="http://schemas.microsoft.com/office/drawing/2014/main" id="{0E86FA76-1E97-2EC6-599E-7384E67BA2EC}"/>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7" name="Rectangle: Rounded Corners 6">
            <a:hlinkClick r:id="rId3" action="ppaction://hlinksldjump"/>
            <a:extLst>
              <a:ext uri="{FF2B5EF4-FFF2-40B4-BE49-F238E27FC236}">
                <a16:creationId xmlns:a16="http://schemas.microsoft.com/office/drawing/2014/main" id="{63799D19-D441-8983-C0B9-3556097DEA19}"/>
              </a:ext>
            </a:extLst>
          </p:cNvPr>
          <p:cNvSpPr/>
          <p:nvPr/>
        </p:nvSpPr>
        <p:spPr>
          <a:xfrm>
            <a:off x="9110555"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
        <p:nvSpPr>
          <p:cNvPr id="8" name="Arrow: Left 7">
            <a:hlinkClick r:id="rId4" action="ppaction://hlinksldjump"/>
            <a:extLst>
              <a:ext uri="{FF2B5EF4-FFF2-40B4-BE49-F238E27FC236}">
                <a16:creationId xmlns:a16="http://schemas.microsoft.com/office/drawing/2014/main" id="{35A184DA-C8E7-323E-A7FD-929321612667}"/>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 name="Table 9">
            <a:extLst>
              <a:ext uri="{FF2B5EF4-FFF2-40B4-BE49-F238E27FC236}">
                <a16:creationId xmlns:a16="http://schemas.microsoft.com/office/drawing/2014/main" id="{8527397C-90C7-0206-4008-A2A9D391196F}"/>
              </a:ext>
            </a:extLst>
          </p:cNvPr>
          <p:cNvGraphicFramePr>
            <a:graphicFrameLocks noGrp="1"/>
          </p:cNvGraphicFramePr>
          <p:nvPr>
            <p:extLst>
              <p:ext uri="{D42A27DB-BD31-4B8C-83A1-F6EECF244321}">
                <p14:modId xmlns:p14="http://schemas.microsoft.com/office/powerpoint/2010/main" val="3674755883"/>
              </p:ext>
            </p:extLst>
          </p:nvPr>
        </p:nvGraphicFramePr>
        <p:xfrm>
          <a:off x="712237" y="1639259"/>
          <a:ext cx="4878373" cy="3072700"/>
        </p:xfrm>
        <a:graphic>
          <a:graphicData uri="http://schemas.openxmlformats.org/drawingml/2006/table">
            <a:tbl>
              <a:tblPr firstRow="1" bandRow="1">
                <a:tableStyleId>{5C22544A-7EE6-4342-B048-85BDC9FD1C3A}</a:tableStyleId>
              </a:tblPr>
              <a:tblGrid>
                <a:gridCol w="1844351">
                  <a:extLst>
                    <a:ext uri="{9D8B030D-6E8A-4147-A177-3AD203B41FA5}">
                      <a16:colId xmlns:a16="http://schemas.microsoft.com/office/drawing/2014/main" val="2680514281"/>
                    </a:ext>
                  </a:extLst>
                </a:gridCol>
                <a:gridCol w="3034022">
                  <a:extLst>
                    <a:ext uri="{9D8B030D-6E8A-4147-A177-3AD203B41FA5}">
                      <a16:colId xmlns:a16="http://schemas.microsoft.com/office/drawing/2014/main" val="3772945424"/>
                    </a:ext>
                  </a:extLst>
                </a:gridCol>
              </a:tblGrid>
              <a:tr h="228883">
                <a:tc>
                  <a:txBody>
                    <a:bodyPr/>
                    <a:lstStyle/>
                    <a:p>
                      <a:r>
                        <a:rPr lang="en-US" sz="1200" b="0" dirty="0">
                          <a:solidFill>
                            <a:schemeClr val="tx1"/>
                          </a:solidFill>
                        </a:rPr>
                        <a:t>Apartment / Villa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Kammaghatta</a:t>
                      </a:r>
                      <a:r>
                        <a:rPr lang="en-US" sz="1200" b="0" dirty="0">
                          <a:solidFill>
                            <a:schemeClr val="tx1"/>
                          </a:solidFill>
                        </a:rPr>
                        <a:t> Phase 2</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228883">
                <a:tc>
                  <a:txBody>
                    <a:bodyPr/>
                    <a:lstStyle/>
                    <a:p>
                      <a:r>
                        <a:rPr lang="en-US" sz="1200" b="0" dirty="0">
                          <a:solidFill>
                            <a:schemeClr val="tx1"/>
                          </a:solidFill>
                        </a:rPr>
                        <a:t>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3 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288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Built up Area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1300 Sq ft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228883">
                <a:tc>
                  <a:txBody>
                    <a:bodyPr/>
                    <a:lstStyle/>
                    <a:p>
                      <a:r>
                        <a:rPr lang="en-US" sz="1200" b="0" dirty="0">
                          <a:solidFill>
                            <a:schemeClr val="tx1"/>
                          </a:solidFill>
                        </a:rPr>
                        <a:t>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a:t>
                      </a:r>
                      <a:r>
                        <a:rPr lang="en-US" sz="1200" b="0" baseline="30000" dirty="0">
                          <a:solidFill>
                            <a:schemeClr val="tx1"/>
                          </a:solidFill>
                        </a:rPr>
                        <a:t>st</a:t>
                      </a:r>
                      <a:r>
                        <a:rPr lang="en-US" sz="1200" b="0" dirty="0">
                          <a:solidFill>
                            <a:schemeClr val="tx1"/>
                          </a:solidFill>
                        </a:rPr>
                        <a:t> 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228883">
                <a:tc>
                  <a:txBody>
                    <a:bodyPr/>
                    <a:lstStyle/>
                    <a:p>
                      <a:r>
                        <a:rPr lang="en-US" sz="1200" b="0" dirty="0">
                          <a:solidFill>
                            <a:schemeClr val="tx1"/>
                          </a:solidFill>
                        </a:rPr>
                        <a:t>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7</a:t>
                      </a:r>
                      <a:r>
                        <a:rPr lang="en-US" sz="1200" b="0" baseline="30000" dirty="0">
                          <a:solidFill>
                            <a:schemeClr val="tx1"/>
                          </a:solidFill>
                        </a:rPr>
                        <a:t>th</a:t>
                      </a:r>
                      <a:r>
                        <a:rPr lang="en-US" sz="1200" b="0" dirty="0">
                          <a:solidFill>
                            <a:schemeClr val="tx1"/>
                          </a:solidFill>
                        </a:rPr>
                        <a:t> 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228883">
                <a:tc>
                  <a:txBody>
                    <a:bodyPr/>
                    <a:lstStyle/>
                    <a:p>
                      <a:r>
                        <a:rPr lang="en-US" sz="1200" b="0" dirty="0">
                          <a:solidFill>
                            <a:schemeClr val="tx1"/>
                          </a:solidFill>
                        </a:rPr>
                        <a:t>Flat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No 701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8409775"/>
                  </a:ext>
                </a:extLst>
              </a:tr>
              <a:tr h="228883">
                <a:tc>
                  <a:txBody>
                    <a:bodyPr/>
                    <a:lstStyle/>
                    <a:p>
                      <a:r>
                        <a:rPr lang="en-US" sz="1200" b="1" dirty="0">
                          <a:solidFill>
                            <a:schemeClr val="tx1"/>
                          </a:solidFill>
                        </a:rPr>
                        <a:t>Date of Booking</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1 Jan 2025</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591525"/>
                  </a:ext>
                </a:extLst>
              </a:tr>
              <a:tr h="228883">
                <a:tc>
                  <a:txBody>
                    <a:bodyPr/>
                    <a:lstStyle/>
                    <a:p>
                      <a:r>
                        <a:rPr lang="en-US" sz="1200" b="0" dirty="0">
                          <a:solidFill>
                            <a:schemeClr val="tx1"/>
                          </a:solidFill>
                        </a:rPr>
                        <a:t>Last date to complete payment without penalty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 Apr 2025</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9659645"/>
                  </a:ext>
                </a:extLst>
              </a:tr>
              <a:tr h="350028">
                <a:tc>
                  <a:txBody>
                    <a:bodyPr/>
                    <a:lstStyle/>
                    <a:p>
                      <a:r>
                        <a:rPr lang="en-US" sz="1200" b="0" dirty="0">
                          <a:solidFill>
                            <a:schemeClr val="tx1"/>
                          </a:solidFill>
                        </a:rPr>
                        <a:t>Total Payment done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17,50,000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5649125"/>
                  </a:ext>
                </a:extLst>
              </a:tr>
              <a:tr h="345232">
                <a:tc>
                  <a:txBody>
                    <a:bodyPr/>
                    <a:lstStyle/>
                    <a:p>
                      <a:r>
                        <a:rPr lang="en-US" sz="1200" b="0" dirty="0">
                          <a:solidFill>
                            <a:schemeClr val="tx1"/>
                          </a:solidFill>
                        </a:rPr>
                        <a:t>Remaining amount </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15,00,000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7966521"/>
                  </a:ext>
                </a:extLst>
              </a:tr>
            </a:tbl>
          </a:graphicData>
        </a:graphic>
      </p:graphicFrame>
      <p:graphicFrame>
        <p:nvGraphicFramePr>
          <p:cNvPr id="11" name="Table 10">
            <a:extLst>
              <a:ext uri="{FF2B5EF4-FFF2-40B4-BE49-F238E27FC236}">
                <a16:creationId xmlns:a16="http://schemas.microsoft.com/office/drawing/2014/main" id="{4D5A30E8-0281-C89B-40EA-FF1EC1336F8E}"/>
              </a:ext>
            </a:extLst>
          </p:cNvPr>
          <p:cNvGraphicFramePr>
            <a:graphicFrameLocks noGrp="1"/>
          </p:cNvGraphicFramePr>
          <p:nvPr>
            <p:extLst>
              <p:ext uri="{D42A27DB-BD31-4B8C-83A1-F6EECF244321}">
                <p14:modId xmlns:p14="http://schemas.microsoft.com/office/powerpoint/2010/main" val="2765986126"/>
              </p:ext>
            </p:extLst>
          </p:nvPr>
        </p:nvGraphicFramePr>
        <p:xfrm>
          <a:off x="6096000" y="1639256"/>
          <a:ext cx="4878373" cy="3333960"/>
        </p:xfrm>
        <a:graphic>
          <a:graphicData uri="http://schemas.openxmlformats.org/drawingml/2006/table">
            <a:tbl>
              <a:tblPr firstRow="1" bandRow="1">
                <a:tableStyleId>{5C22544A-7EE6-4342-B048-85BDC9FD1C3A}</a:tableStyleId>
              </a:tblPr>
              <a:tblGrid>
                <a:gridCol w="1144555">
                  <a:extLst>
                    <a:ext uri="{9D8B030D-6E8A-4147-A177-3AD203B41FA5}">
                      <a16:colId xmlns:a16="http://schemas.microsoft.com/office/drawing/2014/main" val="2680514281"/>
                    </a:ext>
                  </a:extLst>
                </a:gridCol>
                <a:gridCol w="3733818">
                  <a:extLst>
                    <a:ext uri="{9D8B030D-6E8A-4147-A177-3AD203B41FA5}">
                      <a16:colId xmlns:a16="http://schemas.microsoft.com/office/drawing/2014/main" val="3772945424"/>
                    </a:ext>
                  </a:extLst>
                </a:gridCol>
              </a:tblGrid>
              <a:tr h="730719">
                <a:tc>
                  <a:txBody>
                    <a:bodyPr/>
                    <a:lstStyle/>
                    <a:p>
                      <a:r>
                        <a:rPr lang="en-US" sz="1200" b="0" dirty="0">
                          <a:solidFill>
                            <a:schemeClr val="tx1"/>
                          </a:solidFill>
                        </a:rPr>
                        <a:t>Purchaser Name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259633">
                <a:tc>
                  <a:txBody>
                    <a:bodyPr/>
                    <a:lstStyle/>
                    <a:p>
                      <a:r>
                        <a:rPr lang="en-US" sz="1200" b="0" dirty="0">
                          <a:solidFill>
                            <a:schemeClr val="tx1"/>
                          </a:solidFill>
                        </a:rPr>
                        <a:t>Payment History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671804">
                <a:tc>
                  <a:txBody>
                    <a:bodyPr/>
                    <a:lstStyle/>
                    <a:p>
                      <a:r>
                        <a:rPr lang="en-US" sz="1200" b="0" dirty="0">
                          <a:solidFill>
                            <a:schemeClr val="tx1"/>
                          </a:solidFill>
                        </a:rPr>
                        <a:t>Payment Receipts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671804">
                <a:tc>
                  <a:txBody>
                    <a:bodyPr/>
                    <a:lstStyle/>
                    <a:p>
                      <a:r>
                        <a:rPr lang="en-US" sz="1200" b="0" dirty="0">
                          <a:solidFill>
                            <a:schemeClr val="tx1"/>
                          </a:solidFill>
                        </a:rPr>
                        <a:t>Documents Received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4993504"/>
                  </a:ext>
                </a:extLst>
              </a:tr>
            </a:tbl>
          </a:graphicData>
        </a:graphic>
      </p:graphicFrame>
      <p:graphicFrame>
        <p:nvGraphicFramePr>
          <p:cNvPr id="12" name="Table 11">
            <a:extLst>
              <a:ext uri="{FF2B5EF4-FFF2-40B4-BE49-F238E27FC236}">
                <a16:creationId xmlns:a16="http://schemas.microsoft.com/office/drawing/2014/main" id="{DC047ACF-3738-A599-1AE1-5ECB5DBF2ECA}"/>
              </a:ext>
            </a:extLst>
          </p:cNvPr>
          <p:cNvGraphicFramePr>
            <a:graphicFrameLocks noGrp="1"/>
          </p:cNvGraphicFramePr>
          <p:nvPr>
            <p:extLst>
              <p:ext uri="{D42A27DB-BD31-4B8C-83A1-F6EECF244321}">
                <p14:modId xmlns:p14="http://schemas.microsoft.com/office/powerpoint/2010/main" val="3424001686"/>
              </p:ext>
            </p:extLst>
          </p:nvPr>
        </p:nvGraphicFramePr>
        <p:xfrm>
          <a:off x="7710192" y="1722394"/>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Mr</a:t>
                      </a:r>
                      <a:r>
                        <a:rPr lang="en-US" sz="1200" b="0" dirty="0">
                          <a:solidFill>
                            <a:schemeClr val="tx1"/>
                          </a:solidFill>
                        </a:rPr>
                        <a:t> ABMDCD EFGE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Ms</a:t>
                      </a:r>
                      <a:r>
                        <a:rPr lang="en-US" sz="1200" b="0" dirty="0">
                          <a:solidFill>
                            <a:schemeClr val="tx1"/>
                          </a:solidFill>
                        </a:rPr>
                        <a:t> EGETG </a:t>
                      </a:r>
                      <a:r>
                        <a:rPr lang="en-US" sz="1200" b="0" dirty="0" err="1">
                          <a:solidFill>
                            <a:schemeClr val="tx1"/>
                          </a:solidFill>
                        </a:rPr>
                        <a:t>gdatesaete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19" name="Table 18">
            <a:extLst>
              <a:ext uri="{FF2B5EF4-FFF2-40B4-BE49-F238E27FC236}">
                <a16:creationId xmlns:a16="http://schemas.microsoft.com/office/drawing/2014/main" id="{27BD4F3F-44A1-D7AD-1486-BDC6AF54B2D0}"/>
              </a:ext>
            </a:extLst>
          </p:cNvPr>
          <p:cNvGraphicFramePr>
            <a:graphicFrameLocks noGrp="1"/>
          </p:cNvGraphicFramePr>
          <p:nvPr>
            <p:extLst>
              <p:ext uri="{D42A27DB-BD31-4B8C-83A1-F6EECF244321}">
                <p14:modId xmlns:p14="http://schemas.microsoft.com/office/powerpoint/2010/main" val="2963945998"/>
              </p:ext>
            </p:extLst>
          </p:nvPr>
        </p:nvGraphicFramePr>
        <p:xfrm>
          <a:off x="7296539" y="2434465"/>
          <a:ext cx="3573624" cy="1051560"/>
        </p:xfrm>
        <a:graphic>
          <a:graphicData uri="http://schemas.openxmlformats.org/drawingml/2006/table">
            <a:tbl>
              <a:tblPr firstRow="1" bandRow="1">
                <a:tableStyleId>{5C22544A-7EE6-4342-B048-85BDC9FD1C3A}</a:tableStyleId>
              </a:tblPr>
              <a:tblGrid>
                <a:gridCol w="961053">
                  <a:extLst>
                    <a:ext uri="{9D8B030D-6E8A-4147-A177-3AD203B41FA5}">
                      <a16:colId xmlns:a16="http://schemas.microsoft.com/office/drawing/2014/main" val="2680514281"/>
                    </a:ext>
                  </a:extLst>
                </a:gridCol>
                <a:gridCol w="910409">
                  <a:extLst>
                    <a:ext uri="{9D8B030D-6E8A-4147-A177-3AD203B41FA5}">
                      <a16:colId xmlns:a16="http://schemas.microsoft.com/office/drawing/2014/main" val="3772945424"/>
                    </a:ext>
                  </a:extLst>
                </a:gridCol>
                <a:gridCol w="889203">
                  <a:extLst>
                    <a:ext uri="{9D8B030D-6E8A-4147-A177-3AD203B41FA5}">
                      <a16:colId xmlns:a16="http://schemas.microsoft.com/office/drawing/2014/main" val="1963080308"/>
                    </a:ext>
                  </a:extLst>
                </a:gridCol>
                <a:gridCol w="812959">
                  <a:extLst>
                    <a:ext uri="{9D8B030D-6E8A-4147-A177-3AD203B41FA5}">
                      <a16:colId xmlns:a16="http://schemas.microsoft.com/office/drawing/2014/main" val="2192928450"/>
                    </a:ext>
                  </a:extLst>
                </a:gridCol>
              </a:tblGrid>
              <a:tr h="226631">
                <a:tc>
                  <a:txBody>
                    <a:bodyPr/>
                    <a:lstStyle/>
                    <a:p>
                      <a:pPr marL="0" algn="ctr"/>
                      <a:r>
                        <a:rPr lang="en-US" sz="900" b="0" dirty="0">
                          <a:solidFill>
                            <a:schemeClr val="tx1"/>
                          </a:solidFill>
                        </a:rPr>
                        <a:t>Payment type</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900" b="0" dirty="0">
                          <a:solidFill>
                            <a:schemeClr val="tx1"/>
                          </a:solidFill>
                        </a:rPr>
                        <a:t>Date of payment</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900" b="0" dirty="0">
                          <a:solidFill>
                            <a:schemeClr val="tx1"/>
                          </a:solidFill>
                        </a:rPr>
                        <a:t>Amount</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900" b="0" dirty="0">
                          <a:solidFill>
                            <a:schemeClr val="tx1"/>
                          </a:solidFill>
                        </a:rPr>
                        <a:t>Mode of Payment</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ptos" panose="02110004020202020204"/>
                          <a:ea typeface="+mn-ea"/>
                          <a:cs typeface="+mn-cs"/>
                        </a:rPr>
                        <a:t>Booking </a:t>
                      </a:r>
                      <a:endParaRPr kumimoji="0" lang="en-IN" sz="9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1 Jan 2025</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Rs 2,50,000</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Credit Card</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ptos" panose="02110004020202020204"/>
                          <a:ea typeface="+mn-ea"/>
                          <a:cs typeface="+mn-cs"/>
                        </a:rPr>
                        <a:t>1</a:t>
                      </a:r>
                      <a:r>
                        <a:rPr kumimoji="0" lang="en-US" sz="900" b="0" i="0" u="none" strike="noStrike" kern="1200" cap="none" spc="0" normalizeH="0" baseline="30000" noProof="0" dirty="0">
                          <a:ln>
                            <a:noFill/>
                          </a:ln>
                          <a:solidFill>
                            <a:prstClr val="black"/>
                          </a:solidFill>
                          <a:effectLst/>
                          <a:uLnTx/>
                          <a:uFillTx/>
                          <a:latin typeface="Aptos" panose="02110004020202020204"/>
                          <a:ea typeface="+mn-ea"/>
                          <a:cs typeface="+mn-cs"/>
                        </a:rPr>
                        <a:t>st</a:t>
                      </a:r>
                      <a:r>
                        <a:rPr kumimoji="0" lang="en-US" sz="900" b="0" i="0" u="none" strike="noStrike" kern="1200" cap="none" spc="0" normalizeH="0" baseline="0" noProof="0" dirty="0">
                          <a:ln>
                            <a:noFill/>
                          </a:ln>
                          <a:solidFill>
                            <a:prstClr val="black"/>
                          </a:solidFill>
                          <a:effectLst/>
                          <a:uLnTx/>
                          <a:uFillTx/>
                          <a:latin typeface="Aptos" panose="02110004020202020204"/>
                          <a:ea typeface="+mn-ea"/>
                          <a:cs typeface="+mn-cs"/>
                        </a:rPr>
                        <a:t> Installment</a:t>
                      </a:r>
                      <a:endParaRPr kumimoji="0" lang="en-IN" sz="9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1 Feb 2025</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Rs 10,00,000</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 Net Bank</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ptos" panose="02110004020202020204"/>
                          <a:ea typeface="+mn-ea"/>
                          <a:cs typeface="+mn-cs"/>
                        </a:rPr>
                        <a:t>2</a:t>
                      </a:r>
                      <a:r>
                        <a:rPr kumimoji="0" lang="en-US" sz="900" b="0" i="0" u="none" strike="noStrike" kern="1200" cap="none" spc="0" normalizeH="0" baseline="30000" noProof="0" dirty="0">
                          <a:ln>
                            <a:noFill/>
                          </a:ln>
                          <a:solidFill>
                            <a:prstClr val="black"/>
                          </a:solidFill>
                          <a:effectLst/>
                          <a:uLnTx/>
                          <a:uFillTx/>
                          <a:latin typeface="Aptos" panose="02110004020202020204"/>
                          <a:ea typeface="+mn-ea"/>
                          <a:cs typeface="+mn-cs"/>
                        </a:rPr>
                        <a:t>nd</a:t>
                      </a:r>
                      <a:r>
                        <a:rPr kumimoji="0" lang="en-US" sz="900" b="0" i="0" u="none" strike="noStrike" kern="1200" cap="none" spc="0" normalizeH="0" baseline="0" noProof="0" dirty="0">
                          <a:ln>
                            <a:noFill/>
                          </a:ln>
                          <a:solidFill>
                            <a:prstClr val="black"/>
                          </a:solidFill>
                          <a:effectLst/>
                          <a:uLnTx/>
                          <a:uFillTx/>
                          <a:latin typeface="Aptos" panose="02110004020202020204"/>
                          <a:ea typeface="+mn-ea"/>
                          <a:cs typeface="+mn-cs"/>
                        </a:rPr>
                        <a:t> Installment</a:t>
                      </a:r>
                      <a:endParaRPr kumimoji="0" lang="en-IN" sz="9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25 Mar 2025</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Rs 5,00,000</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UTR Upload</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3396335"/>
                  </a:ext>
                </a:extLst>
              </a:tr>
            </a:tbl>
          </a:graphicData>
        </a:graphic>
      </p:graphicFrame>
      <p:graphicFrame>
        <p:nvGraphicFramePr>
          <p:cNvPr id="20" name="Table 19">
            <a:extLst>
              <a:ext uri="{FF2B5EF4-FFF2-40B4-BE49-F238E27FC236}">
                <a16:creationId xmlns:a16="http://schemas.microsoft.com/office/drawing/2014/main" id="{61B3214F-4301-98E4-F690-76EA936CD71D}"/>
              </a:ext>
            </a:extLst>
          </p:cNvPr>
          <p:cNvGraphicFramePr>
            <a:graphicFrameLocks noGrp="1"/>
          </p:cNvGraphicFramePr>
          <p:nvPr>
            <p:extLst>
              <p:ext uri="{D42A27DB-BD31-4B8C-83A1-F6EECF244321}">
                <p14:modId xmlns:p14="http://schemas.microsoft.com/office/powerpoint/2010/main" val="583545202"/>
              </p:ext>
            </p:extLst>
          </p:nvPr>
        </p:nvGraphicFramePr>
        <p:xfrm>
          <a:off x="712237" y="4776781"/>
          <a:ext cx="4895461" cy="457200"/>
        </p:xfrm>
        <a:graphic>
          <a:graphicData uri="http://schemas.openxmlformats.org/drawingml/2006/table">
            <a:tbl>
              <a:tblPr firstRow="1" bandRow="1">
                <a:tableStyleId>{5C22544A-7EE6-4342-B048-85BDC9FD1C3A}</a:tableStyleId>
              </a:tblPr>
              <a:tblGrid>
                <a:gridCol w="1537690">
                  <a:extLst>
                    <a:ext uri="{9D8B030D-6E8A-4147-A177-3AD203B41FA5}">
                      <a16:colId xmlns:a16="http://schemas.microsoft.com/office/drawing/2014/main" val="1963080308"/>
                    </a:ext>
                  </a:extLst>
                </a:gridCol>
                <a:gridCol w="3357771">
                  <a:extLst>
                    <a:ext uri="{9D8B030D-6E8A-4147-A177-3AD203B41FA5}">
                      <a16:colId xmlns:a16="http://schemas.microsoft.com/office/drawing/2014/main" val="2192928450"/>
                    </a:ext>
                  </a:extLst>
                </a:gridCol>
              </a:tblGrid>
              <a:tr h="226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Registered Sale Deed</a:t>
                      </a:r>
                      <a:endParaRPr lang="en-IN" sz="12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bl>
          </a:graphicData>
        </a:graphic>
      </p:graphicFrame>
      <p:sp>
        <p:nvSpPr>
          <p:cNvPr id="22" name="Rectangle: Beveled 21">
            <a:extLst>
              <a:ext uri="{FF2B5EF4-FFF2-40B4-BE49-F238E27FC236}">
                <a16:creationId xmlns:a16="http://schemas.microsoft.com/office/drawing/2014/main" id="{37EA0C93-081D-A009-8C33-8251391C8D79}"/>
              </a:ext>
            </a:extLst>
          </p:cNvPr>
          <p:cNvSpPr/>
          <p:nvPr/>
        </p:nvSpPr>
        <p:spPr>
          <a:xfrm>
            <a:off x="7408506" y="3778898"/>
            <a:ext cx="811763" cy="217379"/>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Receipt 1</a:t>
            </a:r>
            <a:endParaRPr lang="en-IN" sz="1050" dirty="0"/>
          </a:p>
        </p:txBody>
      </p:sp>
      <p:sp>
        <p:nvSpPr>
          <p:cNvPr id="23" name="Rectangle: Beveled 22">
            <a:extLst>
              <a:ext uri="{FF2B5EF4-FFF2-40B4-BE49-F238E27FC236}">
                <a16:creationId xmlns:a16="http://schemas.microsoft.com/office/drawing/2014/main" id="{81791E39-341D-D999-6224-BE837E2D54AD}"/>
              </a:ext>
            </a:extLst>
          </p:cNvPr>
          <p:cNvSpPr/>
          <p:nvPr/>
        </p:nvSpPr>
        <p:spPr>
          <a:xfrm>
            <a:off x="8379676" y="3778898"/>
            <a:ext cx="811763" cy="217379"/>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Receipt 2</a:t>
            </a:r>
            <a:endParaRPr lang="en-IN" sz="1050" dirty="0"/>
          </a:p>
        </p:txBody>
      </p:sp>
      <p:sp>
        <p:nvSpPr>
          <p:cNvPr id="24" name="Rectangle: Beveled 23">
            <a:extLst>
              <a:ext uri="{FF2B5EF4-FFF2-40B4-BE49-F238E27FC236}">
                <a16:creationId xmlns:a16="http://schemas.microsoft.com/office/drawing/2014/main" id="{FFF416E9-35E1-7E01-AEEA-38D32CCD00EE}"/>
              </a:ext>
            </a:extLst>
          </p:cNvPr>
          <p:cNvSpPr/>
          <p:nvPr/>
        </p:nvSpPr>
        <p:spPr>
          <a:xfrm>
            <a:off x="9290947" y="3778898"/>
            <a:ext cx="811763" cy="217379"/>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Receipt 3</a:t>
            </a:r>
            <a:endParaRPr lang="en-IN" sz="1050" dirty="0"/>
          </a:p>
        </p:txBody>
      </p:sp>
      <p:sp>
        <p:nvSpPr>
          <p:cNvPr id="26" name="Rectangle: Rounded Corners 25">
            <a:hlinkClick r:id="rId5" action="ppaction://hlinksldjump"/>
            <a:extLst>
              <a:ext uri="{FF2B5EF4-FFF2-40B4-BE49-F238E27FC236}">
                <a16:creationId xmlns:a16="http://schemas.microsoft.com/office/drawing/2014/main" id="{9F923C74-0571-625E-22C3-B287ED37C471}"/>
              </a:ext>
            </a:extLst>
          </p:cNvPr>
          <p:cNvSpPr/>
          <p:nvPr/>
        </p:nvSpPr>
        <p:spPr>
          <a:xfrm>
            <a:off x="4310743" y="4408178"/>
            <a:ext cx="1169438" cy="303781"/>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Pay Installment</a:t>
            </a:r>
            <a:endParaRPr lang="en-IN" sz="1100" dirty="0"/>
          </a:p>
        </p:txBody>
      </p:sp>
      <p:sp>
        <p:nvSpPr>
          <p:cNvPr id="9" name="Rectangle: Beveled 8">
            <a:extLst>
              <a:ext uri="{FF2B5EF4-FFF2-40B4-BE49-F238E27FC236}">
                <a16:creationId xmlns:a16="http://schemas.microsoft.com/office/drawing/2014/main" id="{85CA1610-E91E-FBF0-E25D-D7F3822FA261}"/>
              </a:ext>
            </a:extLst>
          </p:cNvPr>
          <p:cNvSpPr/>
          <p:nvPr/>
        </p:nvSpPr>
        <p:spPr>
          <a:xfrm>
            <a:off x="7408506" y="4451378"/>
            <a:ext cx="913594" cy="328506"/>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NOC</a:t>
            </a:r>
            <a:endParaRPr lang="en-IN" sz="1050" dirty="0"/>
          </a:p>
        </p:txBody>
      </p:sp>
      <p:sp>
        <p:nvSpPr>
          <p:cNvPr id="13" name="Rectangle: Beveled 12">
            <a:extLst>
              <a:ext uri="{FF2B5EF4-FFF2-40B4-BE49-F238E27FC236}">
                <a16:creationId xmlns:a16="http://schemas.microsoft.com/office/drawing/2014/main" id="{A2E76D10-EBBF-43BF-1E43-A87CDB114C16}"/>
              </a:ext>
            </a:extLst>
          </p:cNvPr>
          <p:cNvSpPr/>
          <p:nvPr/>
        </p:nvSpPr>
        <p:spPr>
          <a:xfrm>
            <a:off x="8479184" y="4448275"/>
            <a:ext cx="913594" cy="328506"/>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Allotment Letter</a:t>
            </a:r>
            <a:endParaRPr lang="en-IN" sz="1050" dirty="0"/>
          </a:p>
        </p:txBody>
      </p:sp>
      <p:sp>
        <p:nvSpPr>
          <p:cNvPr id="14" name="Rectangle: Beveled 13">
            <a:extLst>
              <a:ext uri="{FF2B5EF4-FFF2-40B4-BE49-F238E27FC236}">
                <a16:creationId xmlns:a16="http://schemas.microsoft.com/office/drawing/2014/main" id="{AAE95B9B-C69A-879C-A922-1AA7D2255D60}"/>
              </a:ext>
            </a:extLst>
          </p:cNvPr>
          <p:cNvSpPr/>
          <p:nvPr/>
        </p:nvSpPr>
        <p:spPr>
          <a:xfrm>
            <a:off x="9624545" y="4448275"/>
            <a:ext cx="913594" cy="328506"/>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Sale Deed Copy</a:t>
            </a:r>
            <a:endParaRPr lang="en-IN" sz="1050" dirty="0"/>
          </a:p>
        </p:txBody>
      </p:sp>
      <p:sp>
        <p:nvSpPr>
          <p:cNvPr id="15" name="Rectangle: Rounded Corners 14">
            <a:hlinkClick r:id="rId2" action="ppaction://hlinksldjump"/>
            <a:extLst>
              <a:ext uri="{FF2B5EF4-FFF2-40B4-BE49-F238E27FC236}">
                <a16:creationId xmlns:a16="http://schemas.microsoft.com/office/drawing/2014/main" id="{D01CC00E-D682-4315-5DF8-2276F8185EBD}"/>
              </a:ext>
            </a:extLst>
          </p:cNvPr>
          <p:cNvSpPr/>
          <p:nvPr/>
        </p:nvSpPr>
        <p:spPr>
          <a:xfrm>
            <a:off x="4421172" y="4853490"/>
            <a:ext cx="1169438" cy="303781"/>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Upload</a:t>
            </a:r>
            <a:endParaRPr lang="en-IN" sz="1100" dirty="0"/>
          </a:p>
        </p:txBody>
      </p:sp>
    </p:spTree>
    <p:extLst>
      <p:ext uri="{BB962C8B-B14F-4D97-AF65-F5344CB8AC3E}">
        <p14:creationId xmlns:p14="http://schemas.microsoft.com/office/powerpoint/2010/main" val="169901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331325-20CF-EFBA-76D7-192793FCA7E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662CD2F-C4D6-6D22-0400-27E9FB5D0532}"/>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C3FAA260-FE25-2AF3-42BF-7C5C9820561D}"/>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4" name="Rectangle: Rounded Corners 3">
            <a:extLst>
              <a:ext uri="{FF2B5EF4-FFF2-40B4-BE49-F238E27FC236}">
                <a16:creationId xmlns:a16="http://schemas.microsoft.com/office/drawing/2014/main" id="{A330037A-72D6-0B61-434F-656A202DB384}"/>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5" name="Rectangle: Rounded Corners 4">
            <a:extLst>
              <a:ext uri="{FF2B5EF4-FFF2-40B4-BE49-F238E27FC236}">
                <a16:creationId xmlns:a16="http://schemas.microsoft.com/office/drawing/2014/main" id="{18E3BC9C-D71D-5E0E-8F80-6BE7C157ACA1}"/>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6" name="Rectangle: Rounded Corners 5">
            <a:hlinkClick r:id="rId2" action="ppaction://hlinksldjump"/>
            <a:extLst>
              <a:ext uri="{FF2B5EF4-FFF2-40B4-BE49-F238E27FC236}">
                <a16:creationId xmlns:a16="http://schemas.microsoft.com/office/drawing/2014/main" id="{5F8E45C5-DE3C-D659-DB07-78E678754D90}"/>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7" name="Rectangle: Rounded Corners 6">
            <a:hlinkClick r:id="rId3" action="ppaction://hlinksldjump"/>
            <a:extLst>
              <a:ext uri="{FF2B5EF4-FFF2-40B4-BE49-F238E27FC236}">
                <a16:creationId xmlns:a16="http://schemas.microsoft.com/office/drawing/2014/main" id="{CF503207-29B1-D2EE-999E-474B60A1EBE1}"/>
              </a:ext>
            </a:extLst>
          </p:cNvPr>
          <p:cNvSpPr/>
          <p:nvPr/>
        </p:nvSpPr>
        <p:spPr>
          <a:xfrm>
            <a:off x="9110555"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
        <p:nvSpPr>
          <p:cNvPr id="8" name="Arrow: Left 7">
            <a:hlinkClick r:id="rId4" action="ppaction://hlinksldjump"/>
            <a:extLst>
              <a:ext uri="{FF2B5EF4-FFF2-40B4-BE49-F238E27FC236}">
                <a16:creationId xmlns:a16="http://schemas.microsoft.com/office/drawing/2014/main" id="{33A4CA85-4AF1-FBF8-7B42-CCD72004470B}"/>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 name="Table 9">
            <a:extLst>
              <a:ext uri="{FF2B5EF4-FFF2-40B4-BE49-F238E27FC236}">
                <a16:creationId xmlns:a16="http://schemas.microsoft.com/office/drawing/2014/main" id="{C9BCFB6A-95F4-0E1A-63F4-A4FB550482E1}"/>
              </a:ext>
            </a:extLst>
          </p:cNvPr>
          <p:cNvGraphicFramePr>
            <a:graphicFrameLocks noGrp="1"/>
          </p:cNvGraphicFramePr>
          <p:nvPr>
            <p:extLst>
              <p:ext uri="{D42A27DB-BD31-4B8C-83A1-F6EECF244321}">
                <p14:modId xmlns:p14="http://schemas.microsoft.com/office/powerpoint/2010/main" val="4163130269"/>
              </p:ext>
            </p:extLst>
          </p:nvPr>
        </p:nvGraphicFramePr>
        <p:xfrm>
          <a:off x="712237" y="1639259"/>
          <a:ext cx="4878373" cy="3072700"/>
        </p:xfrm>
        <a:graphic>
          <a:graphicData uri="http://schemas.openxmlformats.org/drawingml/2006/table">
            <a:tbl>
              <a:tblPr firstRow="1" bandRow="1">
                <a:tableStyleId>{5C22544A-7EE6-4342-B048-85BDC9FD1C3A}</a:tableStyleId>
              </a:tblPr>
              <a:tblGrid>
                <a:gridCol w="1844351">
                  <a:extLst>
                    <a:ext uri="{9D8B030D-6E8A-4147-A177-3AD203B41FA5}">
                      <a16:colId xmlns:a16="http://schemas.microsoft.com/office/drawing/2014/main" val="2680514281"/>
                    </a:ext>
                  </a:extLst>
                </a:gridCol>
                <a:gridCol w="3034022">
                  <a:extLst>
                    <a:ext uri="{9D8B030D-6E8A-4147-A177-3AD203B41FA5}">
                      <a16:colId xmlns:a16="http://schemas.microsoft.com/office/drawing/2014/main" val="3772945424"/>
                    </a:ext>
                  </a:extLst>
                </a:gridCol>
              </a:tblGrid>
              <a:tr h="228883">
                <a:tc>
                  <a:txBody>
                    <a:bodyPr/>
                    <a:lstStyle/>
                    <a:p>
                      <a:r>
                        <a:rPr lang="en-US" sz="1200" b="0" dirty="0">
                          <a:solidFill>
                            <a:schemeClr val="tx1"/>
                          </a:solidFill>
                        </a:rPr>
                        <a:t>Apartment / Villa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Kammaghatta</a:t>
                      </a:r>
                      <a:r>
                        <a:rPr lang="en-US" sz="1200" b="0" dirty="0">
                          <a:solidFill>
                            <a:schemeClr val="tx1"/>
                          </a:solidFill>
                        </a:rPr>
                        <a:t> Phase 2</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228883">
                <a:tc>
                  <a:txBody>
                    <a:bodyPr/>
                    <a:lstStyle/>
                    <a:p>
                      <a:r>
                        <a:rPr lang="en-US" sz="1200" b="0" dirty="0">
                          <a:solidFill>
                            <a:schemeClr val="tx1"/>
                          </a:solidFill>
                        </a:rPr>
                        <a:t>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3 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288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Built up Area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1300 Sq ft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228883">
                <a:tc>
                  <a:txBody>
                    <a:bodyPr/>
                    <a:lstStyle/>
                    <a:p>
                      <a:r>
                        <a:rPr lang="en-US" sz="1200" b="0" dirty="0">
                          <a:solidFill>
                            <a:schemeClr val="tx1"/>
                          </a:solidFill>
                        </a:rPr>
                        <a:t>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a:t>
                      </a:r>
                      <a:r>
                        <a:rPr lang="en-US" sz="1200" b="0" baseline="30000" dirty="0">
                          <a:solidFill>
                            <a:schemeClr val="tx1"/>
                          </a:solidFill>
                        </a:rPr>
                        <a:t>st</a:t>
                      </a:r>
                      <a:r>
                        <a:rPr lang="en-US" sz="1200" b="0" dirty="0">
                          <a:solidFill>
                            <a:schemeClr val="tx1"/>
                          </a:solidFill>
                        </a:rPr>
                        <a:t> 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228883">
                <a:tc>
                  <a:txBody>
                    <a:bodyPr/>
                    <a:lstStyle/>
                    <a:p>
                      <a:r>
                        <a:rPr lang="en-US" sz="1200" b="0" dirty="0">
                          <a:solidFill>
                            <a:schemeClr val="tx1"/>
                          </a:solidFill>
                        </a:rPr>
                        <a:t>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7</a:t>
                      </a:r>
                      <a:r>
                        <a:rPr lang="en-US" sz="1200" b="0" baseline="30000" dirty="0">
                          <a:solidFill>
                            <a:schemeClr val="tx1"/>
                          </a:solidFill>
                        </a:rPr>
                        <a:t>th</a:t>
                      </a:r>
                      <a:r>
                        <a:rPr lang="en-US" sz="1200" b="0" dirty="0">
                          <a:solidFill>
                            <a:schemeClr val="tx1"/>
                          </a:solidFill>
                        </a:rPr>
                        <a:t> 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228883">
                <a:tc>
                  <a:txBody>
                    <a:bodyPr/>
                    <a:lstStyle/>
                    <a:p>
                      <a:r>
                        <a:rPr lang="en-US" sz="1200" b="0" dirty="0">
                          <a:solidFill>
                            <a:schemeClr val="tx1"/>
                          </a:solidFill>
                        </a:rPr>
                        <a:t>Flat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No 701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8409775"/>
                  </a:ext>
                </a:extLst>
              </a:tr>
              <a:tr h="228883">
                <a:tc>
                  <a:txBody>
                    <a:bodyPr/>
                    <a:lstStyle/>
                    <a:p>
                      <a:r>
                        <a:rPr lang="en-US" sz="1200" b="1" dirty="0">
                          <a:solidFill>
                            <a:schemeClr val="tx1"/>
                          </a:solidFill>
                        </a:rPr>
                        <a:t>Date of Booking</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1 Jan 2025</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591525"/>
                  </a:ext>
                </a:extLst>
              </a:tr>
              <a:tr h="228883">
                <a:tc>
                  <a:txBody>
                    <a:bodyPr/>
                    <a:lstStyle/>
                    <a:p>
                      <a:r>
                        <a:rPr lang="en-US" sz="1200" b="0" dirty="0">
                          <a:solidFill>
                            <a:schemeClr val="tx1"/>
                          </a:solidFill>
                        </a:rPr>
                        <a:t>Last date to complete payment without penalty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 Apr 2025</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9659645"/>
                  </a:ext>
                </a:extLst>
              </a:tr>
              <a:tr h="350028">
                <a:tc>
                  <a:txBody>
                    <a:bodyPr/>
                    <a:lstStyle/>
                    <a:p>
                      <a:r>
                        <a:rPr lang="en-US" sz="1200" b="0" dirty="0">
                          <a:solidFill>
                            <a:schemeClr val="tx1"/>
                          </a:solidFill>
                        </a:rPr>
                        <a:t>Total Payment done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32,50,000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5649125"/>
                  </a:ext>
                </a:extLst>
              </a:tr>
              <a:tr h="345232">
                <a:tc>
                  <a:txBody>
                    <a:bodyPr/>
                    <a:lstStyle/>
                    <a:p>
                      <a:r>
                        <a:rPr lang="en-US" sz="1200" b="0" dirty="0">
                          <a:solidFill>
                            <a:schemeClr val="tx1"/>
                          </a:solidFill>
                        </a:rPr>
                        <a:t>Registration Date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 May 2025</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7966521"/>
                  </a:ext>
                </a:extLst>
              </a:tr>
            </a:tbl>
          </a:graphicData>
        </a:graphic>
      </p:graphicFrame>
      <p:graphicFrame>
        <p:nvGraphicFramePr>
          <p:cNvPr id="11" name="Table 10">
            <a:extLst>
              <a:ext uri="{FF2B5EF4-FFF2-40B4-BE49-F238E27FC236}">
                <a16:creationId xmlns:a16="http://schemas.microsoft.com/office/drawing/2014/main" id="{4A9FED4F-D084-0BCF-A6E6-807EC21423FD}"/>
              </a:ext>
            </a:extLst>
          </p:cNvPr>
          <p:cNvGraphicFramePr>
            <a:graphicFrameLocks noGrp="1"/>
          </p:cNvGraphicFramePr>
          <p:nvPr>
            <p:extLst>
              <p:ext uri="{D42A27DB-BD31-4B8C-83A1-F6EECF244321}">
                <p14:modId xmlns:p14="http://schemas.microsoft.com/office/powerpoint/2010/main" val="2782219522"/>
              </p:ext>
            </p:extLst>
          </p:nvPr>
        </p:nvGraphicFramePr>
        <p:xfrm>
          <a:off x="6096000" y="1639256"/>
          <a:ext cx="4878373" cy="3744507"/>
        </p:xfrm>
        <a:graphic>
          <a:graphicData uri="http://schemas.openxmlformats.org/drawingml/2006/table">
            <a:tbl>
              <a:tblPr firstRow="1" bandRow="1">
                <a:tableStyleId>{5C22544A-7EE6-4342-B048-85BDC9FD1C3A}</a:tableStyleId>
              </a:tblPr>
              <a:tblGrid>
                <a:gridCol w="1144555">
                  <a:extLst>
                    <a:ext uri="{9D8B030D-6E8A-4147-A177-3AD203B41FA5}">
                      <a16:colId xmlns:a16="http://schemas.microsoft.com/office/drawing/2014/main" val="2680514281"/>
                    </a:ext>
                  </a:extLst>
                </a:gridCol>
                <a:gridCol w="3733818">
                  <a:extLst>
                    <a:ext uri="{9D8B030D-6E8A-4147-A177-3AD203B41FA5}">
                      <a16:colId xmlns:a16="http://schemas.microsoft.com/office/drawing/2014/main" val="3772945424"/>
                    </a:ext>
                  </a:extLst>
                </a:gridCol>
              </a:tblGrid>
              <a:tr h="730719">
                <a:tc>
                  <a:txBody>
                    <a:bodyPr/>
                    <a:lstStyle/>
                    <a:p>
                      <a:r>
                        <a:rPr lang="en-US" sz="1200" b="0" dirty="0">
                          <a:solidFill>
                            <a:schemeClr val="tx1"/>
                          </a:solidFill>
                        </a:rPr>
                        <a:t>Purchaser Name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259633">
                <a:tc>
                  <a:txBody>
                    <a:bodyPr/>
                    <a:lstStyle/>
                    <a:p>
                      <a:r>
                        <a:rPr lang="en-US" sz="1200" b="0" dirty="0">
                          <a:solidFill>
                            <a:schemeClr val="tx1"/>
                          </a:solidFill>
                        </a:rPr>
                        <a:t>Payment History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671804">
                <a:tc>
                  <a:txBody>
                    <a:bodyPr/>
                    <a:lstStyle/>
                    <a:p>
                      <a:r>
                        <a:rPr lang="en-US" sz="1200" b="0" dirty="0">
                          <a:solidFill>
                            <a:schemeClr val="tx1"/>
                          </a:solidFill>
                        </a:rPr>
                        <a:t>Payment Receipts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1082351">
                <a:tc>
                  <a:txBody>
                    <a:bodyPr/>
                    <a:lstStyle/>
                    <a:p>
                      <a:r>
                        <a:rPr lang="en-US" sz="1200" b="0" dirty="0">
                          <a:solidFill>
                            <a:schemeClr val="tx1"/>
                          </a:solidFill>
                        </a:rPr>
                        <a:t>Documents Received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4993504"/>
                  </a:ext>
                </a:extLst>
              </a:tr>
            </a:tbl>
          </a:graphicData>
        </a:graphic>
      </p:graphicFrame>
      <p:graphicFrame>
        <p:nvGraphicFramePr>
          <p:cNvPr id="12" name="Table 11">
            <a:extLst>
              <a:ext uri="{FF2B5EF4-FFF2-40B4-BE49-F238E27FC236}">
                <a16:creationId xmlns:a16="http://schemas.microsoft.com/office/drawing/2014/main" id="{81A07E9F-F72C-9861-70BE-9E689207C635}"/>
              </a:ext>
            </a:extLst>
          </p:cNvPr>
          <p:cNvGraphicFramePr>
            <a:graphicFrameLocks noGrp="1"/>
          </p:cNvGraphicFramePr>
          <p:nvPr/>
        </p:nvGraphicFramePr>
        <p:xfrm>
          <a:off x="7710192" y="1722394"/>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Mr</a:t>
                      </a:r>
                      <a:r>
                        <a:rPr lang="en-US" sz="1200" b="0" dirty="0">
                          <a:solidFill>
                            <a:schemeClr val="tx1"/>
                          </a:solidFill>
                        </a:rPr>
                        <a:t> ABMDCD EFGE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Ms</a:t>
                      </a:r>
                      <a:r>
                        <a:rPr lang="en-US" sz="1200" b="0" dirty="0">
                          <a:solidFill>
                            <a:schemeClr val="tx1"/>
                          </a:solidFill>
                        </a:rPr>
                        <a:t> EGETG </a:t>
                      </a:r>
                      <a:r>
                        <a:rPr lang="en-US" sz="1200" b="0" dirty="0" err="1">
                          <a:solidFill>
                            <a:schemeClr val="tx1"/>
                          </a:solidFill>
                        </a:rPr>
                        <a:t>gdatesaete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19" name="Table 18">
            <a:extLst>
              <a:ext uri="{FF2B5EF4-FFF2-40B4-BE49-F238E27FC236}">
                <a16:creationId xmlns:a16="http://schemas.microsoft.com/office/drawing/2014/main" id="{AE3AB5C6-C0CC-B17C-E796-E2D277F850CE}"/>
              </a:ext>
            </a:extLst>
          </p:cNvPr>
          <p:cNvGraphicFramePr>
            <a:graphicFrameLocks noGrp="1"/>
          </p:cNvGraphicFramePr>
          <p:nvPr/>
        </p:nvGraphicFramePr>
        <p:xfrm>
          <a:off x="7296539" y="2434465"/>
          <a:ext cx="3573624" cy="1051560"/>
        </p:xfrm>
        <a:graphic>
          <a:graphicData uri="http://schemas.openxmlformats.org/drawingml/2006/table">
            <a:tbl>
              <a:tblPr firstRow="1" bandRow="1">
                <a:tableStyleId>{5C22544A-7EE6-4342-B048-85BDC9FD1C3A}</a:tableStyleId>
              </a:tblPr>
              <a:tblGrid>
                <a:gridCol w="961053">
                  <a:extLst>
                    <a:ext uri="{9D8B030D-6E8A-4147-A177-3AD203B41FA5}">
                      <a16:colId xmlns:a16="http://schemas.microsoft.com/office/drawing/2014/main" val="2680514281"/>
                    </a:ext>
                  </a:extLst>
                </a:gridCol>
                <a:gridCol w="910409">
                  <a:extLst>
                    <a:ext uri="{9D8B030D-6E8A-4147-A177-3AD203B41FA5}">
                      <a16:colId xmlns:a16="http://schemas.microsoft.com/office/drawing/2014/main" val="3772945424"/>
                    </a:ext>
                  </a:extLst>
                </a:gridCol>
                <a:gridCol w="889203">
                  <a:extLst>
                    <a:ext uri="{9D8B030D-6E8A-4147-A177-3AD203B41FA5}">
                      <a16:colId xmlns:a16="http://schemas.microsoft.com/office/drawing/2014/main" val="1963080308"/>
                    </a:ext>
                  </a:extLst>
                </a:gridCol>
                <a:gridCol w="812959">
                  <a:extLst>
                    <a:ext uri="{9D8B030D-6E8A-4147-A177-3AD203B41FA5}">
                      <a16:colId xmlns:a16="http://schemas.microsoft.com/office/drawing/2014/main" val="2192928450"/>
                    </a:ext>
                  </a:extLst>
                </a:gridCol>
              </a:tblGrid>
              <a:tr h="226631">
                <a:tc>
                  <a:txBody>
                    <a:bodyPr/>
                    <a:lstStyle/>
                    <a:p>
                      <a:pPr marL="0" algn="ctr"/>
                      <a:r>
                        <a:rPr lang="en-US" sz="900" b="0" dirty="0">
                          <a:solidFill>
                            <a:schemeClr val="tx1"/>
                          </a:solidFill>
                        </a:rPr>
                        <a:t>Payment type</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900" b="0" dirty="0">
                          <a:solidFill>
                            <a:schemeClr val="tx1"/>
                          </a:solidFill>
                        </a:rPr>
                        <a:t>Date of payment</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900" b="0" dirty="0">
                          <a:solidFill>
                            <a:schemeClr val="tx1"/>
                          </a:solidFill>
                        </a:rPr>
                        <a:t>Amount</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900" b="0" dirty="0">
                          <a:solidFill>
                            <a:schemeClr val="tx1"/>
                          </a:solidFill>
                        </a:rPr>
                        <a:t>Mode of Payment</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ptos" panose="02110004020202020204"/>
                          <a:ea typeface="+mn-ea"/>
                          <a:cs typeface="+mn-cs"/>
                        </a:rPr>
                        <a:t>Booking </a:t>
                      </a:r>
                      <a:endParaRPr kumimoji="0" lang="en-IN" sz="9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1 Jan 2025</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Rs 2,50,000</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Credit Card</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ptos" panose="02110004020202020204"/>
                          <a:ea typeface="+mn-ea"/>
                          <a:cs typeface="+mn-cs"/>
                        </a:rPr>
                        <a:t>1</a:t>
                      </a:r>
                      <a:r>
                        <a:rPr kumimoji="0" lang="en-US" sz="900" b="0" i="0" u="none" strike="noStrike" kern="1200" cap="none" spc="0" normalizeH="0" baseline="30000" noProof="0" dirty="0">
                          <a:ln>
                            <a:noFill/>
                          </a:ln>
                          <a:solidFill>
                            <a:prstClr val="black"/>
                          </a:solidFill>
                          <a:effectLst/>
                          <a:uLnTx/>
                          <a:uFillTx/>
                          <a:latin typeface="Aptos" panose="02110004020202020204"/>
                          <a:ea typeface="+mn-ea"/>
                          <a:cs typeface="+mn-cs"/>
                        </a:rPr>
                        <a:t>st</a:t>
                      </a:r>
                      <a:r>
                        <a:rPr kumimoji="0" lang="en-US" sz="900" b="0" i="0" u="none" strike="noStrike" kern="1200" cap="none" spc="0" normalizeH="0" baseline="0" noProof="0" dirty="0">
                          <a:ln>
                            <a:noFill/>
                          </a:ln>
                          <a:solidFill>
                            <a:prstClr val="black"/>
                          </a:solidFill>
                          <a:effectLst/>
                          <a:uLnTx/>
                          <a:uFillTx/>
                          <a:latin typeface="Aptos" panose="02110004020202020204"/>
                          <a:ea typeface="+mn-ea"/>
                          <a:cs typeface="+mn-cs"/>
                        </a:rPr>
                        <a:t> Installment</a:t>
                      </a:r>
                      <a:endParaRPr kumimoji="0" lang="en-IN" sz="9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1 Feb 2025</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Rs 10,00,000</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 Net Bank</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ptos" panose="02110004020202020204"/>
                          <a:ea typeface="+mn-ea"/>
                          <a:cs typeface="+mn-cs"/>
                        </a:rPr>
                        <a:t>2</a:t>
                      </a:r>
                      <a:r>
                        <a:rPr kumimoji="0" lang="en-US" sz="900" b="0" i="0" u="none" strike="noStrike" kern="1200" cap="none" spc="0" normalizeH="0" baseline="30000" noProof="0" dirty="0">
                          <a:ln>
                            <a:noFill/>
                          </a:ln>
                          <a:solidFill>
                            <a:prstClr val="black"/>
                          </a:solidFill>
                          <a:effectLst/>
                          <a:uLnTx/>
                          <a:uFillTx/>
                          <a:latin typeface="Aptos" panose="02110004020202020204"/>
                          <a:ea typeface="+mn-ea"/>
                          <a:cs typeface="+mn-cs"/>
                        </a:rPr>
                        <a:t>nd</a:t>
                      </a:r>
                      <a:r>
                        <a:rPr kumimoji="0" lang="en-US" sz="900" b="0" i="0" u="none" strike="noStrike" kern="1200" cap="none" spc="0" normalizeH="0" baseline="0" noProof="0" dirty="0">
                          <a:ln>
                            <a:noFill/>
                          </a:ln>
                          <a:solidFill>
                            <a:prstClr val="black"/>
                          </a:solidFill>
                          <a:effectLst/>
                          <a:uLnTx/>
                          <a:uFillTx/>
                          <a:latin typeface="Aptos" panose="02110004020202020204"/>
                          <a:ea typeface="+mn-ea"/>
                          <a:cs typeface="+mn-cs"/>
                        </a:rPr>
                        <a:t> Installment</a:t>
                      </a:r>
                      <a:endParaRPr kumimoji="0" lang="en-IN" sz="9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25 Mar 2025</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Rs 5,00,000</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900" b="0" dirty="0">
                          <a:solidFill>
                            <a:schemeClr val="tx1"/>
                          </a:solidFill>
                        </a:rPr>
                        <a:t>UTR Upload</a:t>
                      </a:r>
                      <a:endParaRPr lang="en-IN" sz="9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3396335"/>
                  </a:ext>
                </a:extLst>
              </a:tr>
            </a:tbl>
          </a:graphicData>
        </a:graphic>
      </p:graphicFrame>
      <p:graphicFrame>
        <p:nvGraphicFramePr>
          <p:cNvPr id="20" name="Table 19">
            <a:extLst>
              <a:ext uri="{FF2B5EF4-FFF2-40B4-BE49-F238E27FC236}">
                <a16:creationId xmlns:a16="http://schemas.microsoft.com/office/drawing/2014/main" id="{57BE2859-B16A-DB49-CFBA-3A21D6B8EAC0}"/>
              </a:ext>
            </a:extLst>
          </p:cNvPr>
          <p:cNvGraphicFramePr>
            <a:graphicFrameLocks noGrp="1"/>
          </p:cNvGraphicFramePr>
          <p:nvPr>
            <p:extLst>
              <p:ext uri="{D42A27DB-BD31-4B8C-83A1-F6EECF244321}">
                <p14:modId xmlns:p14="http://schemas.microsoft.com/office/powerpoint/2010/main" val="3780304164"/>
              </p:ext>
            </p:extLst>
          </p:nvPr>
        </p:nvGraphicFramePr>
        <p:xfrm>
          <a:off x="712237" y="4776781"/>
          <a:ext cx="4886130" cy="457200"/>
        </p:xfrm>
        <a:graphic>
          <a:graphicData uri="http://schemas.openxmlformats.org/drawingml/2006/table">
            <a:tbl>
              <a:tblPr firstRow="1" bandRow="1">
                <a:tableStyleId>{5C22544A-7EE6-4342-B048-85BDC9FD1C3A}</a:tableStyleId>
              </a:tblPr>
              <a:tblGrid>
                <a:gridCol w="1537690">
                  <a:extLst>
                    <a:ext uri="{9D8B030D-6E8A-4147-A177-3AD203B41FA5}">
                      <a16:colId xmlns:a16="http://schemas.microsoft.com/office/drawing/2014/main" val="1963080308"/>
                    </a:ext>
                  </a:extLst>
                </a:gridCol>
                <a:gridCol w="3348440">
                  <a:extLst>
                    <a:ext uri="{9D8B030D-6E8A-4147-A177-3AD203B41FA5}">
                      <a16:colId xmlns:a16="http://schemas.microsoft.com/office/drawing/2014/main" val="2192928450"/>
                    </a:ext>
                  </a:extLst>
                </a:gridCol>
              </a:tblGrid>
              <a:tr h="226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Registered Sale Deed</a:t>
                      </a:r>
                      <a:endParaRPr lang="en-IN" sz="12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bl>
          </a:graphicData>
        </a:graphic>
      </p:graphicFrame>
      <p:sp>
        <p:nvSpPr>
          <p:cNvPr id="22" name="Rectangle: Beveled 21">
            <a:extLst>
              <a:ext uri="{FF2B5EF4-FFF2-40B4-BE49-F238E27FC236}">
                <a16:creationId xmlns:a16="http://schemas.microsoft.com/office/drawing/2014/main" id="{72903C05-155C-0FB3-1147-6817DDD366F6}"/>
              </a:ext>
            </a:extLst>
          </p:cNvPr>
          <p:cNvSpPr/>
          <p:nvPr/>
        </p:nvSpPr>
        <p:spPr>
          <a:xfrm>
            <a:off x="7408506" y="3778898"/>
            <a:ext cx="811763" cy="217379"/>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Receipt 1</a:t>
            </a:r>
            <a:endParaRPr lang="en-IN" sz="1050" dirty="0"/>
          </a:p>
        </p:txBody>
      </p:sp>
      <p:sp>
        <p:nvSpPr>
          <p:cNvPr id="23" name="Rectangle: Beveled 22">
            <a:extLst>
              <a:ext uri="{FF2B5EF4-FFF2-40B4-BE49-F238E27FC236}">
                <a16:creationId xmlns:a16="http://schemas.microsoft.com/office/drawing/2014/main" id="{51334B17-4EB7-A936-14CA-2BB6E5FF873C}"/>
              </a:ext>
            </a:extLst>
          </p:cNvPr>
          <p:cNvSpPr/>
          <p:nvPr/>
        </p:nvSpPr>
        <p:spPr>
          <a:xfrm>
            <a:off x="8379676" y="3778898"/>
            <a:ext cx="811763" cy="217379"/>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Receipt 2</a:t>
            </a:r>
            <a:endParaRPr lang="en-IN" sz="1050" dirty="0"/>
          </a:p>
        </p:txBody>
      </p:sp>
      <p:sp>
        <p:nvSpPr>
          <p:cNvPr id="24" name="Rectangle: Beveled 23">
            <a:extLst>
              <a:ext uri="{FF2B5EF4-FFF2-40B4-BE49-F238E27FC236}">
                <a16:creationId xmlns:a16="http://schemas.microsoft.com/office/drawing/2014/main" id="{DD006A1D-25F9-68E2-2B0E-47E30EF530A7}"/>
              </a:ext>
            </a:extLst>
          </p:cNvPr>
          <p:cNvSpPr/>
          <p:nvPr/>
        </p:nvSpPr>
        <p:spPr>
          <a:xfrm>
            <a:off x="9290947" y="3778898"/>
            <a:ext cx="811763" cy="217379"/>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Receipt 3</a:t>
            </a:r>
            <a:endParaRPr lang="en-IN" sz="1050" dirty="0"/>
          </a:p>
        </p:txBody>
      </p:sp>
      <p:sp>
        <p:nvSpPr>
          <p:cNvPr id="9" name="Rectangle: Beveled 8">
            <a:extLst>
              <a:ext uri="{FF2B5EF4-FFF2-40B4-BE49-F238E27FC236}">
                <a16:creationId xmlns:a16="http://schemas.microsoft.com/office/drawing/2014/main" id="{00AEE6D0-A47C-BAE8-BF64-C8418E927732}"/>
              </a:ext>
            </a:extLst>
          </p:cNvPr>
          <p:cNvSpPr/>
          <p:nvPr/>
        </p:nvSpPr>
        <p:spPr>
          <a:xfrm>
            <a:off x="7408506" y="4451378"/>
            <a:ext cx="1070678" cy="328506"/>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NOC</a:t>
            </a:r>
            <a:endParaRPr lang="en-IN" sz="1050" dirty="0"/>
          </a:p>
        </p:txBody>
      </p:sp>
      <p:sp>
        <p:nvSpPr>
          <p:cNvPr id="13" name="Rectangle: Beveled 12">
            <a:extLst>
              <a:ext uri="{FF2B5EF4-FFF2-40B4-BE49-F238E27FC236}">
                <a16:creationId xmlns:a16="http://schemas.microsoft.com/office/drawing/2014/main" id="{C44C83AE-60A2-1768-04D8-7885DC4EDEA2}"/>
              </a:ext>
            </a:extLst>
          </p:cNvPr>
          <p:cNvSpPr/>
          <p:nvPr/>
        </p:nvSpPr>
        <p:spPr>
          <a:xfrm>
            <a:off x="8751726" y="4448275"/>
            <a:ext cx="1070678" cy="328506"/>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Allotment Letter</a:t>
            </a:r>
            <a:endParaRPr lang="en-IN" sz="1050" dirty="0"/>
          </a:p>
        </p:txBody>
      </p:sp>
      <p:sp>
        <p:nvSpPr>
          <p:cNvPr id="14" name="Rectangle: Beveled 13">
            <a:extLst>
              <a:ext uri="{FF2B5EF4-FFF2-40B4-BE49-F238E27FC236}">
                <a16:creationId xmlns:a16="http://schemas.microsoft.com/office/drawing/2014/main" id="{439C2FDC-6DCE-E211-D6D8-07537DE440F5}"/>
              </a:ext>
            </a:extLst>
          </p:cNvPr>
          <p:cNvSpPr/>
          <p:nvPr/>
        </p:nvSpPr>
        <p:spPr>
          <a:xfrm>
            <a:off x="8751726" y="4890238"/>
            <a:ext cx="1070678" cy="328506"/>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Sale Deed Copy</a:t>
            </a:r>
            <a:endParaRPr lang="en-IN" sz="1050" dirty="0"/>
          </a:p>
        </p:txBody>
      </p:sp>
      <p:sp>
        <p:nvSpPr>
          <p:cNvPr id="15" name="Rectangle: Beveled 14">
            <a:extLst>
              <a:ext uri="{FF2B5EF4-FFF2-40B4-BE49-F238E27FC236}">
                <a16:creationId xmlns:a16="http://schemas.microsoft.com/office/drawing/2014/main" id="{EDB369CC-E330-3603-1BAC-B3E4F6C670F8}"/>
              </a:ext>
            </a:extLst>
          </p:cNvPr>
          <p:cNvSpPr/>
          <p:nvPr/>
        </p:nvSpPr>
        <p:spPr>
          <a:xfrm>
            <a:off x="7408506" y="4917570"/>
            <a:ext cx="1070678" cy="328506"/>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Possession Certificate</a:t>
            </a:r>
            <a:endParaRPr lang="en-IN" sz="1050" dirty="0"/>
          </a:p>
        </p:txBody>
      </p:sp>
      <p:sp>
        <p:nvSpPr>
          <p:cNvPr id="16" name="Rectangle: Beveled 15">
            <a:extLst>
              <a:ext uri="{FF2B5EF4-FFF2-40B4-BE49-F238E27FC236}">
                <a16:creationId xmlns:a16="http://schemas.microsoft.com/office/drawing/2014/main" id="{22B4E989-B055-3D20-3ED0-DB60C3F99088}"/>
              </a:ext>
            </a:extLst>
          </p:cNvPr>
          <p:cNvSpPr/>
          <p:nvPr/>
        </p:nvSpPr>
        <p:spPr>
          <a:xfrm>
            <a:off x="2994738" y="4841128"/>
            <a:ext cx="1070678" cy="328506"/>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Registered Sale deed</a:t>
            </a:r>
            <a:endParaRPr lang="en-IN" sz="1050" dirty="0"/>
          </a:p>
        </p:txBody>
      </p:sp>
      <p:sp>
        <p:nvSpPr>
          <p:cNvPr id="17" name="Rectangle: Rounded Corners 16">
            <a:hlinkClick r:id="rId2" action="ppaction://hlinksldjump"/>
            <a:extLst>
              <a:ext uri="{FF2B5EF4-FFF2-40B4-BE49-F238E27FC236}">
                <a16:creationId xmlns:a16="http://schemas.microsoft.com/office/drawing/2014/main" id="{24D80DD0-D5A7-20D8-6752-F9424B1D56F1}"/>
              </a:ext>
            </a:extLst>
          </p:cNvPr>
          <p:cNvSpPr/>
          <p:nvPr/>
        </p:nvSpPr>
        <p:spPr>
          <a:xfrm>
            <a:off x="4977090" y="6283631"/>
            <a:ext cx="14789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Ok</a:t>
            </a:r>
            <a:endParaRPr lang="en-IN" sz="1200" dirty="0"/>
          </a:p>
        </p:txBody>
      </p:sp>
    </p:spTree>
    <p:extLst>
      <p:ext uri="{BB962C8B-B14F-4D97-AF65-F5344CB8AC3E}">
        <p14:creationId xmlns:p14="http://schemas.microsoft.com/office/powerpoint/2010/main" val="179472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32DBA51-64F5-5182-2582-C06B033D2A4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4E5B4C7-1145-C3D2-06E9-B52D5B496726}"/>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43621E41-F93F-A9DC-A7C7-4E2B0D25C43E}"/>
              </a:ext>
            </a:extLst>
          </p:cNvPr>
          <p:cNvSpPr/>
          <p:nvPr/>
        </p:nvSpPr>
        <p:spPr>
          <a:xfrm>
            <a:off x="4690743"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8" name="Rectangle: Rounded Corners 7">
            <a:extLst>
              <a:ext uri="{FF2B5EF4-FFF2-40B4-BE49-F238E27FC236}">
                <a16:creationId xmlns:a16="http://schemas.microsoft.com/office/drawing/2014/main" id="{F631BC03-2A8D-EEE0-339D-6496D8239E35}"/>
              </a:ext>
            </a:extLst>
          </p:cNvPr>
          <p:cNvSpPr/>
          <p:nvPr/>
        </p:nvSpPr>
        <p:spPr>
          <a:xfrm>
            <a:off x="6590112"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9" name="Rectangle: Rounded Corners 8">
            <a:extLst>
              <a:ext uri="{FF2B5EF4-FFF2-40B4-BE49-F238E27FC236}">
                <a16:creationId xmlns:a16="http://schemas.microsoft.com/office/drawing/2014/main" id="{6C3059EE-BDD2-F738-BCC5-48F7FCA4AED9}"/>
              </a:ext>
            </a:extLst>
          </p:cNvPr>
          <p:cNvSpPr/>
          <p:nvPr/>
        </p:nvSpPr>
        <p:spPr>
          <a:xfrm>
            <a:off x="8489481"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20" name="Rectangle: Rounded Corners 19">
            <a:extLst>
              <a:ext uri="{FF2B5EF4-FFF2-40B4-BE49-F238E27FC236}">
                <a16:creationId xmlns:a16="http://schemas.microsoft.com/office/drawing/2014/main" id="{2B3BDDD8-D802-0852-F559-8A6BADBD5FA1}"/>
              </a:ext>
            </a:extLst>
          </p:cNvPr>
          <p:cNvSpPr/>
          <p:nvPr/>
        </p:nvSpPr>
        <p:spPr>
          <a:xfrm>
            <a:off x="10388848"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
        <p:nvSpPr>
          <p:cNvPr id="21" name="Rectangle: Rounded Corners 20">
            <a:extLst>
              <a:ext uri="{FF2B5EF4-FFF2-40B4-BE49-F238E27FC236}">
                <a16:creationId xmlns:a16="http://schemas.microsoft.com/office/drawing/2014/main" id="{8D0B28F8-E264-0A03-D961-BEC1DD80C2E4}"/>
              </a:ext>
            </a:extLst>
          </p:cNvPr>
          <p:cNvSpPr/>
          <p:nvPr/>
        </p:nvSpPr>
        <p:spPr>
          <a:xfrm>
            <a:off x="2621701" y="652182"/>
            <a:ext cx="159725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Flat Purchase</a:t>
            </a:r>
            <a:endParaRPr lang="en-IN" dirty="0"/>
          </a:p>
        </p:txBody>
      </p:sp>
      <p:sp>
        <p:nvSpPr>
          <p:cNvPr id="22" name="TextBox 21">
            <a:extLst>
              <a:ext uri="{FF2B5EF4-FFF2-40B4-BE49-F238E27FC236}">
                <a16:creationId xmlns:a16="http://schemas.microsoft.com/office/drawing/2014/main" id="{D2795027-E9A6-D6D9-FABF-2DBF17A7D38D}"/>
              </a:ext>
            </a:extLst>
          </p:cNvPr>
          <p:cNvSpPr txBox="1"/>
          <p:nvPr/>
        </p:nvSpPr>
        <p:spPr>
          <a:xfrm>
            <a:off x="1487442" y="1418254"/>
            <a:ext cx="6979298" cy="369332"/>
          </a:xfrm>
          <a:prstGeom prst="rect">
            <a:avLst/>
          </a:prstGeom>
          <a:noFill/>
        </p:spPr>
        <p:txBody>
          <a:bodyPr wrap="square" rtlCol="0">
            <a:spAutoFit/>
          </a:bodyPr>
          <a:lstStyle/>
          <a:p>
            <a:r>
              <a:rPr lang="en-US" dirty="0"/>
              <a:t>Complete your profile details and eKYC to purchase a flat / Villa</a:t>
            </a:r>
            <a:endParaRPr lang="en-IN" dirty="0"/>
          </a:p>
        </p:txBody>
      </p:sp>
      <p:sp>
        <p:nvSpPr>
          <p:cNvPr id="23" name="Rectangle: Rounded Corners 22">
            <a:extLst>
              <a:ext uri="{FF2B5EF4-FFF2-40B4-BE49-F238E27FC236}">
                <a16:creationId xmlns:a16="http://schemas.microsoft.com/office/drawing/2014/main" id="{C6A48540-99BE-A3FC-573F-0E0E6B352ECD}"/>
              </a:ext>
            </a:extLst>
          </p:cNvPr>
          <p:cNvSpPr/>
          <p:nvPr/>
        </p:nvSpPr>
        <p:spPr>
          <a:xfrm>
            <a:off x="591706" y="2147775"/>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Adhaar Number</a:t>
            </a:r>
            <a:endParaRPr lang="en-IN" sz="1200" dirty="0"/>
          </a:p>
        </p:txBody>
      </p:sp>
      <p:sp>
        <p:nvSpPr>
          <p:cNvPr id="24" name="Rectangle 23">
            <a:extLst>
              <a:ext uri="{FF2B5EF4-FFF2-40B4-BE49-F238E27FC236}">
                <a16:creationId xmlns:a16="http://schemas.microsoft.com/office/drawing/2014/main" id="{59D7A3A6-70BB-6397-0290-29870C458DBB}"/>
              </a:ext>
            </a:extLst>
          </p:cNvPr>
          <p:cNvSpPr/>
          <p:nvPr/>
        </p:nvSpPr>
        <p:spPr>
          <a:xfrm>
            <a:off x="2162381" y="214777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25" name="Rectangle: Rounded Corners 24">
            <a:extLst>
              <a:ext uri="{FF2B5EF4-FFF2-40B4-BE49-F238E27FC236}">
                <a16:creationId xmlns:a16="http://schemas.microsoft.com/office/drawing/2014/main" id="{6457790A-175E-AE74-960E-EC966656963E}"/>
              </a:ext>
            </a:extLst>
          </p:cNvPr>
          <p:cNvSpPr/>
          <p:nvPr/>
        </p:nvSpPr>
        <p:spPr>
          <a:xfrm>
            <a:off x="591707" y="2778551"/>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OTP</a:t>
            </a:r>
            <a:endParaRPr lang="en-IN" sz="1200" dirty="0"/>
          </a:p>
        </p:txBody>
      </p:sp>
      <p:sp>
        <p:nvSpPr>
          <p:cNvPr id="26" name="Rectangle 25">
            <a:extLst>
              <a:ext uri="{FF2B5EF4-FFF2-40B4-BE49-F238E27FC236}">
                <a16:creationId xmlns:a16="http://schemas.microsoft.com/office/drawing/2014/main" id="{DAD296F2-B6D1-8137-AD12-176590CE3A8F}"/>
              </a:ext>
            </a:extLst>
          </p:cNvPr>
          <p:cNvSpPr/>
          <p:nvPr/>
        </p:nvSpPr>
        <p:spPr>
          <a:xfrm>
            <a:off x="2162381" y="2778551"/>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27" name="Rectangle: Rounded Corners 26">
            <a:extLst>
              <a:ext uri="{FF2B5EF4-FFF2-40B4-BE49-F238E27FC236}">
                <a16:creationId xmlns:a16="http://schemas.microsoft.com/office/drawing/2014/main" id="{37EAFE96-D1D2-B0C9-BB0E-029BD180D830}"/>
              </a:ext>
            </a:extLst>
          </p:cNvPr>
          <p:cNvSpPr/>
          <p:nvPr/>
        </p:nvSpPr>
        <p:spPr>
          <a:xfrm>
            <a:off x="591706" y="3584927"/>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PAN Number</a:t>
            </a:r>
            <a:endParaRPr lang="en-IN" sz="1200" dirty="0"/>
          </a:p>
        </p:txBody>
      </p:sp>
      <p:sp>
        <p:nvSpPr>
          <p:cNvPr id="28" name="Rectangle 27">
            <a:extLst>
              <a:ext uri="{FF2B5EF4-FFF2-40B4-BE49-F238E27FC236}">
                <a16:creationId xmlns:a16="http://schemas.microsoft.com/office/drawing/2014/main" id="{F05AF66D-2878-F589-92C7-64EC4B5E1AF5}"/>
              </a:ext>
            </a:extLst>
          </p:cNvPr>
          <p:cNvSpPr/>
          <p:nvPr/>
        </p:nvSpPr>
        <p:spPr>
          <a:xfrm>
            <a:off x="2162381" y="3584927"/>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EB09A93B-8D1A-2126-40A2-9B997A9AF865}"/>
              </a:ext>
            </a:extLst>
          </p:cNvPr>
          <p:cNvSpPr/>
          <p:nvPr/>
        </p:nvSpPr>
        <p:spPr>
          <a:xfrm>
            <a:off x="591707" y="4215703"/>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Verify</a:t>
            </a:r>
            <a:endParaRPr lang="en-IN" sz="1200" dirty="0"/>
          </a:p>
        </p:txBody>
      </p:sp>
      <p:sp>
        <p:nvSpPr>
          <p:cNvPr id="30" name="Rectangle 29">
            <a:extLst>
              <a:ext uri="{FF2B5EF4-FFF2-40B4-BE49-F238E27FC236}">
                <a16:creationId xmlns:a16="http://schemas.microsoft.com/office/drawing/2014/main" id="{EF4F1AFD-5D82-F3F5-250C-BD0FBB25180A}"/>
              </a:ext>
            </a:extLst>
          </p:cNvPr>
          <p:cNvSpPr/>
          <p:nvPr/>
        </p:nvSpPr>
        <p:spPr>
          <a:xfrm>
            <a:off x="2162381" y="4215703"/>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71C5059C-3CDE-2E90-C8CF-96EF8FBD5161}"/>
              </a:ext>
            </a:extLst>
          </p:cNvPr>
          <p:cNvSpPr/>
          <p:nvPr/>
        </p:nvSpPr>
        <p:spPr>
          <a:xfrm>
            <a:off x="591706" y="5022079"/>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Email ID</a:t>
            </a:r>
            <a:endParaRPr lang="en-IN" sz="1200" dirty="0"/>
          </a:p>
        </p:txBody>
      </p:sp>
      <p:sp>
        <p:nvSpPr>
          <p:cNvPr id="32" name="Rectangle 31">
            <a:extLst>
              <a:ext uri="{FF2B5EF4-FFF2-40B4-BE49-F238E27FC236}">
                <a16:creationId xmlns:a16="http://schemas.microsoft.com/office/drawing/2014/main" id="{8EEC75A3-BFB2-B7C0-E187-14A90512092E}"/>
              </a:ext>
            </a:extLst>
          </p:cNvPr>
          <p:cNvSpPr/>
          <p:nvPr/>
        </p:nvSpPr>
        <p:spPr>
          <a:xfrm>
            <a:off x="2162381" y="5022079"/>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3" name="Rectangle: Rounded Corners 32">
            <a:extLst>
              <a:ext uri="{FF2B5EF4-FFF2-40B4-BE49-F238E27FC236}">
                <a16:creationId xmlns:a16="http://schemas.microsoft.com/office/drawing/2014/main" id="{7E721157-06F1-737F-034D-E21EBB6642D2}"/>
              </a:ext>
            </a:extLst>
          </p:cNvPr>
          <p:cNvSpPr/>
          <p:nvPr/>
        </p:nvSpPr>
        <p:spPr>
          <a:xfrm>
            <a:off x="591707" y="565285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Verify</a:t>
            </a:r>
            <a:endParaRPr lang="en-IN" sz="1200" dirty="0"/>
          </a:p>
        </p:txBody>
      </p:sp>
      <p:sp>
        <p:nvSpPr>
          <p:cNvPr id="34" name="Rectangle 33">
            <a:extLst>
              <a:ext uri="{FF2B5EF4-FFF2-40B4-BE49-F238E27FC236}">
                <a16:creationId xmlns:a16="http://schemas.microsoft.com/office/drawing/2014/main" id="{60E0B896-7477-0128-0758-A4DBF5EFD5AF}"/>
              </a:ext>
            </a:extLst>
          </p:cNvPr>
          <p:cNvSpPr/>
          <p:nvPr/>
        </p:nvSpPr>
        <p:spPr>
          <a:xfrm>
            <a:off x="2162381" y="565285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lumMod val="50000"/>
                    <a:lumOff val="50000"/>
                  </a:schemeClr>
                </a:solidFill>
              </a:rPr>
              <a:t>Check OTP sent to the email and type</a:t>
            </a:r>
            <a:endParaRPr lang="en-IN" sz="1200" i="1" dirty="0">
              <a:solidFill>
                <a:schemeClr val="tx1">
                  <a:lumMod val="50000"/>
                  <a:lumOff val="50000"/>
                </a:schemeClr>
              </a:solidFill>
            </a:endParaRPr>
          </a:p>
        </p:txBody>
      </p:sp>
      <p:sp>
        <p:nvSpPr>
          <p:cNvPr id="35" name="Rectangle: Rounded Corners 34">
            <a:extLst>
              <a:ext uri="{FF2B5EF4-FFF2-40B4-BE49-F238E27FC236}">
                <a16:creationId xmlns:a16="http://schemas.microsoft.com/office/drawing/2014/main" id="{FB4500BC-12AA-664E-F7A4-3DEA29D1D5E7}"/>
              </a:ext>
            </a:extLst>
          </p:cNvPr>
          <p:cNvSpPr/>
          <p:nvPr/>
        </p:nvSpPr>
        <p:spPr>
          <a:xfrm>
            <a:off x="6455996" y="2147775"/>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Name </a:t>
            </a:r>
            <a:endParaRPr lang="en-IN" sz="1200" dirty="0"/>
          </a:p>
        </p:txBody>
      </p:sp>
      <p:sp>
        <p:nvSpPr>
          <p:cNvPr id="36" name="Rectangle: Rounded Corners 35">
            <a:extLst>
              <a:ext uri="{FF2B5EF4-FFF2-40B4-BE49-F238E27FC236}">
                <a16:creationId xmlns:a16="http://schemas.microsoft.com/office/drawing/2014/main" id="{8FE1D393-D074-7FD2-8DA5-2049D8B58890}"/>
              </a:ext>
            </a:extLst>
          </p:cNvPr>
          <p:cNvSpPr/>
          <p:nvPr/>
        </p:nvSpPr>
        <p:spPr>
          <a:xfrm>
            <a:off x="6455997" y="2778551"/>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Gender</a:t>
            </a:r>
            <a:endParaRPr lang="en-IN" sz="1200" dirty="0"/>
          </a:p>
        </p:txBody>
      </p:sp>
      <p:sp>
        <p:nvSpPr>
          <p:cNvPr id="37" name="Rectangle: Rounded Corners 36">
            <a:extLst>
              <a:ext uri="{FF2B5EF4-FFF2-40B4-BE49-F238E27FC236}">
                <a16:creationId xmlns:a16="http://schemas.microsoft.com/office/drawing/2014/main" id="{BDF4370A-2B5A-019B-D80A-5B66D1164717}"/>
              </a:ext>
            </a:extLst>
          </p:cNvPr>
          <p:cNvSpPr/>
          <p:nvPr/>
        </p:nvSpPr>
        <p:spPr>
          <a:xfrm>
            <a:off x="6455996" y="3584927"/>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Date of Birth</a:t>
            </a:r>
            <a:endParaRPr lang="en-IN" sz="1200" dirty="0"/>
          </a:p>
        </p:txBody>
      </p:sp>
      <p:sp>
        <p:nvSpPr>
          <p:cNvPr id="38" name="Rectangle: Rounded Corners 37">
            <a:extLst>
              <a:ext uri="{FF2B5EF4-FFF2-40B4-BE49-F238E27FC236}">
                <a16:creationId xmlns:a16="http://schemas.microsoft.com/office/drawing/2014/main" id="{24BFF75B-69B4-431A-1452-2A8C39978F8F}"/>
              </a:ext>
            </a:extLst>
          </p:cNvPr>
          <p:cNvSpPr/>
          <p:nvPr/>
        </p:nvSpPr>
        <p:spPr>
          <a:xfrm>
            <a:off x="6455997" y="4215703"/>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Email</a:t>
            </a:r>
            <a:endParaRPr lang="en-IN" sz="1200" dirty="0"/>
          </a:p>
        </p:txBody>
      </p:sp>
      <p:sp>
        <p:nvSpPr>
          <p:cNvPr id="39" name="Rectangle: Rounded Corners 38">
            <a:extLst>
              <a:ext uri="{FF2B5EF4-FFF2-40B4-BE49-F238E27FC236}">
                <a16:creationId xmlns:a16="http://schemas.microsoft.com/office/drawing/2014/main" id="{E8542F53-ED32-1494-4D43-C306FE584D1C}"/>
              </a:ext>
            </a:extLst>
          </p:cNvPr>
          <p:cNvSpPr/>
          <p:nvPr/>
        </p:nvSpPr>
        <p:spPr>
          <a:xfrm>
            <a:off x="6455996" y="5022079"/>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Mobile</a:t>
            </a:r>
            <a:endParaRPr lang="en-IN" sz="1200" dirty="0"/>
          </a:p>
        </p:txBody>
      </p:sp>
      <p:sp>
        <p:nvSpPr>
          <p:cNvPr id="40" name="Rectangle: Rounded Corners 39">
            <a:extLst>
              <a:ext uri="{FF2B5EF4-FFF2-40B4-BE49-F238E27FC236}">
                <a16:creationId xmlns:a16="http://schemas.microsoft.com/office/drawing/2014/main" id="{52A871DD-A289-6FA3-D04F-B21E47240838}"/>
              </a:ext>
            </a:extLst>
          </p:cNvPr>
          <p:cNvSpPr/>
          <p:nvPr/>
        </p:nvSpPr>
        <p:spPr>
          <a:xfrm>
            <a:off x="6455997" y="565285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Address</a:t>
            </a:r>
            <a:endParaRPr lang="en-IN" sz="1200" dirty="0"/>
          </a:p>
        </p:txBody>
      </p:sp>
      <p:sp>
        <p:nvSpPr>
          <p:cNvPr id="41" name="Rectangle 40">
            <a:extLst>
              <a:ext uri="{FF2B5EF4-FFF2-40B4-BE49-F238E27FC236}">
                <a16:creationId xmlns:a16="http://schemas.microsoft.com/office/drawing/2014/main" id="{D31366A2-4B95-D5FC-58AB-0DC2D0FFA9E7}"/>
              </a:ext>
            </a:extLst>
          </p:cNvPr>
          <p:cNvSpPr/>
          <p:nvPr/>
        </p:nvSpPr>
        <p:spPr>
          <a:xfrm>
            <a:off x="8026669" y="2147775"/>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42" name="Rectangle 41">
            <a:extLst>
              <a:ext uri="{FF2B5EF4-FFF2-40B4-BE49-F238E27FC236}">
                <a16:creationId xmlns:a16="http://schemas.microsoft.com/office/drawing/2014/main" id="{32121A76-C940-F73A-3442-0502BA2F26E9}"/>
              </a:ext>
            </a:extLst>
          </p:cNvPr>
          <p:cNvSpPr/>
          <p:nvPr/>
        </p:nvSpPr>
        <p:spPr>
          <a:xfrm>
            <a:off x="8026669" y="2778551"/>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43" name="Rectangle 42">
            <a:extLst>
              <a:ext uri="{FF2B5EF4-FFF2-40B4-BE49-F238E27FC236}">
                <a16:creationId xmlns:a16="http://schemas.microsoft.com/office/drawing/2014/main" id="{8F12F32C-291B-4864-E5B9-3427EA52411D}"/>
              </a:ext>
            </a:extLst>
          </p:cNvPr>
          <p:cNvSpPr/>
          <p:nvPr/>
        </p:nvSpPr>
        <p:spPr>
          <a:xfrm>
            <a:off x="8026669" y="3584927"/>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44" name="Rectangle 43">
            <a:extLst>
              <a:ext uri="{FF2B5EF4-FFF2-40B4-BE49-F238E27FC236}">
                <a16:creationId xmlns:a16="http://schemas.microsoft.com/office/drawing/2014/main" id="{FE895584-97DE-B54A-6B55-C10901EC1DC4}"/>
              </a:ext>
            </a:extLst>
          </p:cNvPr>
          <p:cNvSpPr/>
          <p:nvPr/>
        </p:nvSpPr>
        <p:spPr>
          <a:xfrm>
            <a:off x="8026669" y="4215703"/>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45" name="Rectangle 44">
            <a:extLst>
              <a:ext uri="{FF2B5EF4-FFF2-40B4-BE49-F238E27FC236}">
                <a16:creationId xmlns:a16="http://schemas.microsoft.com/office/drawing/2014/main" id="{7A4FE90A-428B-A1B5-AC61-9FB2F0B67401}"/>
              </a:ext>
            </a:extLst>
          </p:cNvPr>
          <p:cNvSpPr/>
          <p:nvPr/>
        </p:nvSpPr>
        <p:spPr>
          <a:xfrm>
            <a:off x="8026669" y="5022079"/>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46" name="Rectangle 45">
            <a:extLst>
              <a:ext uri="{FF2B5EF4-FFF2-40B4-BE49-F238E27FC236}">
                <a16:creationId xmlns:a16="http://schemas.microsoft.com/office/drawing/2014/main" id="{AF4DB5F7-EA74-CF32-AEED-6FC0449F97D2}"/>
              </a:ext>
            </a:extLst>
          </p:cNvPr>
          <p:cNvSpPr/>
          <p:nvPr/>
        </p:nvSpPr>
        <p:spPr>
          <a:xfrm>
            <a:off x="8026669" y="565285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dirty="0">
              <a:solidFill>
                <a:schemeClr val="tx1">
                  <a:lumMod val="50000"/>
                  <a:lumOff val="50000"/>
                </a:schemeClr>
              </a:solidFill>
            </a:endParaRPr>
          </a:p>
        </p:txBody>
      </p:sp>
      <p:sp>
        <p:nvSpPr>
          <p:cNvPr id="2" name="Rectangle: Rounded Corners 1">
            <a:hlinkClick r:id="rId2" action="ppaction://hlinksldjump"/>
            <a:extLst>
              <a:ext uri="{FF2B5EF4-FFF2-40B4-BE49-F238E27FC236}">
                <a16:creationId xmlns:a16="http://schemas.microsoft.com/office/drawing/2014/main" id="{352C5BD1-EFAE-E2B0-1C9F-9A1A998F0105}"/>
              </a:ext>
            </a:extLst>
          </p:cNvPr>
          <p:cNvSpPr/>
          <p:nvPr/>
        </p:nvSpPr>
        <p:spPr>
          <a:xfrm>
            <a:off x="837434" y="65218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Rectangle: Rounded Corners 3">
            <a:hlinkClick r:id="rId3" action="ppaction://hlinksldjump"/>
            <a:extLst>
              <a:ext uri="{FF2B5EF4-FFF2-40B4-BE49-F238E27FC236}">
                <a16:creationId xmlns:a16="http://schemas.microsoft.com/office/drawing/2014/main" id="{A0060040-6D60-20AE-4A09-CC0DC2C9AECB}"/>
              </a:ext>
            </a:extLst>
          </p:cNvPr>
          <p:cNvSpPr/>
          <p:nvPr/>
        </p:nvSpPr>
        <p:spPr>
          <a:xfrm>
            <a:off x="4977090" y="6283631"/>
            <a:ext cx="14789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Proceed</a:t>
            </a:r>
            <a:endParaRPr lang="en-IN" sz="1200" dirty="0"/>
          </a:p>
        </p:txBody>
      </p:sp>
      <p:sp>
        <p:nvSpPr>
          <p:cNvPr id="5" name="Arrow: Left 4">
            <a:hlinkClick r:id="rId4" action="ppaction://hlinksldjump"/>
            <a:extLst>
              <a:ext uri="{FF2B5EF4-FFF2-40B4-BE49-F238E27FC236}">
                <a16:creationId xmlns:a16="http://schemas.microsoft.com/office/drawing/2014/main" id="{49D932B1-F52B-488E-A3F9-D9CC2E21291B}"/>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97230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228A7-2FA6-392E-9A9D-BBC599D8D5C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867F488-9940-0933-1B41-4C7D1262AAE7}"/>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7B6E73E7-544E-5346-4BA8-EA226D43F5CB}"/>
              </a:ext>
            </a:extLst>
          </p:cNvPr>
          <p:cNvSpPr/>
          <p:nvPr/>
        </p:nvSpPr>
        <p:spPr>
          <a:xfrm>
            <a:off x="4690743"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4" name="Rectangle: Rounded Corners 3">
            <a:extLst>
              <a:ext uri="{FF2B5EF4-FFF2-40B4-BE49-F238E27FC236}">
                <a16:creationId xmlns:a16="http://schemas.microsoft.com/office/drawing/2014/main" id="{BBC5BD89-EC74-0FAF-2176-7283A46AE8AA}"/>
              </a:ext>
            </a:extLst>
          </p:cNvPr>
          <p:cNvSpPr/>
          <p:nvPr/>
        </p:nvSpPr>
        <p:spPr>
          <a:xfrm>
            <a:off x="6590112"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5" name="Rectangle: Rounded Corners 4">
            <a:extLst>
              <a:ext uri="{FF2B5EF4-FFF2-40B4-BE49-F238E27FC236}">
                <a16:creationId xmlns:a16="http://schemas.microsoft.com/office/drawing/2014/main" id="{A0816705-48E0-5C50-A165-9CD4918A56E5}"/>
              </a:ext>
            </a:extLst>
          </p:cNvPr>
          <p:cNvSpPr/>
          <p:nvPr/>
        </p:nvSpPr>
        <p:spPr>
          <a:xfrm>
            <a:off x="8489481"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6" name="Rectangle: Rounded Corners 5">
            <a:extLst>
              <a:ext uri="{FF2B5EF4-FFF2-40B4-BE49-F238E27FC236}">
                <a16:creationId xmlns:a16="http://schemas.microsoft.com/office/drawing/2014/main" id="{34579A40-1F2E-20D0-4925-0963D41E4AF3}"/>
              </a:ext>
            </a:extLst>
          </p:cNvPr>
          <p:cNvSpPr/>
          <p:nvPr/>
        </p:nvSpPr>
        <p:spPr>
          <a:xfrm>
            <a:off x="10388848"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
        <p:nvSpPr>
          <p:cNvPr id="7" name="Rectangle: Rounded Corners 6">
            <a:extLst>
              <a:ext uri="{FF2B5EF4-FFF2-40B4-BE49-F238E27FC236}">
                <a16:creationId xmlns:a16="http://schemas.microsoft.com/office/drawing/2014/main" id="{53211992-8F57-7783-5A57-5F25E89AF9A5}"/>
              </a:ext>
            </a:extLst>
          </p:cNvPr>
          <p:cNvSpPr/>
          <p:nvPr/>
        </p:nvSpPr>
        <p:spPr>
          <a:xfrm>
            <a:off x="2621701" y="652182"/>
            <a:ext cx="159725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Flat Purchase</a:t>
            </a:r>
            <a:endParaRPr lang="en-IN" dirty="0"/>
          </a:p>
        </p:txBody>
      </p:sp>
      <p:sp>
        <p:nvSpPr>
          <p:cNvPr id="8" name="Rectangle: Rounded Corners 7">
            <a:hlinkClick r:id="rId2" action="ppaction://hlinksldjump"/>
            <a:extLst>
              <a:ext uri="{FF2B5EF4-FFF2-40B4-BE49-F238E27FC236}">
                <a16:creationId xmlns:a16="http://schemas.microsoft.com/office/drawing/2014/main" id="{108182D6-2DE3-492B-AAB7-404AAA633A68}"/>
              </a:ext>
            </a:extLst>
          </p:cNvPr>
          <p:cNvSpPr/>
          <p:nvPr/>
        </p:nvSpPr>
        <p:spPr>
          <a:xfrm>
            <a:off x="837434" y="65218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9" name="Arrow: Left 8">
            <a:hlinkClick r:id="rId3" action="ppaction://hlinksldjump"/>
            <a:extLst>
              <a:ext uri="{FF2B5EF4-FFF2-40B4-BE49-F238E27FC236}">
                <a16:creationId xmlns:a16="http://schemas.microsoft.com/office/drawing/2014/main" id="{04DD0C94-9D2E-4EC2-8B23-5FDFB8EABCBF}"/>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B2903A5-9277-7A98-48E3-0A7631769590}"/>
              </a:ext>
            </a:extLst>
          </p:cNvPr>
          <p:cNvSpPr txBox="1"/>
          <p:nvPr/>
        </p:nvSpPr>
        <p:spPr>
          <a:xfrm>
            <a:off x="1487442" y="1418254"/>
            <a:ext cx="6979298" cy="369332"/>
          </a:xfrm>
          <a:prstGeom prst="rect">
            <a:avLst/>
          </a:prstGeom>
          <a:noFill/>
        </p:spPr>
        <p:txBody>
          <a:bodyPr wrap="square" rtlCol="0">
            <a:spAutoFit/>
          </a:bodyPr>
          <a:lstStyle/>
          <a:p>
            <a:r>
              <a:rPr lang="en-US" dirty="0"/>
              <a:t>Complete your profile details and eKYC to purchase a flat / Villa</a:t>
            </a:r>
            <a:endParaRPr lang="en-IN" dirty="0"/>
          </a:p>
        </p:txBody>
      </p:sp>
      <p:sp>
        <p:nvSpPr>
          <p:cNvPr id="11" name="Rectangle: Rounded Corners 10">
            <a:extLst>
              <a:ext uri="{FF2B5EF4-FFF2-40B4-BE49-F238E27FC236}">
                <a16:creationId xmlns:a16="http://schemas.microsoft.com/office/drawing/2014/main" id="{CC6BEA5A-1BF1-D190-9138-A794E75F9807}"/>
              </a:ext>
            </a:extLst>
          </p:cNvPr>
          <p:cNvSpPr/>
          <p:nvPr/>
        </p:nvSpPr>
        <p:spPr>
          <a:xfrm>
            <a:off x="591706" y="2147775"/>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Adhaar Number</a:t>
            </a:r>
            <a:endParaRPr lang="en-IN" sz="1200" dirty="0"/>
          </a:p>
        </p:txBody>
      </p:sp>
      <p:sp>
        <p:nvSpPr>
          <p:cNvPr id="12" name="Rectangle 11">
            <a:extLst>
              <a:ext uri="{FF2B5EF4-FFF2-40B4-BE49-F238E27FC236}">
                <a16:creationId xmlns:a16="http://schemas.microsoft.com/office/drawing/2014/main" id="{06F13C98-DA16-47B4-FF7A-8B8EBC54DBC6}"/>
              </a:ext>
            </a:extLst>
          </p:cNvPr>
          <p:cNvSpPr/>
          <p:nvPr/>
        </p:nvSpPr>
        <p:spPr>
          <a:xfrm>
            <a:off x="2162381" y="214777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3" name="Rectangle: Rounded Corners 12">
            <a:extLst>
              <a:ext uri="{FF2B5EF4-FFF2-40B4-BE49-F238E27FC236}">
                <a16:creationId xmlns:a16="http://schemas.microsoft.com/office/drawing/2014/main" id="{1A586DA1-EBAE-4989-C0C1-C3159A8B01A1}"/>
              </a:ext>
            </a:extLst>
          </p:cNvPr>
          <p:cNvSpPr/>
          <p:nvPr/>
        </p:nvSpPr>
        <p:spPr>
          <a:xfrm>
            <a:off x="591707" y="2778551"/>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OTP</a:t>
            </a:r>
            <a:endParaRPr lang="en-IN" sz="1200" dirty="0"/>
          </a:p>
        </p:txBody>
      </p:sp>
      <p:sp>
        <p:nvSpPr>
          <p:cNvPr id="14" name="Rectangle 13">
            <a:extLst>
              <a:ext uri="{FF2B5EF4-FFF2-40B4-BE49-F238E27FC236}">
                <a16:creationId xmlns:a16="http://schemas.microsoft.com/office/drawing/2014/main" id="{5A6BCBFF-B684-5FA9-6DDA-27434BEDE354}"/>
              </a:ext>
            </a:extLst>
          </p:cNvPr>
          <p:cNvSpPr/>
          <p:nvPr/>
        </p:nvSpPr>
        <p:spPr>
          <a:xfrm>
            <a:off x="2162381" y="2778551"/>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5" name="Rectangle: Rounded Corners 14">
            <a:extLst>
              <a:ext uri="{FF2B5EF4-FFF2-40B4-BE49-F238E27FC236}">
                <a16:creationId xmlns:a16="http://schemas.microsoft.com/office/drawing/2014/main" id="{872AE954-0757-08CE-9CE6-F5D2150A590B}"/>
              </a:ext>
            </a:extLst>
          </p:cNvPr>
          <p:cNvSpPr/>
          <p:nvPr/>
        </p:nvSpPr>
        <p:spPr>
          <a:xfrm>
            <a:off x="591706" y="3584927"/>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PAN Number</a:t>
            </a:r>
            <a:endParaRPr lang="en-IN" sz="1200" dirty="0"/>
          </a:p>
        </p:txBody>
      </p:sp>
      <p:sp>
        <p:nvSpPr>
          <p:cNvPr id="16" name="Rectangle 15">
            <a:extLst>
              <a:ext uri="{FF2B5EF4-FFF2-40B4-BE49-F238E27FC236}">
                <a16:creationId xmlns:a16="http://schemas.microsoft.com/office/drawing/2014/main" id="{A73BDAAB-CA13-8BD2-0A99-2B1890E14312}"/>
              </a:ext>
            </a:extLst>
          </p:cNvPr>
          <p:cNvSpPr/>
          <p:nvPr/>
        </p:nvSpPr>
        <p:spPr>
          <a:xfrm>
            <a:off x="2162381" y="3584927"/>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7" name="Rectangle: Rounded Corners 16">
            <a:extLst>
              <a:ext uri="{FF2B5EF4-FFF2-40B4-BE49-F238E27FC236}">
                <a16:creationId xmlns:a16="http://schemas.microsoft.com/office/drawing/2014/main" id="{491BF3A5-1659-3746-740E-974E38F76839}"/>
              </a:ext>
            </a:extLst>
          </p:cNvPr>
          <p:cNvSpPr/>
          <p:nvPr/>
        </p:nvSpPr>
        <p:spPr>
          <a:xfrm>
            <a:off x="591707" y="4215703"/>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Verify</a:t>
            </a:r>
            <a:endParaRPr lang="en-IN" sz="1200" dirty="0"/>
          </a:p>
        </p:txBody>
      </p:sp>
      <p:sp>
        <p:nvSpPr>
          <p:cNvPr id="18" name="Rectangle 17">
            <a:extLst>
              <a:ext uri="{FF2B5EF4-FFF2-40B4-BE49-F238E27FC236}">
                <a16:creationId xmlns:a16="http://schemas.microsoft.com/office/drawing/2014/main" id="{F47F90AC-38E1-2938-511F-DF479615F143}"/>
              </a:ext>
            </a:extLst>
          </p:cNvPr>
          <p:cNvSpPr/>
          <p:nvPr/>
        </p:nvSpPr>
        <p:spPr>
          <a:xfrm>
            <a:off x="2162381" y="4215703"/>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9" name="Rectangle: Rounded Corners 18">
            <a:extLst>
              <a:ext uri="{FF2B5EF4-FFF2-40B4-BE49-F238E27FC236}">
                <a16:creationId xmlns:a16="http://schemas.microsoft.com/office/drawing/2014/main" id="{43349E91-6983-E2B3-2DFA-2F266BE1BF51}"/>
              </a:ext>
            </a:extLst>
          </p:cNvPr>
          <p:cNvSpPr/>
          <p:nvPr/>
        </p:nvSpPr>
        <p:spPr>
          <a:xfrm>
            <a:off x="591706" y="5022079"/>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Email ID</a:t>
            </a:r>
            <a:endParaRPr lang="en-IN" sz="1200" dirty="0"/>
          </a:p>
        </p:txBody>
      </p:sp>
      <p:sp>
        <p:nvSpPr>
          <p:cNvPr id="20" name="Rectangle 19">
            <a:extLst>
              <a:ext uri="{FF2B5EF4-FFF2-40B4-BE49-F238E27FC236}">
                <a16:creationId xmlns:a16="http://schemas.microsoft.com/office/drawing/2014/main" id="{AF791DB9-5211-A4AE-385F-3956927A75D7}"/>
              </a:ext>
            </a:extLst>
          </p:cNvPr>
          <p:cNvSpPr/>
          <p:nvPr/>
        </p:nvSpPr>
        <p:spPr>
          <a:xfrm>
            <a:off x="2162381" y="5022079"/>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21" name="Rectangle: Rounded Corners 20">
            <a:extLst>
              <a:ext uri="{FF2B5EF4-FFF2-40B4-BE49-F238E27FC236}">
                <a16:creationId xmlns:a16="http://schemas.microsoft.com/office/drawing/2014/main" id="{152A0862-C938-B5F2-D3DF-B714388896E3}"/>
              </a:ext>
            </a:extLst>
          </p:cNvPr>
          <p:cNvSpPr/>
          <p:nvPr/>
        </p:nvSpPr>
        <p:spPr>
          <a:xfrm>
            <a:off x="591707" y="565285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Verify</a:t>
            </a:r>
            <a:endParaRPr lang="en-IN" sz="1200" dirty="0"/>
          </a:p>
        </p:txBody>
      </p:sp>
      <p:sp>
        <p:nvSpPr>
          <p:cNvPr id="22" name="Rectangle 21">
            <a:extLst>
              <a:ext uri="{FF2B5EF4-FFF2-40B4-BE49-F238E27FC236}">
                <a16:creationId xmlns:a16="http://schemas.microsoft.com/office/drawing/2014/main" id="{6DDC0C3F-5B8E-2BFF-82BA-7ECF6E6B7AA2}"/>
              </a:ext>
            </a:extLst>
          </p:cNvPr>
          <p:cNvSpPr/>
          <p:nvPr/>
        </p:nvSpPr>
        <p:spPr>
          <a:xfrm>
            <a:off x="2162381" y="565285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lumMod val="50000"/>
                    <a:lumOff val="50000"/>
                  </a:schemeClr>
                </a:solidFill>
              </a:rPr>
              <a:t>Check OTP sent to the email and type</a:t>
            </a:r>
            <a:endParaRPr lang="en-IN" sz="1200" i="1" dirty="0">
              <a:solidFill>
                <a:schemeClr val="tx1">
                  <a:lumMod val="50000"/>
                  <a:lumOff val="50000"/>
                </a:schemeClr>
              </a:solidFill>
            </a:endParaRPr>
          </a:p>
        </p:txBody>
      </p:sp>
      <p:sp>
        <p:nvSpPr>
          <p:cNvPr id="23" name="Rectangle: Rounded Corners 22">
            <a:extLst>
              <a:ext uri="{FF2B5EF4-FFF2-40B4-BE49-F238E27FC236}">
                <a16:creationId xmlns:a16="http://schemas.microsoft.com/office/drawing/2014/main" id="{B788EB40-9BEF-283C-508C-A64A3BAEC0A2}"/>
              </a:ext>
            </a:extLst>
          </p:cNvPr>
          <p:cNvSpPr/>
          <p:nvPr/>
        </p:nvSpPr>
        <p:spPr>
          <a:xfrm>
            <a:off x="6455996" y="2147775"/>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Name </a:t>
            </a:r>
            <a:endParaRPr lang="en-IN" sz="1200" dirty="0"/>
          </a:p>
        </p:txBody>
      </p:sp>
      <p:sp>
        <p:nvSpPr>
          <p:cNvPr id="24" name="Rectangle: Rounded Corners 23">
            <a:extLst>
              <a:ext uri="{FF2B5EF4-FFF2-40B4-BE49-F238E27FC236}">
                <a16:creationId xmlns:a16="http://schemas.microsoft.com/office/drawing/2014/main" id="{5A40D423-88C9-5445-D49F-2AA11F992730}"/>
              </a:ext>
            </a:extLst>
          </p:cNvPr>
          <p:cNvSpPr/>
          <p:nvPr/>
        </p:nvSpPr>
        <p:spPr>
          <a:xfrm>
            <a:off x="6455997" y="2778551"/>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Gender</a:t>
            </a:r>
            <a:endParaRPr lang="en-IN" sz="1200" dirty="0"/>
          </a:p>
        </p:txBody>
      </p:sp>
      <p:sp>
        <p:nvSpPr>
          <p:cNvPr id="25" name="Rectangle: Rounded Corners 24">
            <a:extLst>
              <a:ext uri="{FF2B5EF4-FFF2-40B4-BE49-F238E27FC236}">
                <a16:creationId xmlns:a16="http://schemas.microsoft.com/office/drawing/2014/main" id="{A88F4015-FAB0-370B-829F-3219180A9C77}"/>
              </a:ext>
            </a:extLst>
          </p:cNvPr>
          <p:cNvSpPr/>
          <p:nvPr/>
        </p:nvSpPr>
        <p:spPr>
          <a:xfrm>
            <a:off x="6455996" y="3584927"/>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Date of Birth</a:t>
            </a:r>
            <a:endParaRPr lang="en-IN" sz="1200" dirty="0"/>
          </a:p>
        </p:txBody>
      </p:sp>
      <p:sp>
        <p:nvSpPr>
          <p:cNvPr id="26" name="Rectangle: Rounded Corners 25">
            <a:extLst>
              <a:ext uri="{FF2B5EF4-FFF2-40B4-BE49-F238E27FC236}">
                <a16:creationId xmlns:a16="http://schemas.microsoft.com/office/drawing/2014/main" id="{ABB19998-6884-026B-D480-576FCB6FAA67}"/>
              </a:ext>
            </a:extLst>
          </p:cNvPr>
          <p:cNvSpPr/>
          <p:nvPr/>
        </p:nvSpPr>
        <p:spPr>
          <a:xfrm>
            <a:off x="6455997" y="4215703"/>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Email</a:t>
            </a:r>
            <a:endParaRPr lang="en-IN" sz="1200" dirty="0"/>
          </a:p>
        </p:txBody>
      </p:sp>
      <p:sp>
        <p:nvSpPr>
          <p:cNvPr id="27" name="Rectangle: Rounded Corners 26">
            <a:extLst>
              <a:ext uri="{FF2B5EF4-FFF2-40B4-BE49-F238E27FC236}">
                <a16:creationId xmlns:a16="http://schemas.microsoft.com/office/drawing/2014/main" id="{EFBF265B-4EDC-2936-9268-A3A1894C1DA8}"/>
              </a:ext>
            </a:extLst>
          </p:cNvPr>
          <p:cNvSpPr/>
          <p:nvPr/>
        </p:nvSpPr>
        <p:spPr>
          <a:xfrm>
            <a:off x="6455996" y="5022079"/>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Mobile</a:t>
            </a:r>
            <a:endParaRPr lang="en-IN" sz="1200" dirty="0"/>
          </a:p>
        </p:txBody>
      </p:sp>
      <p:sp>
        <p:nvSpPr>
          <p:cNvPr id="28" name="Rectangle: Rounded Corners 27">
            <a:extLst>
              <a:ext uri="{FF2B5EF4-FFF2-40B4-BE49-F238E27FC236}">
                <a16:creationId xmlns:a16="http://schemas.microsoft.com/office/drawing/2014/main" id="{90ED8AA0-7F65-D2F1-BC93-066A0D7198C7}"/>
              </a:ext>
            </a:extLst>
          </p:cNvPr>
          <p:cNvSpPr/>
          <p:nvPr/>
        </p:nvSpPr>
        <p:spPr>
          <a:xfrm>
            <a:off x="6455997" y="565285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Address</a:t>
            </a:r>
            <a:endParaRPr lang="en-IN" sz="1200" dirty="0"/>
          </a:p>
        </p:txBody>
      </p:sp>
      <p:sp>
        <p:nvSpPr>
          <p:cNvPr id="29" name="Rectangle 28">
            <a:extLst>
              <a:ext uri="{FF2B5EF4-FFF2-40B4-BE49-F238E27FC236}">
                <a16:creationId xmlns:a16="http://schemas.microsoft.com/office/drawing/2014/main" id="{C98610DD-E645-0906-5A96-42F139720FAD}"/>
              </a:ext>
            </a:extLst>
          </p:cNvPr>
          <p:cNvSpPr/>
          <p:nvPr/>
        </p:nvSpPr>
        <p:spPr>
          <a:xfrm>
            <a:off x="8026669" y="2147775"/>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0" name="Rectangle 29">
            <a:extLst>
              <a:ext uri="{FF2B5EF4-FFF2-40B4-BE49-F238E27FC236}">
                <a16:creationId xmlns:a16="http://schemas.microsoft.com/office/drawing/2014/main" id="{9090B983-C5B8-AC85-5699-937A77F0943F}"/>
              </a:ext>
            </a:extLst>
          </p:cNvPr>
          <p:cNvSpPr/>
          <p:nvPr/>
        </p:nvSpPr>
        <p:spPr>
          <a:xfrm>
            <a:off x="8026669" y="2778551"/>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1" name="Rectangle 30">
            <a:extLst>
              <a:ext uri="{FF2B5EF4-FFF2-40B4-BE49-F238E27FC236}">
                <a16:creationId xmlns:a16="http://schemas.microsoft.com/office/drawing/2014/main" id="{D1600966-1996-7549-3B4B-814AE4F6F0C7}"/>
              </a:ext>
            </a:extLst>
          </p:cNvPr>
          <p:cNvSpPr/>
          <p:nvPr/>
        </p:nvSpPr>
        <p:spPr>
          <a:xfrm>
            <a:off x="8026669" y="3584927"/>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2" name="Rectangle 31">
            <a:extLst>
              <a:ext uri="{FF2B5EF4-FFF2-40B4-BE49-F238E27FC236}">
                <a16:creationId xmlns:a16="http://schemas.microsoft.com/office/drawing/2014/main" id="{7E576F62-488C-0FA7-CB1C-4B12620FAF3A}"/>
              </a:ext>
            </a:extLst>
          </p:cNvPr>
          <p:cNvSpPr/>
          <p:nvPr/>
        </p:nvSpPr>
        <p:spPr>
          <a:xfrm>
            <a:off x="8026669" y="4215703"/>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3" name="Rectangle 32">
            <a:extLst>
              <a:ext uri="{FF2B5EF4-FFF2-40B4-BE49-F238E27FC236}">
                <a16:creationId xmlns:a16="http://schemas.microsoft.com/office/drawing/2014/main" id="{B20F64B8-0800-F4EA-E653-E70D21D4B9EA}"/>
              </a:ext>
            </a:extLst>
          </p:cNvPr>
          <p:cNvSpPr/>
          <p:nvPr/>
        </p:nvSpPr>
        <p:spPr>
          <a:xfrm>
            <a:off x="8026669" y="5022079"/>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4" name="Rectangle 33">
            <a:extLst>
              <a:ext uri="{FF2B5EF4-FFF2-40B4-BE49-F238E27FC236}">
                <a16:creationId xmlns:a16="http://schemas.microsoft.com/office/drawing/2014/main" id="{ED737CF4-DC06-6313-C34A-3413E093EB72}"/>
              </a:ext>
            </a:extLst>
          </p:cNvPr>
          <p:cNvSpPr/>
          <p:nvPr/>
        </p:nvSpPr>
        <p:spPr>
          <a:xfrm>
            <a:off x="8026669" y="565285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dirty="0">
              <a:solidFill>
                <a:schemeClr val="tx1">
                  <a:lumMod val="50000"/>
                  <a:lumOff val="50000"/>
                </a:schemeClr>
              </a:solidFill>
            </a:endParaRPr>
          </a:p>
        </p:txBody>
      </p:sp>
      <p:sp>
        <p:nvSpPr>
          <p:cNvPr id="35" name="Rectangle: Rounded Corners 34">
            <a:hlinkClick r:id="rId4" action="ppaction://hlinksldjump"/>
            <a:extLst>
              <a:ext uri="{FF2B5EF4-FFF2-40B4-BE49-F238E27FC236}">
                <a16:creationId xmlns:a16="http://schemas.microsoft.com/office/drawing/2014/main" id="{9A02CB2A-0537-5E5C-4721-CEB0DBBF7DFE}"/>
              </a:ext>
            </a:extLst>
          </p:cNvPr>
          <p:cNvSpPr/>
          <p:nvPr/>
        </p:nvSpPr>
        <p:spPr>
          <a:xfrm>
            <a:off x="1558212" y="1950098"/>
            <a:ext cx="8358853" cy="4404049"/>
          </a:xfrm>
          <a:prstGeom prst="roundRect">
            <a:avLst/>
          </a:prstGeom>
          <a:solidFill>
            <a:schemeClr val="bg1">
              <a:lumMod val="95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Your eKYC is verified through Adhaar and PAN. </a:t>
            </a:r>
          </a:p>
          <a:p>
            <a:pPr algn="ctr"/>
            <a:r>
              <a:rPr lang="en-US" dirty="0">
                <a:solidFill>
                  <a:schemeClr val="tx1"/>
                </a:solidFill>
              </a:rPr>
              <a:t>You can continue to book a flat</a:t>
            </a:r>
            <a:endParaRPr lang="en-IN" dirty="0">
              <a:solidFill>
                <a:schemeClr val="tx1"/>
              </a:solidFill>
            </a:endParaRPr>
          </a:p>
        </p:txBody>
      </p:sp>
      <p:sp>
        <p:nvSpPr>
          <p:cNvPr id="36" name="Rectangle: Rounded Corners 35">
            <a:hlinkClick r:id="rId5" action="ppaction://hlinksldjump"/>
            <a:extLst>
              <a:ext uri="{FF2B5EF4-FFF2-40B4-BE49-F238E27FC236}">
                <a16:creationId xmlns:a16="http://schemas.microsoft.com/office/drawing/2014/main" id="{3ABA9C4A-1BD4-C870-75D7-2C705D7BBFC5}"/>
              </a:ext>
            </a:extLst>
          </p:cNvPr>
          <p:cNvSpPr/>
          <p:nvPr/>
        </p:nvSpPr>
        <p:spPr>
          <a:xfrm>
            <a:off x="4009833" y="561161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Proceed to book</a:t>
            </a:r>
            <a:endParaRPr lang="en-IN" sz="1200" dirty="0"/>
          </a:p>
        </p:txBody>
      </p:sp>
      <p:sp>
        <p:nvSpPr>
          <p:cNvPr id="37" name="Rectangle: Rounded Corners 36">
            <a:hlinkClick r:id="rId6" action="ppaction://hlinksldjump"/>
            <a:extLst>
              <a:ext uri="{FF2B5EF4-FFF2-40B4-BE49-F238E27FC236}">
                <a16:creationId xmlns:a16="http://schemas.microsoft.com/office/drawing/2014/main" id="{691C20DD-4EC1-77D7-5227-3B3A354138E2}"/>
              </a:ext>
            </a:extLst>
          </p:cNvPr>
          <p:cNvSpPr/>
          <p:nvPr/>
        </p:nvSpPr>
        <p:spPr>
          <a:xfrm>
            <a:off x="5670661" y="561161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Go to home page</a:t>
            </a:r>
            <a:endParaRPr lang="en-IN" sz="1200" dirty="0"/>
          </a:p>
        </p:txBody>
      </p:sp>
    </p:spTree>
    <p:extLst>
      <p:ext uri="{BB962C8B-B14F-4D97-AF65-F5344CB8AC3E}">
        <p14:creationId xmlns:p14="http://schemas.microsoft.com/office/powerpoint/2010/main" val="584019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0FBA9F-7E95-B658-5039-95FA8AFFE080}"/>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E408486E-5CEB-CF21-FBF9-1451DF6291C0}"/>
              </a:ext>
            </a:extLst>
          </p:cNvPr>
          <p:cNvSpPr/>
          <p:nvPr/>
        </p:nvSpPr>
        <p:spPr>
          <a:xfrm>
            <a:off x="4690743"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4" name="Rectangle: Rounded Corners 3">
            <a:extLst>
              <a:ext uri="{FF2B5EF4-FFF2-40B4-BE49-F238E27FC236}">
                <a16:creationId xmlns:a16="http://schemas.microsoft.com/office/drawing/2014/main" id="{329B1114-0850-2B75-1B89-3B1E80E866C7}"/>
              </a:ext>
            </a:extLst>
          </p:cNvPr>
          <p:cNvSpPr/>
          <p:nvPr/>
        </p:nvSpPr>
        <p:spPr>
          <a:xfrm>
            <a:off x="6590112"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5" name="Rectangle: Rounded Corners 4">
            <a:extLst>
              <a:ext uri="{FF2B5EF4-FFF2-40B4-BE49-F238E27FC236}">
                <a16:creationId xmlns:a16="http://schemas.microsoft.com/office/drawing/2014/main" id="{9CC7A3F4-8DCF-1DE4-7D19-BE97D0BC4C09}"/>
              </a:ext>
            </a:extLst>
          </p:cNvPr>
          <p:cNvSpPr/>
          <p:nvPr/>
        </p:nvSpPr>
        <p:spPr>
          <a:xfrm>
            <a:off x="8489481"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6" name="Rectangle: Rounded Corners 5">
            <a:extLst>
              <a:ext uri="{FF2B5EF4-FFF2-40B4-BE49-F238E27FC236}">
                <a16:creationId xmlns:a16="http://schemas.microsoft.com/office/drawing/2014/main" id="{598BA81D-7C91-F9BB-EED5-5B3C7DD45F95}"/>
              </a:ext>
            </a:extLst>
          </p:cNvPr>
          <p:cNvSpPr/>
          <p:nvPr/>
        </p:nvSpPr>
        <p:spPr>
          <a:xfrm>
            <a:off x="10388848"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
        <p:nvSpPr>
          <p:cNvPr id="7" name="Rectangle: Rounded Corners 6">
            <a:extLst>
              <a:ext uri="{FF2B5EF4-FFF2-40B4-BE49-F238E27FC236}">
                <a16:creationId xmlns:a16="http://schemas.microsoft.com/office/drawing/2014/main" id="{A0077793-B23D-E1ED-24D7-B3127698B414}"/>
              </a:ext>
            </a:extLst>
          </p:cNvPr>
          <p:cNvSpPr/>
          <p:nvPr/>
        </p:nvSpPr>
        <p:spPr>
          <a:xfrm>
            <a:off x="2621701" y="652182"/>
            <a:ext cx="159725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Flat Purchase</a:t>
            </a:r>
            <a:endParaRPr lang="en-IN" dirty="0"/>
          </a:p>
        </p:txBody>
      </p:sp>
      <p:sp>
        <p:nvSpPr>
          <p:cNvPr id="8" name="Rectangle: Rounded Corners 7">
            <a:hlinkClick r:id="rId2" action="ppaction://hlinksldjump"/>
            <a:extLst>
              <a:ext uri="{FF2B5EF4-FFF2-40B4-BE49-F238E27FC236}">
                <a16:creationId xmlns:a16="http://schemas.microsoft.com/office/drawing/2014/main" id="{C25B80CA-F6E0-D273-86B6-52F4084AF22E}"/>
              </a:ext>
            </a:extLst>
          </p:cNvPr>
          <p:cNvSpPr/>
          <p:nvPr/>
        </p:nvSpPr>
        <p:spPr>
          <a:xfrm>
            <a:off x="837434" y="65218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9" name="Arrow: Left 8">
            <a:hlinkClick r:id="rId3" action="ppaction://hlinksldjump"/>
            <a:extLst>
              <a:ext uri="{FF2B5EF4-FFF2-40B4-BE49-F238E27FC236}">
                <a16:creationId xmlns:a16="http://schemas.microsoft.com/office/drawing/2014/main" id="{9AF06DAB-0A61-C8AC-849A-34580B357164}"/>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6D82C1C-01A0-3731-EAD0-F83DD0B673BD}"/>
              </a:ext>
            </a:extLst>
          </p:cNvPr>
          <p:cNvSpPr txBox="1"/>
          <p:nvPr/>
        </p:nvSpPr>
        <p:spPr>
          <a:xfrm>
            <a:off x="1487442" y="1418254"/>
            <a:ext cx="6979298" cy="369332"/>
          </a:xfrm>
          <a:prstGeom prst="rect">
            <a:avLst/>
          </a:prstGeom>
          <a:noFill/>
        </p:spPr>
        <p:txBody>
          <a:bodyPr wrap="square" rtlCol="0">
            <a:spAutoFit/>
          </a:bodyPr>
          <a:lstStyle/>
          <a:p>
            <a:r>
              <a:rPr lang="en-US" dirty="0"/>
              <a:t>Complete your profile details and eKYC to purchase a flat / Villa</a:t>
            </a:r>
            <a:endParaRPr lang="en-IN" dirty="0"/>
          </a:p>
        </p:txBody>
      </p:sp>
      <p:sp>
        <p:nvSpPr>
          <p:cNvPr id="11" name="Rectangle: Rounded Corners 10">
            <a:extLst>
              <a:ext uri="{FF2B5EF4-FFF2-40B4-BE49-F238E27FC236}">
                <a16:creationId xmlns:a16="http://schemas.microsoft.com/office/drawing/2014/main" id="{BC2D8F94-63FE-222C-CFE2-E96C10C7EB92}"/>
              </a:ext>
            </a:extLst>
          </p:cNvPr>
          <p:cNvSpPr/>
          <p:nvPr/>
        </p:nvSpPr>
        <p:spPr>
          <a:xfrm>
            <a:off x="591706" y="2147775"/>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Adhaar Number</a:t>
            </a:r>
            <a:endParaRPr lang="en-IN" sz="1200" dirty="0"/>
          </a:p>
        </p:txBody>
      </p:sp>
      <p:sp>
        <p:nvSpPr>
          <p:cNvPr id="12" name="Rectangle 11">
            <a:extLst>
              <a:ext uri="{FF2B5EF4-FFF2-40B4-BE49-F238E27FC236}">
                <a16:creationId xmlns:a16="http://schemas.microsoft.com/office/drawing/2014/main" id="{1740B90E-C3B8-88B2-5A45-963CE244155D}"/>
              </a:ext>
            </a:extLst>
          </p:cNvPr>
          <p:cNvSpPr/>
          <p:nvPr/>
        </p:nvSpPr>
        <p:spPr>
          <a:xfrm>
            <a:off x="2162381" y="214777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3" name="Rectangle: Rounded Corners 12">
            <a:extLst>
              <a:ext uri="{FF2B5EF4-FFF2-40B4-BE49-F238E27FC236}">
                <a16:creationId xmlns:a16="http://schemas.microsoft.com/office/drawing/2014/main" id="{C45A3F75-4D0A-4755-4F0B-71C8241A0302}"/>
              </a:ext>
            </a:extLst>
          </p:cNvPr>
          <p:cNvSpPr/>
          <p:nvPr/>
        </p:nvSpPr>
        <p:spPr>
          <a:xfrm>
            <a:off x="591707" y="2778551"/>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OTP</a:t>
            </a:r>
            <a:endParaRPr lang="en-IN" sz="1200" dirty="0"/>
          </a:p>
        </p:txBody>
      </p:sp>
      <p:sp>
        <p:nvSpPr>
          <p:cNvPr id="14" name="Rectangle 13">
            <a:extLst>
              <a:ext uri="{FF2B5EF4-FFF2-40B4-BE49-F238E27FC236}">
                <a16:creationId xmlns:a16="http://schemas.microsoft.com/office/drawing/2014/main" id="{5D116074-4597-5BB7-E4B4-814C3008669E}"/>
              </a:ext>
            </a:extLst>
          </p:cNvPr>
          <p:cNvSpPr/>
          <p:nvPr/>
        </p:nvSpPr>
        <p:spPr>
          <a:xfrm>
            <a:off x="2162381" y="2778551"/>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5" name="Rectangle: Rounded Corners 14">
            <a:extLst>
              <a:ext uri="{FF2B5EF4-FFF2-40B4-BE49-F238E27FC236}">
                <a16:creationId xmlns:a16="http://schemas.microsoft.com/office/drawing/2014/main" id="{D2E28EE1-9607-6B5D-9B91-AC573467E9BB}"/>
              </a:ext>
            </a:extLst>
          </p:cNvPr>
          <p:cNvSpPr/>
          <p:nvPr/>
        </p:nvSpPr>
        <p:spPr>
          <a:xfrm>
            <a:off x="591706" y="3584927"/>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PAN Number</a:t>
            </a:r>
            <a:endParaRPr lang="en-IN" sz="1200" dirty="0"/>
          </a:p>
        </p:txBody>
      </p:sp>
      <p:sp>
        <p:nvSpPr>
          <p:cNvPr id="16" name="Rectangle 15">
            <a:extLst>
              <a:ext uri="{FF2B5EF4-FFF2-40B4-BE49-F238E27FC236}">
                <a16:creationId xmlns:a16="http://schemas.microsoft.com/office/drawing/2014/main" id="{EA6D1613-9E91-7B55-42C2-68116F8AC5D1}"/>
              </a:ext>
            </a:extLst>
          </p:cNvPr>
          <p:cNvSpPr/>
          <p:nvPr/>
        </p:nvSpPr>
        <p:spPr>
          <a:xfrm>
            <a:off x="2162381" y="3584927"/>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7" name="Rectangle: Rounded Corners 16">
            <a:extLst>
              <a:ext uri="{FF2B5EF4-FFF2-40B4-BE49-F238E27FC236}">
                <a16:creationId xmlns:a16="http://schemas.microsoft.com/office/drawing/2014/main" id="{7323669E-C8BA-C271-E230-B3E1CC72A8E8}"/>
              </a:ext>
            </a:extLst>
          </p:cNvPr>
          <p:cNvSpPr/>
          <p:nvPr/>
        </p:nvSpPr>
        <p:spPr>
          <a:xfrm>
            <a:off x="591707" y="4215703"/>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Verify</a:t>
            </a:r>
            <a:endParaRPr lang="en-IN" sz="1200" dirty="0"/>
          </a:p>
        </p:txBody>
      </p:sp>
      <p:sp>
        <p:nvSpPr>
          <p:cNvPr id="18" name="Rectangle 17">
            <a:extLst>
              <a:ext uri="{FF2B5EF4-FFF2-40B4-BE49-F238E27FC236}">
                <a16:creationId xmlns:a16="http://schemas.microsoft.com/office/drawing/2014/main" id="{C17D1809-3102-1BE1-C8E3-8FDE6F56C9C6}"/>
              </a:ext>
            </a:extLst>
          </p:cNvPr>
          <p:cNvSpPr/>
          <p:nvPr/>
        </p:nvSpPr>
        <p:spPr>
          <a:xfrm>
            <a:off x="2162381" y="4215703"/>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9" name="Rectangle: Rounded Corners 18">
            <a:extLst>
              <a:ext uri="{FF2B5EF4-FFF2-40B4-BE49-F238E27FC236}">
                <a16:creationId xmlns:a16="http://schemas.microsoft.com/office/drawing/2014/main" id="{5F11638C-46C2-EF79-56E4-E90BA4BC1EA4}"/>
              </a:ext>
            </a:extLst>
          </p:cNvPr>
          <p:cNvSpPr/>
          <p:nvPr/>
        </p:nvSpPr>
        <p:spPr>
          <a:xfrm>
            <a:off x="591706" y="5022079"/>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Email ID</a:t>
            </a:r>
            <a:endParaRPr lang="en-IN" sz="1200" dirty="0"/>
          </a:p>
        </p:txBody>
      </p:sp>
      <p:sp>
        <p:nvSpPr>
          <p:cNvPr id="20" name="Rectangle 19">
            <a:extLst>
              <a:ext uri="{FF2B5EF4-FFF2-40B4-BE49-F238E27FC236}">
                <a16:creationId xmlns:a16="http://schemas.microsoft.com/office/drawing/2014/main" id="{27A0787E-F420-C923-6F57-D44720E4713C}"/>
              </a:ext>
            </a:extLst>
          </p:cNvPr>
          <p:cNvSpPr/>
          <p:nvPr/>
        </p:nvSpPr>
        <p:spPr>
          <a:xfrm>
            <a:off x="2162381" y="5022079"/>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21" name="Rectangle: Rounded Corners 20">
            <a:extLst>
              <a:ext uri="{FF2B5EF4-FFF2-40B4-BE49-F238E27FC236}">
                <a16:creationId xmlns:a16="http://schemas.microsoft.com/office/drawing/2014/main" id="{5C9726FB-DE9B-097A-B06F-89F31BBF21A3}"/>
              </a:ext>
            </a:extLst>
          </p:cNvPr>
          <p:cNvSpPr/>
          <p:nvPr/>
        </p:nvSpPr>
        <p:spPr>
          <a:xfrm>
            <a:off x="591707" y="565285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Verify</a:t>
            </a:r>
            <a:endParaRPr lang="en-IN" sz="1200" dirty="0"/>
          </a:p>
        </p:txBody>
      </p:sp>
      <p:sp>
        <p:nvSpPr>
          <p:cNvPr id="22" name="Rectangle 21">
            <a:extLst>
              <a:ext uri="{FF2B5EF4-FFF2-40B4-BE49-F238E27FC236}">
                <a16:creationId xmlns:a16="http://schemas.microsoft.com/office/drawing/2014/main" id="{97F0897B-C455-F742-9099-08E0986D3B65}"/>
              </a:ext>
            </a:extLst>
          </p:cNvPr>
          <p:cNvSpPr/>
          <p:nvPr/>
        </p:nvSpPr>
        <p:spPr>
          <a:xfrm>
            <a:off x="2162381" y="565285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lumMod val="50000"/>
                    <a:lumOff val="50000"/>
                  </a:schemeClr>
                </a:solidFill>
              </a:rPr>
              <a:t>Check OTP sent to the email and type</a:t>
            </a:r>
            <a:endParaRPr lang="en-IN" sz="1200" i="1" dirty="0">
              <a:solidFill>
                <a:schemeClr val="tx1">
                  <a:lumMod val="50000"/>
                  <a:lumOff val="50000"/>
                </a:schemeClr>
              </a:solidFill>
            </a:endParaRPr>
          </a:p>
        </p:txBody>
      </p:sp>
      <p:sp>
        <p:nvSpPr>
          <p:cNvPr id="23" name="Rectangle: Rounded Corners 22">
            <a:extLst>
              <a:ext uri="{FF2B5EF4-FFF2-40B4-BE49-F238E27FC236}">
                <a16:creationId xmlns:a16="http://schemas.microsoft.com/office/drawing/2014/main" id="{0EEE3DCB-71F1-00D5-8AB2-B84F47989DAF}"/>
              </a:ext>
            </a:extLst>
          </p:cNvPr>
          <p:cNvSpPr/>
          <p:nvPr/>
        </p:nvSpPr>
        <p:spPr>
          <a:xfrm>
            <a:off x="6455996" y="2147775"/>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Name </a:t>
            </a:r>
            <a:endParaRPr lang="en-IN" sz="1200" dirty="0"/>
          </a:p>
        </p:txBody>
      </p:sp>
      <p:sp>
        <p:nvSpPr>
          <p:cNvPr id="24" name="Rectangle: Rounded Corners 23">
            <a:extLst>
              <a:ext uri="{FF2B5EF4-FFF2-40B4-BE49-F238E27FC236}">
                <a16:creationId xmlns:a16="http://schemas.microsoft.com/office/drawing/2014/main" id="{940616AE-CA0C-3BB3-63FB-BC1A2A76D0A4}"/>
              </a:ext>
            </a:extLst>
          </p:cNvPr>
          <p:cNvSpPr/>
          <p:nvPr/>
        </p:nvSpPr>
        <p:spPr>
          <a:xfrm>
            <a:off x="6455997" y="2778551"/>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Gender</a:t>
            </a:r>
            <a:endParaRPr lang="en-IN" sz="1200" dirty="0"/>
          </a:p>
        </p:txBody>
      </p:sp>
      <p:sp>
        <p:nvSpPr>
          <p:cNvPr id="25" name="Rectangle: Rounded Corners 24">
            <a:extLst>
              <a:ext uri="{FF2B5EF4-FFF2-40B4-BE49-F238E27FC236}">
                <a16:creationId xmlns:a16="http://schemas.microsoft.com/office/drawing/2014/main" id="{D36194A5-F2F7-01B0-C099-E01E765C6C18}"/>
              </a:ext>
            </a:extLst>
          </p:cNvPr>
          <p:cNvSpPr/>
          <p:nvPr/>
        </p:nvSpPr>
        <p:spPr>
          <a:xfrm>
            <a:off x="6455996" y="3584927"/>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Date of Birth</a:t>
            </a:r>
            <a:endParaRPr lang="en-IN" sz="1200" dirty="0"/>
          </a:p>
        </p:txBody>
      </p:sp>
      <p:sp>
        <p:nvSpPr>
          <p:cNvPr id="26" name="Rectangle: Rounded Corners 25">
            <a:extLst>
              <a:ext uri="{FF2B5EF4-FFF2-40B4-BE49-F238E27FC236}">
                <a16:creationId xmlns:a16="http://schemas.microsoft.com/office/drawing/2014/main" id="{255C3DC1-0246-55BF-25C5-9C02564E6B6B}"/>
              </a:ext>
            </a:extLst>
          </p:cNvPr>
          <p:cNvSpPr/>
          <p:nvPr/>
        </p:nvSpPr>
        <p:spPr>
          <a:xfrm>
            <a:off x="6455997" y="4215703"/>
            <a:ext cx="1227762"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Email</a:t>
            </a:r>
            <a:endParaRPr lang="en-IN" sz="1200" dirty="0"/>
          </a:p>
        </p:txBody>
      </p:sp>
      <p:sp>
        <p:nvSpPr>
          <p:cNvPr id="27" name="Rectangle: Rounded Corners 26">
            <a:extLst>
              <a:ext uri="{FF2B5EF4-FFF2-40B4-BE49-F238E27FC236}">
                <a16:creationId xmlns:a16="http://schemas.microsoft.com/office/drawing/2014/main" id="{4081D015-92F4-6ABB-F439-B9E0C65D4676}"/>
              </a:ext>
            </a:extLst>
          </p:cNvPr>
          <p:cNvSpPr/>
          <p:nvPr/>
        </p:nvSpPr>
        <p:spPr>
          <a:xfrm>
            <a:off x="6455996" y="5022079"/>
            <a:ext cx="1227763" cy="391886"/>
          </a:xfrm>
          <a:prstGeom prst="round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Mobile</a:t>
            </a:r>
            <a:endParaRPr lang="en-IN" sz="1200" dirty="0"/>
          </a:p>
        </p:txBody>
      </p:sp>
      <p:sp>
        <p:nvSpPr>
          <p:cNvPr id="28" name="Rectangle: Rounded Corners 27">
            <a:extLst>
              <a:ext uri="{FF2B5EF4-FFF2-40B4-BE49-F238E27FC236}">
                <a16:creationId xmlns:a16="http://schemas.microsoft.com/office/drawing/2014/main" id="{8D928ED4-BA1F-4560-D9E9-678DF54BA6D7}"/>
              </a:ext>
            </a:extLst>
          </p:cNvPr>
          <p:cNvSpPr/>
          <p:nvPr/>
        </p:nvSpPr>
        <p:spPr>
          <a:xfrm>
            <a:off x="6455997" y="565285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Address</a:t>
            </a:r>
            <a:endParaRPr lang="en-IN" sz="1200" dirty="0"/>
          </a:p>
        </p:txBody>
      </p:sp>
      <p:sp>
        <p:nvSpPr>
          <p:cNvPr id="29" name="Rectangle 28">
            <a:extLst>
              <a:ext uri="{FF2B5EF4-FFF2-40B4-BE49-F238E27FC236}">
                <a16:creationId xmlns:a16="http://schemas.microsoft.com/office/drawing/2014/main" id="{A82FE43A-81C4-1BFD-3310-10D70D00672C}"/>
              </a:ext>
            </a:extLst>
          </p:cNvPr>
          <p:cNvSpPr/>
          <p:nvPr/>
        </p:nvSpPr>
        <p:spPr>
          <a:xfrm>
            <a:off x="8026669" y="2147775"/>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0" name="Rectangle 29">
            <a:extLst>
              <a:ext uri="{FF2B5EF4-FFF2-40B4-BE49-F238E27FC236}">
                <a16:creationId xmlns:a16="http://schemas.microsoft.com/office/drawing/2014/main" id="{1053E25D-5C19-E2E8-FD1E-C3D6BCAB9FE5}"/>
              </a:ext>
            </a:extLst>
          </p:cNvPr>
          <p:cNvSpPr/>
          <p:nvPr/>
        </p:nvSpPr>
        <p:spPr>
          <a:xfrm>
            <a:off x="8026669" y="2778551"/>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1" name="Rectangle 30">
            <a:extLst>
              <a:ext uri="{FF2B5EF4-FFF2-40B4-BE49-F238E27FC236}">
                <a16:creationId xmlns:a16="http://schemas.microsoft.com/office/drawing/2014/main" id="{84002879-58E3-F81D-0A55-66E6A2654BAE}"/>
              </a:ext>
            </a:extLst>
          </p:cNvPr>
          <p:cNvSpPr/>
          <p:nvPr/>
        </p:nvSpPr>
        <p:spPr>
          <a:xfrm>
            <a:off x="8026669" y="3584927"/>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2" name="Rectangle 31">
            <a:extLst>
              <a:ext uri="{FF2B5EF4-FFF2-40B4-BE49-F238E27FC236}">
                <a16:creationId xmlns:a16="http://schemas.microsoft.com/office/drawing/2014/main" id="{8A64A7B4-B574-6B5A-1FF2-EE93E8F55221}"/>
              </a:ext>
            </a:extLst>
          </p:cNvPr>
          <p:cNvSpPr/>
          <p:nvPr/>
        </p:nvSpPr>
        <p:spPr>
          <a:xfrm>
            <a:off x="8026669" y="4215703"/>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3" name="Rectangle 32">
            <a:extLst>
              <a:ext uri="{FF2B5EF4-FFF2-40B4-BE49-F238E27FC236}">
                <a16:creationId xmlns:a16="http://schemas.microsoft.com/office/drawing/2014/main" id="{BC56A1F6-F9BE-7925-ECB6-48540ADCC7F5}"/>
              </a:ext>
            </a:extLst>
          </p:cNvPr>
          <p:cNvSpPr/>
          <p:nvPr/>
        </p:nvSpPr>
        <p:spPr>
          <a:xfrm>
            <a:off x="8026669" y="5022079"/>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4" name="Rectangle 33">
            <a:extLst>
              <a:ext uri="{FF2B5EF4-FFF2-40B4-BE49-F238E27FC236}">
                <a16:creationId xmlns:a16="http://schemas.microsoft.com/office/drawing/2014/main" id="{D8FBD287-9386-9CFB-A691-41C7122412CB}"/>
              </a:ext>
            </a:extLst>
          </p:cNvPr>
          <p:cNvSpPr/>
          <p:nvPr/>
        </p:nvSpPr>
        <p:spPr>
          <a:xfrm>
            <a:off x="8026669" y="565285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dirty="0">
              <a:solidFill>
                <a:schemeClr val="tx1">
                  <a:lumMod val="50000"/>
                  <a:lumOff val="50000"/>
                </a:schemeClr>
              </a:solidFill>
            </a:endParaRPr>
          </a:p>
        </p:txBody>
      </p:sp>
      <p:sp>
        <p:nvSpPr>
          <p:cNvPr id="35" name="Rectangle: Rounded Corners 34">
            <a:extLst>
              <a:ext uri="{FF2B5EF4-FFF2-40B4-BE49-F238E27FC236}">
                <a16:creationId xmlns:a16="http://schemas.microsoft.com/office/drawing/2014/main" id="{68159080-CA04-80D2-3F78-260E1EF9CC51}"/>
              </a:ext>
            </a:extLst>
          </p:cNvPr>
          <p:cNvSpPr/>
          <p:nvPr/>
        </p:nvSpPr>
        <p:spPr>
          <a:xfrm>
            <a:off x="1558212" y="1950098"/>
            <a:ext cx="8358853" cy="4404049"/>
          </a:xfrm>
          <a:prstGeom prst="roundRect">
            <a:avLst/>
          </a:prstGeom>
          <a:solidFill>
            <a:schemeClr val="bg1">
              <a:lumMod val="95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Your </a:t>
            </a:r>
            <a:r>
              <a:rPr lang="en-US" dirty="0" err="1">
                <a:solidFill>
                  <a:schemeClr val="tx1"/>
                </a:solidFill>
              </a:rPr>
              <a:t>DigiLocker</a:t>
            </a:r>
            <a:r>
              <a:rPr lang="en-US" dirty="0">
                <a:solidFill>
                  <a:schemeClr val="tx1"/>
                </a:solidFill>
              </a:rPr>
              <a:t> authentication is failed due to mismatch in the Adhaar and PAN. </a:t>
            </a:r>
          </a:p>
          <a:p>
            <a:pPr algn="ctr"/>
            <a:r>
              <a:rPr lang="en-US" dirty="0">
                <a:solidFill>
                  <a:schemeClr val="tx1"/>
                </a:solidFill>
              </a:rPr>
              <a:t>You can upload the scanned copy of  Front and Back view of Adhaar and PAN for verification by the  authority. </a:t>
            </a:r>
          </a:p>
          <a:p>
            <a:pPr algn="ctr"/>
            <a:r>
              <a:rPr lang="en-US" dirty="0">
                <a:solidFill>
                  <a:schemeClr val="tx1"/>
                </a:solidFill>
              </a:rPr>
              <a:t>Once verified, you will be notified over mobile number for you to proceed to the flat booking. </a:t>
            </a:r>
            <a:endParaRPr lang="en-IN" dirty="0">
              <a:solidFill>
                <a:schemeClr val="tx1"/>
              </a:solidFill>
            </a:endParaRPr>
          </a:p>
        </p:txBody>
      </p:sp>
      <p:sp>
        <p:nvSpPr>
          <p:cNvPr id="36" name="Rectangle: Rounded Corners 35">
            <a:hlinkClick r:id="rId4" action="ppaction://hlinksldjump"/>
            <a:extLst>
              <a:ext uri="{FF2B5EF4-FFF2-40B4-BE49-F238E27FC236}">
                <a16:creationId xmlns:a16="http://schemas.microsoft.com/office/drawing/2014/main" id="{EA91C82C-4D4C-6872-EFC8-9C35396D7DDB}"/>
              </a:ext>
            </a:extLst>
          </p:cNvPr>
          <p:cNvSpPr/>
          <p:nvPr/>
        </p:nvSpPr>
        <p:spPr>
          <a:xfrm>
            <a:off x="4009833" y="561161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Upload the document</a:t>
            </a:r>
            <a:endParaRPr lang="en-IN" sz="1200" dirty="0"/>
          </a:p>
        </p:txBody>
      </p:sp>
      <p:sp>
        <p:nvSpPr>
          <p:cNvPr id="37" name="Rectangle: Rounded Corners 36">
            <a:hlinkClick r:id="rId5" action="ppaction://hlinksldjump"/>
            <a:extLst>
              <a:ext uri="{FF2B5EF4-FFF2-40B4-BE49-F238E27FC236}">
                <a16:creationId xmlns:a16="http://schemas.microsoft.com/office/drawing/2014/main" id="{D3A0BE38-F6E1-53EB-828C-8653C66815AB}"/>
              </a:ext>
            </a:extLst>
          </p:cNvPr>
          <p:cNvSpPr/>
          <p:nvPr/>
        </p:nvSpPr>
        <p:spPr>
          <a:xfrm>
            <a:off x="5670661" y="561161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Go to home page</a:t>
            </a:r>
            <a:endParaRPr lang="en-IN" sz="1200" dirty="0"/>
          </a:p>
        </p:txBody>
      </p:sp>
    </p:spTree>
    <p:extLst>
      <p:ext uri="{BB962C8B-B14F-4D97-AF65-F5344CB8AC3E}">
        <p14:creationId xmlns:p14="http://schemas.microsoft.com/office/powerpoint/2010/main" val="334057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AABF19-9D55-0E2A-8212-31148ACB6E63}"/>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888B4D88-49D4-29BD-C21C-9B863CE853D8}"/>
              </a:ext>
            </a:extLst>
          </p:cNvPr>
          <p:cNvSpPr/>
          <p:nvPr/>
        </p:nvSpPr>
        <p:spPr>
          <a:xfrm>
            <a:off x="4690743"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4" name="Rectangle: Rounded Corners 3">
            <a:extLst>
              <a:ext uri="{FF2B5EF4-FFF2-40B4-BE49-F238E27FC236}">
                <a16:creationId xmlns:a16="http://schemas.microsoft.com/office/drawing/2014/main" id="{5C0DA10B-4D1E-9A56-6FCB-EF23F7241B1D}"/>
              </a:ext>
            </a:extLst>
          </p:cNvPr>
          <p:cNvSpPr/>
          <p:nvPr/>
        </p:nvSpPr>
        <p:spPr>
          <a:xfrm>
            <a:off x="6590112"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5" name="Rectangle: Rounded Corners 4">
            <a:extLst>
              <a:ext uri="{FF2B5EF4-FFF2-40B4-BE49-F238E27FC236}">
                <a16:creationId xmlns:a16="http://schemas.microsoft.com/office/drawing/2014/main" id="{A874BE40-A6AF-0F64-2603-AE702DEB76E8}"/>
              </a:ext>
            </a:extLst>
          </p:cNvPr>
          <p:cNvSpPr/>
          <p:nvPr/>
        </p:nvSpPr>
        <p:spPr>
          <a:xfrm>
            <a:off x="8489481"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6" name="Rectangle: Rounded Corners 5">
            <a:extLst>
              <a:ext uri="{FF2B5EF4-FFF2-40B4-BE49-F238E27FC236}">
                <a16:creationId xmlns:a16="http://schemas.microsoft.com/office/drawing/2014/main" id="{69A3DB1A-E614-9FEF-9FAC-06099BA65158}"/>
              </a:ext>
            </a:extLst>
          </p:cNvPr>
          <p:cNvSpPr/>
          <p:nvPr/>
        </p:nvSpPr>
        <p:spPr>
          <a:xfrm>
            <a:off x="10388848"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
        <p:nvSpPr>
          <p:cNvPr id="7" name="Rectangle: Rounded Corners 6">
            <a:extLst>
              <a:ext uri="{FF2B5EF4-FFF2-40B4-BE49-F238E27FC236}">
                <a16:creationId xmlns:a16="http://schemas.microsoft.com/office/drawing/2014/main" id="{12B6B7A4-6FCF-C6D9-61DF-22106BDD4681}"/>
              </a:ext>
            </a:extLst>
          </p:cNvPr>
          <p:cNvSpPr/>
          <p:nvPr/>
        </p:nvSpPr>
        <p:spPr>
          <a:xfrm>
            <a:off x="2621701" y="652182"/>
            <a:ext cx="159725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Flat Purchase</a:t>
            </a:r>
            <a:endParaRPr lang="en-IN" dirty="0"/>
          </a:p>
        </p:txBody>
      </p:sp>
      <p:sp>
        <p:nvSpPr>
          <p:cNvPr id="8" name="Rectangle: Rounded Corners 7">
            <a:hlinkClick r:id="rId2" action="ppaction://hlinksldjump"/>
            <a:extLst>
              <a:ext uri="{FF2B5EF4-FFF2-40B4-BE49-F238E27FC236}">
                <a16:creationId xmlns:a16="http://schemas.microsoft.com/office/drawing/2014/main" id="{80CD7CD4-5C20-67FD-42BC-0CB71889F1CC}"/>
              </a:ext>
            </a:extLst>
          </p:cNvPr>
          <p:cNvSpPr/>
          <p:nvPr/>
        </p:nvSpPr>
        <p:spPr>
          <a:xfrm>
            <a:off x="837434" y="65218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9" name="Arrow: Left 8">
            <a:hlinkClick r:id="rId3" action="ppaction://hlinksldjump"/>
            <a:extLst>
              <a:ext uri="{FF2B5EF4-FFF2-40B4-BE49-F238E27FC236}">
                <a16:creationId xmlns:a16="http://schemas.microsoft.com/office/drawing/2014/main" id="{AFE398D4-A969-CE19-70BA-79F2DE9BB6B2}"/>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6AC67283-E1CB-3019-DB25-77B50F31B32C}"/>
              </a:ext>
            </a:extLst>
          </p:cNvPr>
          <p:cNvSpPr/>
          <p:nvPr/>
        </p:nvSpPr>
        <p:spPr>
          <a:xfrm>
            <a:off x="591706" y="2147775"/>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Adhaar Front View</a:t>
            </a:r>
            <a:endParaRPr lang="en-IN" sz="1200" dirty="0"/>
          </a:p>
        </p:txBody>
      </p:sp>
      <p:sp>
        <p:nvSpPr>
          <p:cNvPr id="11" name="Rectangle 10">
            <a:extLst>
              <a:ext uri="{FF2B5EF4-FFF2-40B4-BE49-F238E27FC236}">
                <a16:creationId xmlns:a16="http://schemas.microsoft.com/office/drawing/2014/main" id="{4CD0DB73-BE58-E487-7B2C-EFA10200315C}"/>
              </a:ext>
            </a:extLst>
          </p:cNvPr>
          <p:cNvSpPr/>
          <p:nvPr/>
        </p:nvSpPr>
        <p:spPr>
          <a:xfrm>
            <a:off x="2162381" y="214777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2" name="Rectangle: Rounded Corners 11">
            <a:extLst>
              <a:ext uri="{FF2B5EF4-FFF2-40B4-BE49-F238E27FC236}">
                <a16:creationId xmlns:a16="http://schemas.microsoft.com/office/drawing/2014/main" id="{FBD89C64-BD1C-2024-1FEB-B678EAEF8024}"/>
              </a:ext>
            </a:extLst>
          </p:cNvPr>
          <p:cNvSpPr/>
          <p:nvPr/>
        </p:nvSpPr>
        <p:spPr>
          <a:xfrm>
            <a:off x="591707" y="2778551"/>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PAN Front View</a:t>
            </a:r>
            <a:endParaRPr lang="en-IN" sz="1200" dirty="0"/>
          </a:p>
        </p:txBody>
      </p:sp>
      <p:sp>
        <p:nvSpPr>
          <p:cNvPr id="13" name="Rectangle 12">
            <a:extLst>
              <a:ext uri="{FF2B5EF4-FFF2-40B4-BE49-F238E27FC236}">
                <a16:creationId xmlns:a16="http://schemas.microsoft.com/office/drawing/2014/main" id="{A90389AD-3A56-B5D4-A43F-8604CB73B8BB}"/>
              </a:ext>
            </a:extLst>
          </p:cNvPr>
          <p:cNvSpPr/>
          <p:nvPr/>
        </p:nvSpPr>
        <p:spPr>
          <a:xfrm>
            <a:off x="2162381" y="2778551"/>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4" name="Rectangle: Rounded Corners 13">
            <a:extLst>
              <a:ext uri="{FF2B5EF4-FFF2-40B4-BE49-F238E27FC236}">
                <a16:creationId xmlns:a16="http://schemas.microsoft.com/office/drawing/2014/main" id="{D8651656-27D8-6AD1-CC37-004825737F0A}"/>
              </a:ext>
            </a:extLst>
          </p:cNvPr>
          <p:cNvSpPr/>
          <p:nvPr/>
        </p:nvSpPr>
        <p:spPr>
          <a:xfrm>
            <a:off x="591706" y="3584927"/>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Name As per Adhaar</a:t>
            </a:r>
            <a:endParaRPr lang="en-IN" sz="1200" dirty="0"/>
          </a:p>
        </p:txBody>
      </p:sp>
      <p:sp>
        <p:nvSpPr>
          <p:cNvPr id="15" name="Rectangle 14">
            <a:extLst>
              <a:ext uri="{FF2B5EF4-FFF2-40B4-BE49-F238E27FC236}">
                <a16:creationId xmlns:a16="http://schemas.microsoft.com/office/drawing/2014/main" id="{0C6224AA-44D6-4ACF-717B-6F898B5619BC}"/>
              </a:ext>
            </a:extLst>
          </p:cNvPr>
          <p:cNvSpPr/>
          <p:nvPr/>
        </p:nvSpPr>
        <p:spPr>
          <a:xfrm>
            <a:off x="2162381" y="3584927"/>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6" name="Rectangle: Rounded Corners 15">
            <a:extLst>
              <a:ext uri="{FF2B5EF4-FFF2-40B4-BE49-F238E27FC236}">
                <a16:creationId xmlns:a16="http://schemas.microsoft.com/office/drawing/2014/main" id="{2FCABC8F-A433-1E4C-382A-A8CC8A93595F}"/>
              </a:ext>
            </a:extLst>
          </p:cNvPr>
          <p:cNvSpPr/>
          <p:nvPr/>
        </p:nvSpPr>
        <p:spPr>
          <a:xfrm>
            <a:off x="591707" y="4215703"/>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PAN Number</a:t>
            </a:r>
            <a:endParaRPr lang="en-IN" sz="1200" dirty="0"/>
          </a:p>
        </p:txBody>
      </p:sp>
      <p:sp>
        <p:nvSpPr>
          <p:cNvPr id="17" name="Rectangle 16">
            <a:extLst>
              <a:ext uri="{FF2B5EF4-FFF2-40B4-BE49-F238E27FC236}">
                <a16:creationId xmlns:a16="http://schemas.microsoft.com/office/drawing/2014/main" id="{5F6F1F25-5B8A-6F39-83C1-E6B2AB6A1E18}"/>
              </a:ext>
            </a:extLst>
          </p:cNvPr>
          <p:cNvSpPr/>
          <p:nvPr/>
        </p:nvSpPr>
        <p:spPr>
          <a:xfrm>
            <a:off x="2162381" y="4215703"/>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18" name="Rectangle: Rounded Corners 17">
            <a:extLst>
              <a:ext uri="{FF2B5EF4-FFF2-40B4-BE49-F238E27FC236}">
                <a16:creationId xmlns:a16="http://schemas.microsoft.com/office/drawing/2014/main" id="{A975B386-0533-91DC-8FE8-31AE0B8868C2}"/>
              </a:ext>
            </a:extLst>
          </p:cNvPr>
          <p:cNvSpPr/>
          <p:nvPr/>
        </p:nvSpPr>
        <p:spPr>
          <a:xfrm>
            <a:off x="591706" y="5022079"/>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Gender</a:t>
            </a:r>
            <a:endParaRPr lang="en-IN" sz="1200" dirty="0"/>
          </a:p>
        </p:txBody>
      </p:sp>
      <p:sp>
        <p:nvSpPr>
          <p:cNvPr id="19" name="Rectangle 18">
            <a:extLst>
              <a:ext uri="{FF2B5EF4-FFF2-40B4-BE49-F238E27FC236}">
                <a16:creationId xmlns:a16="http://schemas.microsoft.com/office/drawing/2014/main" id="{FF7A32A3-3C38-B0E0-7BC5-76E68B5FF5BD}"/>
              </a:ext>
            </a:extLst>
          </p:cNvPr>
          <p:cNvSpPr/>
          <p:nvPr/>
        </p:nvSpPr>
        <p:spPr>
          <a:xfrm>
            <a:off x="2162381" y="5022079"/>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20" name="Rectangle: Rounded Corners 19">
            <a:extLst>
              <a:ext uri="{FF2B5EF4-FFF2-40B4-BE49-F238E27FC236}">
                <a16:creationId xmlns:a16="http://schemas.microsoft.com/office/drawing/2014/main" id="{E7E93471-AEBC-AD4D-362E-B0CF36FF7792}"/>
              </a:ext>
            </a:extLst>
          </p:cNvPr>
          <p:cNvSpPr/>
          <p:nvPr/>
        </p:nvSpPr>
        <p:spPr>
          <a:xfrm>
            <a:off x="591707" y="565285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Email Id</a:t>
            </a:r>
            <a:endParaRPr lang="en-IN" sz="1200" dirty="0"/>
          </a:p>
        </p:txBody>
      </p:sp>
      <p:sp>
        <p:nvSpPr>
          <p:cNvPr id="21" name="Rectangle 20">
            <a:extLst>
              <a:ext uri="{FF2B5EF4-FFF2-40B4-BE49-F238E27FC236}">
                <a16:creationId xmlns:a16="http://schemas.microsoft.com/office/drawing/2014/main" id="{BC8D4CD2-EE00-CF49-EEC4-E7F3315A57B5}"/>
              </a:ext>
            </a:extLst>
          </p:cNvPr>
          <p:cNvSpPr/>
          <p:nvPr/>
        </p:nvSpPr>
        <p:spPr>
          <a:xfrm>
            <a:off x="2162381" y="565285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dirty="0">
              <a:solidFill>
                <a:schemeClr val="tx1">
                  <a:lumMod val="50000"/>
                  <a:lumOff val="50000"/>
                </a:schemeClr>
              </a:solidFill>
            </a:endParaRPr>
          </a:p>
        </p:txBody>
      </p:sp>
      <p:sp>
        <p:nvSpPr>
          <p:cNvPr id="22" name="Rectangle: Rounded Corners 21">
            <a:extLst>
              <a:ext uri="{FF2B5EF4-FFF2-40B4-BE49-F238E27FC236}">
                <a16:creationId xmlns:a16="http://schemas.microsoft.com/office/drawing/2014/main" id="{63774A48-66B4-8E8A-8530-A24843C3E643}"/>
              </a:ext>
            </a:extLst>
          </p:cNvPr>
          <p:cNvSpPr/>
          <p:nvPr/>
        </p:nvSpPr>
        <p:spPr>
          <a:xfrm>
            <a:off x="6455996" y="2147775"/>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Adhaar Back View </a:t>
            </a:r>
            <a:endParaRPr lang="en-IN" sz="1200" dirty="0"/>
          </a:p>
        </p:txBody>
      </p:sp>
      <p:sp>
        <p:nvSpPr>
          <p:cNvPr id="23" name="Rectangle: Rounded Corners 22">
            <a:extLst>
              <a:ext uri="{FF2B5EF4-FFF2-40B4-BE49-F238E27FC236}">
                <a16:creationId xmlns:a16="http://schemas.microsoft.com/office/drawing/2014/main" id="{83E5C3E1-4F58-2E8F-8277-C8CC691DC1AA}"/>
              </a:ext>
            </a:extLst>
          </p:cNvPr>
          <p:cNvSpPr/>
          <p:nvPr/>
        </p:nvSpPr>
        <p:spPr>
          <a:xfrm>
            <a:off x="6455997" y="2778551"/>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PAN Back View</a:t>
            </a:r>
            <a:endParaRPr lang="en-IN" sz="1200" dirty="0"/>
          </a:p>
        </p:txBody>
      </p:sp>
      <p:sp>
        <p:nvSpPr>
          <p:cNvPr id="24" name="Rectangle: Rounded Corners 23">
            <a:extLst>
              <a:ext uri="{FF2B5EF4-FFF2-40B4-BE49-F238E27FC236}">
                <a16:creationId xmlns:a16="http://schemas.microsoft.com/office/drawing/2014/main" id="{D4E3A37B-2F8C-9D71-30A6-F52D54D8E2CE}"/>
              </a:ext>
            </a:extLst>
          </p:cNvPr>
          <p:cNvSpPr/>
          <p:nvPr/>
        </p:nvSpPr>
        <p:spPr>
          <a:xfrm>
            <a:off x="6455996" y="3584927"/>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Date of Birth</a:t>
            </a:r>
            <a:endParaRPr lang="en-IN" sz="1200" dirty="0"/>
          </a:p>
        </p:txBody>
      </p:sp>
      <p:sp>
        <p:nvSpPr>
          <p:cNvPr id="25" name="Rectangle: Rounded Corners 24">
            <a:extLst>
              <a:ext uri="{FF2B5EF4-FFF2-40B4-BE49-F238E27FC236}">
                <a16:creationId xmlns:a16="http://schemas.microsoft.com/office/drawing/2014/main" id="{1E38B43A-A7C8-EF8F-E8A2-320B95B90B7B}"/>
              </a:ext>
            </a:extLst>
          </p:cNvPr>
          <p:cNvSpPr/>
          <p:nvPr/>
        </p:nvSpPr>
        <p:spPr>
          <a:xfrm>
            <a:off x="6455997" y="4215703"/>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Verified Email</a:t>
            </a:r>
            <a:endParaRPr lang="en-IN" sz="1200" dirty="0"/>
          </a:p>
        </p:txBody>
      </p:sp>
      <p:sp>
        <p:nvSpPr>
          <p:cNvPr id="26" name="Rectangle: Rounded Corners 25">
            <a:extLst>
              <a:ext uri="{FF2B5EF4-FFF2-40B4-BE49-F238E27FC236}">
                <a16:creationId xmlns:a16="http://schemas.microsoft.com/office/drawing/2014/main" id="{12585967-5BE8-D355-2D19-9DDD63A4A4B8}"/>
              </a:ext>
            </a:extLst>
          </p:cNvPr>
          <p:cNvSpPr/>
          <p:nvPr/>
        </p:nvSpPr>
        <p:spPr>
          <a:xfrm>
            <a:off x="6455996" y="5022079"/>
            <a:ext cx="12277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Mobile</a:t>
            </a:r>
            <a:endParaRPr lang="en-IN" sz="1200" dirty="0"/>
          </a:p>
        </p:txBody>
      </p:sp>
      <p:sp>
        <p:nvSpPr>
          <p:cNvPr id="27" name="Rectangle: Rounded Corners 26">
            <a:extLst>
              <a:ext uri="{FF2B5EF4-FFF2-40B4-BE49-F238E27FC236}">
                <a16:creationId xmlns:a16="http://schemas.microsoft.com/office/drawing/2014/main" id="{3D73B1B2-4B2F-0019-94F6-0D6EE2D37E7F}"/>
              </a:ext>
            </a:extLst>
          </p:cNvPr>
          <p:cNvSpPr/>
          <p:nvPr/>
        </p:nvSpPr>
        <p:spPr>
          <a:xfrm>
            <a:off x="6455997" y="5652855"/>
            <a:ext cx="122776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Address</a:t>
            </a:r>
            <a:endParaRPr lang="en-IN" sz="1200" dirty="0"/>
          </a:p>
        </p:txBody>
      </p:sp>
      <p:sp>
        <p:nvSpPr>
          <p:cNvPr id="28" name="Rectangle 27">
            <a:extLst>
              <a:ext uri="{FF2B5EF4-FFF2-40B4-BE49-F238E27FC236}">
                <a16:creationId xmlns:a16="http://schemas.microsoft.com/office/drawing/2014/main" id="{8010F2E1-38EF-D94E-A063-E79170CDAB95}"/>
              </a:ext>
            </a:extLst>
          </p:cNvPr>
          <p:cNvSpPr/>
          <p:nvPr/>
        </p:nvSpPr>
        <p:spPr>
          <a:xfrm>
            <a:off x="8026669" y="2147775"/>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29" name="Rectangle 28">
            <a:extLst>
              <a:ext uri="{FF2B5EF4-FFF2-40B4-BE49-F238E27FC236}">
                <a16:creationId xmlns:a16="http://schemas.microsoft.com/office/drawing/2014/main" id="{00D50EF8-F196-B7B7-405D-57EC59AC69C3}"/>
              </a:ext>
            </a:extLst>
          </p:cNvPr>
          <p:cNvSpPr/>
          <p:nvPr/>
        </p:nvSpPr>
        <p:spPr>
          <a:xfrm>
            <a:off x="8026669" y="2778551"/>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0" name="Rectangle 29">
            <a:extLst>
              <a:ext uri="{FF2B5EF4-FFF2-40B4-BE49-F238E27FC236}">
                <a16:creationId xmlns:a16="http://schemas.microsoft.com/office/drawing/2014/main" id="{157355E3-D2E5-A66D-3DDC-D31555637F11}"/>
              </a:ext>
            </a:extLst>
          </p:cNvPr>
          <p:cNvSpPr/>
          <p:nvPr/>
        </p:nvSpPr>
        <p:spPr>
          <a:xfrm>
            <a:off x="8026669" y="3584927"/>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1" name="Rectangle 30">
            <a:extLst>
              <a:ext uri="{FF2B5EF4-FFF2-40B4-BE49-F238E27FC236}">
                <a16:creationId xmlns:a16="http://schemas.microsoft.com/office/drawing/2014/main" id="{8002C80E-59F9-225A-1018-4609C6B1BE6D}"/>
              </a:ext>
            </a:extLst>
          </p:cNvPr>
          <p:cNvSpPr/>
          <p:nvPr/>
        </p:nvSpPr>
        <p:spPr>
          <a:xfrm>
            <a:off x="8026669" y="4215703"/>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2" name="Rectangle 31">
            <a:extLst>
              <a:ext uri="{FF2B5EF4-FFF2-40B4-BE49-F238E27FC236}">
                <a16:creationId xmlns:a16="http://schemas.microsoft.com/office/drawing/2014/main" id="{B0F4B65F-675E-E41F-8EA0-63DD151FDF4C}"/>
              </a:ext>
            </a:extLst>
          </p:cNvPr>
          <p:cNvSpPr/>
          <p:nvPr/>
        </p:nvSpPr>
        <p:spPr>
          <a:xfrm>
            <a:off x="8026669" y="5022079"/>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33" name="Rectangle 32">
            <a:extLst>
              <a:ext uri="{FF2B5EF4-FFF2-40B4-BE49-F238E27FC236}">
                <a16:creationId xmlns:a16="http://schemas.microsoft.com/office/drawing/2014/main" id="{94F6D565-EB41-88BD-7DAA-1823B6C6E82D}"/>
              </a:ext>
            </a:extLst>
          </p:cNvPr>
          <p:cNvSpPr/>
          <p:nvPr/>
        </p:nvSpPr>
        <p:spPr>
          <a:xfrm>
            <a:off x="8026669" y="5652855"/>
            <a:ext cx="3573624" cy="391886"/>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dirty="0">
              <a:solidFill>
                <a:schemeClr val="tx1">
                  <a:lumMod val="50000"/>
                  <a:lumOff val="50000"/>
                </a:schemeClr>
              </a:solidFill>
            </a:endParaRPr>
          </a:p>
        </p:txBody>
      </p:sp>
      <p:sp>
        <p:nvSpPr>
          <p:cNvPr id="34" name="Rectangle: Rounded Corners 33">
            <a:hlinkClick r:id="rId4" action="ppaction://hlinksldjump"/>
            <a:extLst>
              <a:ext uri="{FF2B5EF4-FFF2-40B4-BE49-F238E27FC236}">
                <a16:creationId xmlns:a16="http://schemas.microsoft.com/office/drawing/2014/main" id="{554499EA-A6C9-FE33-F7AC-98370520C0DD}"/>
              </a:ext>
            </a:extLst>
          </p:cNvPr>
          <p:cNvSpPr/>
          <p:nvPr/>
        </p:nvSpPr>
        <p:spPr>
          <a:xfrm>
            <a:off x="4977090" y="6283631"/>
            <a:ext cx="14789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Upload</a:t>
            </a:r>
            <a:endParaRPr lang="en-IN" sz="1200" dirty="0"/>
          </a:p>
        </p:txBody>
      </p:sp>
    </p:spTree>
    <p:extLst>
      <p:ext uri="{BB962C8B-B14F-4D97-AF65-F5344CB8AC3E}">
        <p14:creationId xmlns:p14="http://schemas.microsoft.com/office/powerpoint/2010/main" val="1735831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09EF50-5D13-D15C-E6A3-5DB666BDADD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5ADB73B-553D-A14B-87E9-453D8A5EA32E}"/>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064DA772-E344-2E4A-80F3-F55243E48246}"/>
              </a:ext>
            </a:extLst>
          </p:cNvPr>
          <p:cNvSpPr/>
          <p:nvPr/>
        </p:nvSpPr>
        <p:spPr>
          <a:xfrm>
            <a:off x="351685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11" name="Rectangle: Rounded Corners 10">
            <a:extLst>
              <a:ext uri="{FF2B5EF4-FFF2-40B4-BE49-F238E27FC236}">
                <a16:creationId xmlns:a16="http://schemas.microsoft.com/office/drawing/2014/main" id="{4186BCD2-5789-2BE0-84ED-552C00F2E188}"/>
              </a:ext>
            </a:extLst>
          </p:cNvPr>
          <p:cNvSpPr/>
          <p:nvPr/>
        </p:nvSpPr>
        <p:spPr>
          <a:xfrm>
            <a:off x="5807518"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12" name="Rectangle: Rounded Corners 11">
            <a:extLst>
              <a:ext uri="{FF2B5EF4-FFF2-40B4-BE49-F238E27FC236}">
                <a16:creationId xmlns:a16="http://schemas.microsoft.com/office/drawing/2014/main" id="{FFD68F5A-356B-C3FA-9E9F-982E88D0D5FC}"/>
              </a:ext>
            </a:extLst>
          </p:cNvPr>
          <p:cNvSpPr/>
          <p:nvPr/>
        </p:nvSpPr>
        <p:spPr>
          <a:xfrm>
            <a:off x="8098184"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graphicFrame>
        <p:nvGraphicFramePr>
          <p:cNvPr id="14" name="Table 13">
            <a:extLst>
              <a:ext uri="{FF2B5EF4-FFF2-40B4-BE49-F238E27FC236}">
                <a16:creationId xmlns:a16="http://schemas.microsoft.com/office/drawing/2014/main" id="{D7ADCA95-1AD6-AB2B-3FF7-FC7B2AEF1AA4}"/>
              </a:ext>
            </a:extLst>
          </p:cNvPr>
          <p:cNvGraphicFramePr>
            <a:graphicFrameLocks noGrp="1"/>
          </p:cNvGraphicFramePr>
          <p:nvPr>
            <p:extLst>
              <p:ext uri="{D42A27DB-BD31-4B8C-83A1-F6EECF244321}">
                <p14:modId xmlns:p14="http://schemas.microsoft.com/office/powerpoint/2010/main" val="2715227546"/>
              </p:ext>
            </p:extLst>
          </p:nvPr>
        </p:nvGraphicFramePr>
        <p:xfrm>
          <a:off x="167951" y="1634066"/>
          <a:ext cx="11596390" cy="4103648"/>
        </p:xfrm>
        <a:graphic>
          <a:graphicData uri="http://schemas.openxmlformats.org/drawingml/2006/table">
            <a:tbl>
              <a:tblPr firstRow="1" bandRow="1">
                <a:tableStyleId>{5C22544A-7EE6-4342-B048-85BDC9FD1C3A}</a:tableStyleId>
              </a:tblPr>
              <a:tblGrid>
                <a:gridCol w="1051870">
                  <a:extLst>
                    <a:ext uri="{9D8B030D-6E8A-4147-A177-3AD203B41FA5}">
                      <a16:colId xmlns:a16="http://schemas.microsoft.com/office/drawing/2014/main" val="2042881957"/>
                    </a:ext>
                  </a:extLst>
                </a:gridCol>
                <a:gridCol w="527226">
                  <a:extLst>
                    <a:ext uri="{9D8B030D-6E8A-4147-A177-3AD203B41FA5}">
                      <a16:colId xmlns:a16="http://schemas.microsoft.com/office/drawing/2014/main" val="1658098144"/>
                    </a:ext>
                  </a:extLst>
                </a:gridCol>
                <a:gridCol w="527226">
                  <a:extLst>
                    <a:ext uri="{9D8B030D-6E8A-4147-A177-3AD203B41FA5}">
                      <a16:colId xmlns:a16="http://schemas.microsoft.com/office/drawing/2014/main" val="2695690707"/>
                    </a:ext>
                  </a:extLst>
                </a:gridCol>
                <a:gridCol w="527226">
                  <a:extLst>
                    <a:ext uri="{9D8B030D-6E8A-4147-A177-3AD203B41FA5}">
                      <a16:colId xmlns:a16="http://schemas.microsoft.com/office/drawing/2014/main" val="3074348723"/>
                    </a:ext>
                  </a:extLst>
                </a:gridCol>
                <a:gridCol w="527226">
                  <a:extLst>
                    <a:ext uri="{9D8B030D-6E8A-4147-A177-3AD203B41FA5}">
                      <a16:colId xmlns:a16="http://schemas.microsoft.com/office/drawing/2014/main" val="158198570"/>
                    </a:ext>
                  </a:extLst>
                </a:gridCol>
                <a:gridCol w="527226">
                  <a:extLst>
                    <a:ext uri="{9D8B030D-6E8A-4147-A177-3AD203B41FA5}">
                      <a16:colId xmlns:a16="http://schemas.microsoft.com/office/drawing/2014/main" val="4233047377"/>
                    </a:ext>
                  </a:extLst>
                </a:gridCol>
                <a:gridCol w="527226">
                  <a:extLst>
                    <a:ext uri="{9D8B030D-6E8A-4147-A177-3AD203B41FA5}">
                      <a16:colId xmlns:a16="http://schemas.microsoft.com/office/drawing/2014/main" val="1929315645"/>
                    </a:ext>
                  </a:extLst>
                </a:gridCol>
                <a:gridCol w="527226">
                  <a:extLst>
                    <a:ext uri="{9D8B030D-6E8A-4147-A177-3AD203B41FA5}">
                      <a16:colId xmlns:a16="http://schemas.microsoft.com/office/drawing/2014/main" val="2273943358"/>
                    </a:ext>
                  </a:extLst>
                </a:gridCol>
                <a:gridCol w="527226">
                  <a:extLst>
                    <a:ext uri="{9D8B030D-6E8A-4147-A177-3AD203B41FA5}">
                      <a16:colId xmlns:a16="http://schemas.microsoft.com/office/drawing/2014/main" val="25569759"/>
                    </a:ext>
                  </a:extLst>
                </a:gridCol>
                <a:gridCol w="527226">
                  <a:extLst>
                    <a:ext uri="{9D8B030D-6E8A-4147-A177-3AD203B41FA5}">
                      <a16:colId xmlns:a16="http://schemas.microsoft.com/office/drawing/2014/main" val="1193627722"/>
                    </a:ext>
                  </a:extLst>
                </a:gridCol>
                <a:gridCol w="527226">
                  <a:extLst>
                    <a:ext uri="{9D8B030D-6E8A-4147-A177-3AD203B41FA5}">
                      <a16:colId xmlns:a16="http://schemas.microsoft.com/office/drawing/2014/main" val="803024579"/>
                    </a:ext>
                  </a:extLst>
                </a:gridCol>
                <a:gridCol w="527226">
                  <a:extLst>
                    <a:ext uri="{9D8B030D-6E8A-4147-A177-3AD203B41FA5}">
                      <a16:colId xmlns:a16="http://schemas.microsoft.com/office/drawing/2014/main" val="291574391"/>
                    </a:ext>
                  </a:extLst>
                </a:gridCol>
                <a:gridCol w="527226">
                  <a:extLst>
                    <a:ext uri="{9D8B030D-6E8A-4147-A177-3AD203B41FA5}">
                      <a16:colId xmlns:a16="http://schemas.microsoft.com/office/drawing/2014/main" val="305647078"/>
                    </a:ext>
                  </a:extLst>
                </a:gridCol>
                <a:gridCol w="527226">
                  <a:extLst>
                    <a:ext uri="{9D8B030D-6E8A-4147-A177-3AD203B41FA5}">
                      <a16:colId xmlns:a16="http://schemas.microsoft.com/office/drawing/2014/main" val="3255315275"/>
                    </a:ext>
                  </a:extLst>
                </a:gridCol>
                <a:gridCol w="527226">
                  <a:extLst>
                    <a:ext uri="{9D8B030D-6E8A-4147-A177-3AD203B41FA5}">
                      <a16:colId xmlns:a16="http://schemas.microsoft.com/office/drawing/2014/main" val="2941533846"/>
                    </a:ext>
                  </a:extLst>
                </a:gridCol>
                <a:gridCol w="527226">
                  <a:extLst>
                    <a:ext uri="{9D8B030D-6E8A-4147-A177-3AD203B41FA5}">
                      <a16:colId xmlns:a16="http://schemas.microsoft.com/office/drawing/2014/main" val="3618753316"/>
                    </a:ext>
                  </a:extLst>
                </a:gridCol>
                <a:gridCol w="527226">
                  <a:extLst>
                    <a:ext uri="{9D8B030D-6E8A-4147-A177-3AD203B41FA5}">
                      <a16:colId xmlns:a16="http://schemas.microsoft.com/office/drawing/2014/main" val="356277654"/>
                    </a:ext>
                  </a:extLst>
                </a:gridCol>
                <a:gridCol w="527226">
                  <a:extLst>
                    <a:ext uri="{9D8B030D-6E8A-4147-A177-3AD203B41FA5}">
                      <a16:colId xmlns:a16="http://schemas.microsoft.com/office/drawing/2014/main" val="2652597047"/>
                    </a:ext>
                  </a:extLst>
                </a:gridCol>
                <a:gridCol w="527226">
                  <a:extLst>
                    <a:ext uri="{9D8B030D-6E8A-4147-A177-3AD203B41FA5}">
                      <a16:colId xmlns:a16="http://schemas.microsoft.com/office/drawing/2014/main" val="3195816821"/>
                    </a:ext>
                  </a:extLst>
                </a:gridCol>
                <a:gridCol w="527226">
                  <a:extLst>
                    <a:ext uri="{9D8B030D-6E8A-4147-A177-3AD203B41FA5}">
                      <a16:colId xmlns:a16="http://schemas.microsoft.com/office/drawing/2014/main" val="3041143416"/>
                    </a:ext>
                  </a:extLst>
                </a:gridCol>
                <a:gridCol w="527226">
                  <a:extLst>
                    <a:ext uri="{9D8B030D-6E8A-4147-A177-3AD203B41FA5}">
                      <a16:colId xmlns:a16="http://schemas.microsoft.com/office/drawing/2014/main" val="2992733849"/>
                    </a:ext>
                  </a:extLst>
                </a:gridCol>
              </a:tblGrid>
              <a:tr h="321594">
                <a:tc>
                  <a:txBody>
                    <a:bodyPr/>
                    <a:lstStyle/>
                    <a:p>
                      <a:r>
                        <a:rPr lang="en-US" sz="1100" b="0" dirty="0">
                          <a:solidFill>
                            <a:schemeClr val="tx1"/>
                          </a:solidFill>
                        </a:rPr>
                        <a:t>10</a:t>
                      </a:r>
                      <a:r>
                        <a:rPr lang="en-US" sz="1100" b="0" baseline="30000" dirty="0">
                          <a:solidFill>
                            <a:schemeClr val="tx1"/>
                          </a:solidFill>
                        </a:rPr>
                        <a:t>th</a:t>
                      </a:r>
                      <a:r>
                        <a:rPr lang="en-US" sz="1100" b="0" dirty="0">
                          <a:solidFill>
                            <a:schemeClr val="tx1"/>
                          </a:solidFill>
                        </a:rPr>
                        <a:t> Floor</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600" b="0" dirty="0">
                          <a:solidFill>
                            <a:schemeClr val="tx1"/>
                          </a:solidFill>
                        </a:rPr>
                        <a:t>Available</a:t>
                      </a:r>
                      <a:endParaRPr lang="en-IN" sz="6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96524358"/>
                  </a:ext>
                </a:extLst>
              </a:tr>
              <a:tr h="321594">
                <a:tc>
                  <a:txBody>
                    <a:bodyPr/>
                    <a:lstStyle/>
                    <a:p>
                      <a:r>
                        <a:rPr lang="en-US" sz="1100" dirty="0">
                          <a:solidFill>
                            <a:schemeClr val="tx1"/>
                          </a:solidFill>
                        </a:rPr>
                        <a:t>9</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79974467"/>
                  </a:ext>
                </a:extLst>
              </a:tr>
              <a:tr h="321594">
                <a:tc>
                  <a:txBody>
                    <a:bodyPr/>
                    <a:lstStyle/>
                    <a:p>
                      <a:r>
                        <a:rPr lang="en-US" sz="1100" dirty="0">
                          <a:solidFill>
                            <a:schemeClr val="tx1"/>
                          </a:solidFill>
                        </a:rPr>
                        <a:t>8</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12060570"/>
                  </a:ext>
                </a:extLst>
              </a:tr>
              <a:tr h="321594">
                <a:tc>
                  <a:txBody>
                    <a:bodyPr/>
                    <a:lstStyle/>
                    <a:p>
                      <a:r>
                        <a:rPr lang="en-US" sz="1100" dirty="0">
                          <a:solidFill>
                            <a:schemeClr val="tx1"/>
                          </a:solidFill>
                        </a:rPr>
                        <a:t>7</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0895557"/>
                  </a:ext>
                </a:extLst>
              </a:tr>
              <a:tr h="321594">
                <a:tc>
                  <a:txBody>
                    <a:bodyPr/>
                    <a:lstStyle/>
                    <a:p>
                      <a:r>
                        <a:rPr lang="en-US" sz="1100" dirty="0">
                          <a:solidFill>
                            <a:schemeClr val="tx1"/>
                          </a:solidFill>
                        </a:rPr>
                        <a:t>6</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50320416"/>
                  </a:ext>
                </a:extLst>
              </a:tr>
              <a:tr h="321594">
                <a:tc>
                  <a:txBody>
                    <a:bodyPr/>
                    <a:lstStyle/>
                    <a:p>
                      <a:r>
                        <a:rPr lang="en-US" sz="1100" dirty="0">
                          <a:solidFill>
                            <a:schemeClr val="tx1"/>
                          </a:solidFill>
                        </a:rPr>
                        <a:t>5</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44625577"/>
                  </a:ext>
                </a:extLst>
              </a:tr>
              <a:tr h="321594">
                <a:tc>
                  <a:txBody>
                    <a:bodyPr/>
                    <a:lstStyle/>
                    <a:p>
                      <a:r>
                        <a:rPr lang="en-US" sz="1100" dirty="0">
                          <a:solidFill>
                            <a:schemeClr val="tx1"/>
                          </a:solidFill>
                        </a:rPr>
                        <a:t>4</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16023547"/>
                  </a:ext>
                </a:extLst>
              </a:tr>
              <a:tr h="321594">
                <a:tc>
                  <a:txBody>
                    <a:bodyPr/>
                    <a:lstStyle/>
                    <a:p>
                      <a:r>
                        <a:rPr lang="en-US" sz="1100" dirty="0">
                          <a:solidFill>
                            <a:schemeClr val="tx1"/>
                          </a:solidFill>
                        </a:rPr>
                        <a:t>3</a:t>
                      </a:r>
                      <a:r>
                        <a:rPr lang="en-US" sz="1100" baseline="30000" dirty="0">
                          <a:solidFill>
                            <a:schemeClr val="tx1"/>
                          </a:solidFill>
                        </a:rPr>
                        <a:t>rd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04485005"/>
                  </a:ext>
                </a:extLst>
              </a:tr>
              <a:tr h="321594">
                <a:tc>
                  <a:txBody>
                    <a:bodyPr/>
                    <a:lstStyle/>
                    <a:p>
                      <a:r>
                        <a:rPr lang="en-US" sz="1100" dirty="0">
                          <a:solidFill>
                            <a:schemeClr val="tx1"/>
                          </a:solidFill>
                        </a:rPr>
                        <a:t>2</a:t>
                      </a:r>
                      <a:r>
                        <a:rPr lang="en-US" sz="1100" baseline="30000" dirty="0">
                          <a:solidFill>
                            <a:schemeClr val="tx1"/>
                          </a:solidFill>
                        </a:rPr>
                        <a:t>nd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86601576"/>
                  </a:ext>
                </a:extLst>
              </a:tr>
              <a:tr h="321594">
                <a:tc>
                  <a:txBody>
                    <a:bodyPr/>
                    <a:lstStyle/>
                    <a:p>
                      <a:r>
                        <a:rPr lang="en-US" sz="1100" dirty="0">
                          <a:solidFill>
                            <a:schemeClr val="tx1"/>
                          </a:solidFill>
                        </a:rPr>
                        <a:t>1</a:t>
                      </a:r>
                      <a:r>
                        <a:rPr lang="en-US" sz="1100" baseline="30000" dirty="0">
                          <a:solidFill>
                            <a:schemeClr val="tx1"/>
                          </a:solidFill>
                        </a:rPr>
                        <a:t>st</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96434221"/>
                  </a:ext>
                </a:extLst>
              </a:tr>
              <a:tr h="321594">
                <a:tc>
                  <a:txBody>
                    <a:bodyPr/>
                    <a:lstStyle/>
                    <a:p>
                      <a:r>
                        <a:rPr lang="en-US" sz="1100" dirty="0">
                          <a:solidFill>
                            <a:schemeClr val="tx1"/>
                          </a:solidFill>
                        </a:rPr>
                        <a:t>Ground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73705049"/>
                  </a:ext>
                </a:extLst>
              </a:tr>
              <a:tr h="389450">
                <a:tc gridSpan="2">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1 BHK</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2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3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4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40412131"/>
                  </a:ext>
                </a:extLst>
              </a:tr>
            </a:tbl>
          </a:graphicData>
        </a:graphic>
      </p:graphicFrame>
      <p:sp>
        <p:nvSpPr>
          <p:cNvPr id="15" name="Rectangle 14">
            <a:extLst>
              <a:ext uri="{FF2B5EF4-FFF2-40B4-BE49-F238E27FC236}">
                <a16:creationId xmlns:a16="http://schemas.microsoft.com/office/drawing/2014/main" id="{99CEEA26-EB68-E3C6-D27D-6E2CDC1366A2}"/>
              </a:ext>
            </a:extLst>
          </p:cNvPr>
          <p:cNvSpPr/>
          <p:nvPr/>
        </p:nvSpPr>
        <p:spPr>
          <a:xfrm>
            <a:off x="1722272" y="5774984"/>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16" name="Rectangle 15">
            <a:extLst>
              <a:ext uri="{FF2B5EF4-FFF2-40B4-BE49-F238E27FC236}">
                <a16:creationId xmlns:a16="http://schemas.microsoft.com/office/drawing/2014/main" id="{CB37D36A-B350-DA54-6709-6B7EF22C3686}"/>
              </a:ext>
            </a:extLst>
          </p:cNvPr>
          <p:cNvSpPr/>
          <p:nvPr/>
        </p:nvSpPr>
        <p:spPr>
          <a:xfrm>
            <a:off x="4376058" y="5774984"/>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2</a:t>
            </a:r>
            <a:endParaRPr lang="en-IN" sz="1400" b="1" dirty="0">
              <a:solidFill>
                <a:schemeClr val="tx1"/>
              </a:solidFill>
            </a:endParaRPr>
          </a:p>
        </p:txBody>
      </p:sp>
      <p:sp>
        <p:nvSpPr>
          <p:cNvPr id="17" name="Rectangle 16">
            <a:extLst>
              <a:ext uri="{FF2B5EF4-FFF2-40B4-BE49-F238E27FC236}">
                <a16:creationId xmlns:a16="http://schemas.microsoft.com/office/drawing/2014/main" id="{49FCEB17-B7A7-D7A6-3878-0A68BC83FD77}"/>
              </a:ext>
            </a:extLst>
          </p:cNvPr>
          <p:cNvSpPr/>
          <p:nvPr/>
        </p:nvSpPr>
        <p:spPr>
          <a:xfrm>
            <a:off x="6993295" y="5774984"/>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3</a:t>
            </a:r>
            <a:endParaRPr lang="en-IN" sz="1400" b="1" dirty="0">
              <a:solidFill>
                <a:schemeClr val="tx1"/>
              </a:solidFill>
            </a:endParaRPr>
          </a:p>
        </p:txBody>
      </p:sp>
      <p:sp>
        <p:nvSpPr>
          <p:cNvPr id="18" name="Rectangle 17">
            <a:extLst>
              <a:ext uri="{FF2B5EF4-FFF2-40B4-BE49-F238E27FC236}">
                <a16:creationId xmlns:a16="http://schemas.microsoft.com/office/drawing/2014/main" id="{EB6B632F-090A-53F6-5BC4-7B2335ACAD4C}"/>
              </a:ext>
            </a:extLst>
          </p:cNvPr>
          <p:cNvSpPr/>
          <p:nvPr/>
        </p:nvSpPr>
        <p:spPr>
          <a:xfrm>
            <a:off x="9647081" y="5774983"/>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4</a:t>
            </a:r>
            <a:endParaRPr lang="en-IN" sz="1400" b="1"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72F7407E-C1EF-FDF3-32A8-41E2D027EC4B}"/>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TextBox 3">
            <a:hlinkClick r:id="rId3" action="ppaction://hlinksldjump"/>
            <a:extLst>
              <a:ext uri="{FF2B5EF4-FFF2-40B4-BE49-F238E27FC236}">
                <a16:creationId xmlns:a16="http://schemas.microsoft.com/office/drawing/2014/main" id="{94B3F0EC-0BAF-429A-B1FB-7B6CD0167DF1}"/>
              </a:ext>
            </a:extLst>
          </p:cNvPr>
          <p:cNvSpPr txBox="1"/>
          <p:nvPr/>
        </p:nvSpPr>
        <p:spPr>
          <a:xfrm>
            <a:off x="3324786" y="2752532"/>
            <a:ext cx="569166" cy="184666"/>
          </a:xfrm>
          <a:prstGeom prst="rect">
            <a:avLst/>
          </a:prstGeom>
          <a:noFill/>
        </p:spPr>
        <p:txBody>
          <a:bodyPr wrap="square" rtlCol="0">
            <a:spAutoFit/>
          </a:bodyPr>
          <a:lstStyle/>
          <a:p>
            <a:r>
              <a:rPr lang="en-US" sz="600" dirty="0"/>
              <a:t>Available</a:t>
            </a:r>
            <a:endParaRPr lang="en-IN" sz="600" dirty="0"/>
          </a:p>
        </p:txBody>
      </p:sp>
      <p:sp>
        <p:nvSpPr>
          <p:cNvPr id="5" name="Arrow: Left 4">
            <a:hlinkClick r:id="rId4" action="ppaction://hlinksldjump"/>
            <a:extLst>
              <a:ext uri="{FF2B5EF4-FFF2-40B4-BE49-F238E27FC236}">
                <a16:creationId xmlns:a16="http://schemas.microsoft.com/office/drawing/2014/main" id="{173BA3AD-67A7-F494-6EE2-8898516D4144}"/>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hlinkClick r:id="rId5" action="ppaction://hlinksldjump"/>
            <a:extLst>
              <a:ext uri="{FF2B5EF4-FFF2-40B4-BE49-F238E27FC236}">
                <a16:creationId xmlns:a16="http://schemas.microsoft.com/office/drawing/2014/main" id="{8CA222D7-8A89-1622-6D49-01932CFAF650}"/>
              </a:ext>
            </a:extLst>
          </p:cNvPr>
          <p:cNvSpPr/>
          <p:nvPr/>
        </p:nvSpPr>
        <p:spPr>
          <a:xfrm>
            <a:off x="10388848"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Tree>
    <p:extLst>
      <p:ext uri="{BB962C8B-B14F-4D97-AF65-F5344CB8AC3E}">
        <p14:creationId xmlns:p14="http://schemas.microsoft.com/office/powerpoint/2010/main" val="2537130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8DEA6F-359B-B318-9C83-2D2EB62E454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360ABBB-3CF1-DC76-B82D-2E3156A87486}"/>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7" name="Table 16">
            <a:extLst>
              <a:ext uri="{FF2B5EF4-FFF2-40B4-BE49-F238E27FC236}">
                <a16:creationId xmlns:a16="http://schemas.microsoft.com/office/drawing/2014/main" id="{B5C493ED-E0DE-BA37-0FC5-3B551F0F29E5}"/>
              </a:ext>
            </a:extLst>
          </p:cNvPr>
          <p:cNvGraphicFramePr>
            <a:graphicFrameLocks noGrp="1"/>
          </p:cNvGraphicFramePr>
          <p:nvPr/>
        </p:nvGraphicFramePr>
        <p:xfrm>
          <a:off x="671802" y="4386596"/>
          <a:ext cx="10207694" cy="1920240"/>
        </p:xfrm>
        <a:graphic>
          <a:graphicData uri="http://schemas.openxmlformats.org/drawingml/2006/table">
            <a:tbl>
              <a:tblPr firstRow="1" bandRow="1">
                <a:tableStyleId>{5C22544A-7EE6-4342-B048-85BDC9FD1C3A}</a:tableStyleId>
              </a:tblPr>
              <a:tblGrid>
                <a:gridCol w="2304665">
                  <a:extLst>
                    <a:ext uri="{9D8B030D-6E8A-4147-A177-3AD203B41FA5}">
                      <a16:colId xmlns:a16="http://schemas.microsoft.com/office/drawing/2014/main" val="3442136842"/>
                    </a:ext>
                  </a:extLst>
                </a:gridCol>
                <a:gridCol w="7903029">
                  <a:extLst>
                    <a:ext uri="{9D8B030D-6E8A-4147-A177-3AD203B41FA5}">
                      <a16:colId xmlns:a16="http://schemas.microsoft.com/office/drawing/2014/main" val="3164406585"/>
                    </a:ext>
                  </a:extLst>
                </a:gridCol>
              </a:tblGrid>
              <a:tr h="306747">
                <a:tc>
                  <a:txBody>
                    <a:bodyPr/>
                    <a:lstStyle/>
                    <a:p>
                      <a:r>
                        <a:rPr lang="en-IN" sz="1050" b="0" i="0" kern="1200" dirty="0">
                          <a:solidFill>
                            <a:schemeClr val="tx1"/>
                          </a:solidFill>
                          <a:effectLst/>
                          <a:latin typeface="+mn-lt"/>
                          <a:ea typeface="+mn-ea"/>
                          <a:cs typeface="+mn-cs"/>
                        </a:rPr>
                        <a:t>AMENITIES</a:t>
                      </a:r>
                      <a:endParaRPr lang="en-IN" sz="105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1050" b="0" dirty="0">
                          <a:solidFill>
                            <a:schemeClr val="tx1"/>
                          </a:solidFill>
                        </a:rPr>
                        <a:t>BASEMENT AND STILT LEVEL CAR PARKING, POWER SUPPLY, WATER SUPPLY, CHILDREN'S PLAY AREA, TWO LIFT, TWO STAIRCASES IN EACH BLOCK, COMMON AREA LIFT WITH GENERATOR BACKUP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3747969"/>
                  </a:ext>
                </a:extLst>
              </a:tr>
              <a:tr h="187456">
                <a:tc>
                  <a:txBody>
                    <a:bodyPr/>
                    <a:lstStyle/>
                    <a:p>
                      <a:pPr>
                        <a:buNone/>
                      </a:pPr>
                      <a:r>
                        <a:rPr lang="en-IN" sz="1050" b="0" i="0" kern="1200" dirty="0">
                          <a:solidFill>
                            <a:schemeClr val="tx1"/>
                          </a:solidFill>
                          <a:effectLst/>
                          <a:latin typeface="+mn-lt"/>
                          <a:ea typeface="+mn-ea"/>
                          <a:cs typeface="+mn-cs"/>
                        </a:rPr>
                        <a:t>TYPE OF STRUCTURE: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CAST INSITU SHEAR WALL CONSTRUCTION(MILAN TECHNOLOGY)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1749144"/>
                  </a:ext>
                </a:extLst>
              </a:tr>
              <a:tr h="187456">
                <a:tc>
                  <a:txBody>
                    <a:bodyPr/>
                    <a:lstStyle/>
                    <a:p>
                      <a:pPr>
                        <a:buNone/>
                      </a:pPr>
                      <a:r>
                        <a:rPr lang="en-IN" sz="1050" b="0" i="0" kern="1200" dirty="0">
                          <a:solidFill>
                            <a:schemeClr val="tx1"/>
                          </a:solidFill>
                          <a:effectLst/>
                          <a:latin typeface="+mn-lt"/>
                          <a:ea typeface="+mn-ea"/>
                          <a:cs typeface="+mn-cs"/>
                        </a:rPr>
                        <a:t>FLOORING: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VITRIFIED FLOORING (2X2) FOR LIVING, BEDROOM. ANTI-SKID TILE FOR TOILET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9437164"/>
                  </a:ext>
                </a:extLst>
              </a:tr>
              <a:tr h="187456">
                <a:tc>
                  <a:txBody>
                    <a:bodyPr/>
                    <a:lstStyle/>
                    <a:p>
                      <a:pPr>
                        <a:buNone/>
                      </a:pPr>
                      <a:r>
                        <a:rPr lang="en-IN" sz="1050" b="0" i="0" kern="1200" dirty="0">
                          <a:solidFill>
                            <a:schemeClr val="tx1"/>
                          </a:solidFill>
                          <a:effectLst/>
                          <a:latin typeface="+mn-lt"/>
                          <a:ea typeface="+mn-ea"/>
                          <a:cs typeface="+mn-cs"/>
                        </a:rPr>
                        <a:t>COMMON AREA FLOORING: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HASSAN GREEN/GRANITE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88845215"/>
                  </a:ext>
                </a:extLst>
              </a:tr>
              <a:tr h="187456">
                <a:tc>
                  <a:txBody>
                    <a:bodyPr/>
                    <a:lstStyle/>
                    <a:p>
                      <a:pPr>
                        <a:buNone/>
                      </a:pPr>
                      <a:r>
                        <a:rPr lang="en-IN" sz="1050" b="0" i="0" kern="1200">
                          <a:solidFill>
                            <a:schemeClr val="tx1"/>
                          </a:solidFill>
                          <a:effectLst/>
                          <a:latin typeface="+mn-lt"/>
                          <a:ea typeface="+mn-ea"/>
                          <a:cs typeface="+mn-cs"/>
                        </a:rPr>
                        <a:t>STAIRCASE: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a:solidFill>
                            <a:schemeClr val="tx1"/>
                          </a:solidFill>
                          <a:effectLst/>
                          <a:latin typeface="+mn-lt"/>
                          <a:ea typeface="+mn-ea"/>
                          <a:cs typeface="+mn-cs"/>
                        </a:rPr>
                        <a:t>HASSAN GREEN/GRANITE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78808304"/>
                  </a:ext>
                </a:extLst>
              </a:tr>
              <a:tr h="187456">
                <a:tc>
                  <a:txBody>
                    <a:bodyPr/>
                    <a:lstStyle/>
                    <a:p>
                      <a:pPr>
                        <a:buNone/>
                      </a:pPr>
                      <a:r>
                        <a:rPr lang="en-IN" sz="1050" b="0" i="0" kern="1200">
                          <a:solidFill>
                            <a:schemeClr val="tx1"/>
                          </a:solidFill>
                          <a:effectLst/>
                          <a:latin typeface="+mn-lt"/>
                          <a:ea typeface="+mn-ea"/>
                          <a:cs typeface="+mn-cs"/>
                        </a:rPr>
                        <a:t>DADO: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GLAZED TILE FOR BATHROOM AND TOILET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59492389"/>
                  </a:ext>
                </a:extLst>
              </a:tr>
              <a:tr h="187456">
                <a:tc>
                  <a:txBody>
                    <a:bodyPr/>
                    <a:lstStyle/>
                    <a:p>
                      <a:pPr>
                        <a:buNone/>
                      </a:pPr>
                      <a:r>
                        <a:rPr lang="en-IN" sz="1050" b="0" i="0" kern="1200">
                          <a:solidFill>
                            <a:schemeClr val="tx1"/>
                          </a:solidFill>
                          <a:effectLst/>
                          <a:latin typeface="+mn-lt"/>
                          <a:ea typeface="+mn-ea"/>
                          <a:cs typeface="+mn-cs"/>
                        </a:rPr>
                        <a:t>DOORS: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FLUSH DOORS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6586114"/>
                  </a:ext>
                </a:extLst>
              </a:tr>
            </a:tbl>
          </a:graphicData>
        </a:graphic>
      </p:graphicFrame>
      <p:sp>
        <p:nvSpPr>
          <p:cNvPr id="5" name="Arrow: Up-Down 4">
            <a:extLst>
              <a:ext uri="{FF2B5EF4-FFF2-40B4-BE49-F238E27FC236}">
                <a16:creationId xmlns:a16="http://schemas.microsoft.com/office/drawing/2014/main" id="{059AB0D4-CC1D-3EDF-0518-2D9092841AA2}"/>
              </a:ext>
            </a:extLst>
          </p:cNvPr>
          <p:cNvSpPr/>
          <p:nvPr/>
        </p:nvSpPr>
        <p:spPr>
          <a:xfrm>
            <a:off x="10753530" y="4470516"/>
            <a:ext cx="65319" cy="1678412"/>
          </a:xfrm>
          <a:prstGeom prst="upDownArrow">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E5FB93F-F7E1-8383-391E-209512DA6764}"/>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8" name="Rectangle: Rounded Corners 7">
            <a:extLst>
              <a:ext uri="{FF2B5EF4-FFF2-40B4-BE49-F238E27FC236}">
                <a16:creationId xmlns:a16="http://schemas.microsoft.com/office/drawing/2014/main" id="{00F8AB04-A24A-C43A-DE69-B4BB3CE80F24}"/>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9" name="Rectangle: Rounded Corners 8">
            <a:extLst>
              <a:ext uri="{FF2B5EF4-FFF2-40B4-BE49-F238E27FC236}">
                <a16:creationId xmlns:a16="http://schemas.microsoft.com/office/drawing/2014/main" id="{F4F36EF3-454C-C361-00FA-6DD0D043D268}"/>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11" name="Rectangle: Rounded Corners 10">
            <a:hlinkClick r:id="rId2" action="ppaction://hlinksldjump"/>
            <a:extLst>
              <a:ext uri="{FF2B5EF4-FFF2-40B4-BE49-F238E27FC236}">
                <a16:creationId xmlns:a16="http://schemas.microsoft.com/office/drawing/2014/main" id="{2676AB58-2BA3-4E84-2D96-ED7054C3D17F}"/>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graphicFrame>
        <p:nvGraphicFramePr>
          <p:cNvPr id="14" name="Table 13">
            <a:extLst>
              <a:ext uri="{FF2B5EF4-FFF2-40B4-BE49-F238E27FC236}">
                <a16:creationId xmlns:a16="http://schemas.microsoft.com/office/drawing/2014/main" id="{D6B752FE-2473-05D0-F709-A250B5A2BE0C}"/>
              </a:ext>
            </a:extLst>
          </p:cNvPr>
          <p:cNvGraphicFramePr>
            <a:graphicFrameLocks noGrp="1"/>
          </p:cNvGraphicFramePr>
          <p:nvPr>
            <p:extLst>
              <p:ext uri="{D42A27DB-BD31-4B8C-83A1-F6EECF244321}">
                <p14:modId xmlns:p14="http://schemas.microsoft.com/office/powerpoint/2010/main" val="1564816965"/>
              </p:ext>
            </p:extLst>
          </p:nvPr>
        </p:nvGraphicFramePr>
        <p:xfrm>
          <a:off x="642771" y="3811022"/>
          <a:ext cx="4955598" cy="495300"/>
        </p:xfrm>
        <a:graphic>
          <a:graphicData uri="http://schemas.openxmlformats.org/drawingml/2006/table">
            <a:tbl>
              <a:tblPr firstRow="1" bandRow="1">
                <a:tableStyleId>{5C22544A-7EE6-4342-B048-85BDC9FD1C3A}</a:tableStyleId>
              </a:tblPr>
              <a:tblGrid>
                <a:gridCol w="825933">
                  <a:extLst>
                    <a:ext uri="{9D8B030D-6E8A-4147-A177-3AD203B41FA5}">
                      <a16:colId xmlns:a16="http://schemas.microsoft.com/office/drawing/2014/main" val="412272260"/>
                    </a:ext>
                  </a:extLst>
                </a:gridCol>
                <a:gridCol w="825933">
                  <a:extLst>
                    <a:ext uri="{9D8B030D-6E8A-4147-A177-3AD203B41FA5}">
                      <a16:colId xmlns:a16="http://schemas.microsoft.com/office/drawing/2014/main" val="1305968367"/>
                    </a:ext>
                  </a:extLst>
                </a:gridCol>
                <a:gridCol w="825933">
                  <a:extLst>
                    <a:ext uri="{9D8B030D-6E8A-4147-A177-3AD203B41FA5}">
                      <a16:colId xmlns:a16="http://schemas.microsoft.com/office/drawing/2014/main" val="3260488471"/>
                    </a:ext>
                  </a:extLst>
                </a:gridCol>
                <a:gridCol w="825933">
                  <a:extLst>
                    <a:ext uri="{9D8B030D-6E8A-4147-A177-3AD203B41FA5}">
                      <a16:colId xmlns:a16="http://schemas.microsoft.com/office/drawing/2014/main" val="1942306528"/>
                    </a:ext>
                  </a:extLst>
                </a:gridCol>
                <a:gridCol w="825933">
                  <a:extLst>
                    <a:ext uri="{9D8B030D-6E8A-4147-A177-3AD203B41FA5}">
                      <a16:colId xmlns:a16="http://schemas.microsoft.com/office/drawing/2014/main" val="2481276562"/>
                    </a:ext>
                  </a:extLst>
                </a:gridCol>
                <a:gridCol w="825933">
                  <a:extLst>
                    <a:ext uri="{9D8B030D-6E8A-4147-A177-3AD203B41FA5}">
                      <a16:colId xmlns:a16="http://schemas.microsoft.com/office/drawing/2014/main" val="3477115634"/>
                    </a:ext>
                  </a:extLst>
                </a:gridCol>
              </a:tblGrid>
              <a:tr h="198958">
                <a:tc>
                  <a:txBody>
                    <a:bodyPr/>
                    <a:lstStyle/>
                    <a:p>
                      <a:r>
                        <a:rPr lang="en-US" sz="1050" dirty="0"/>
                        <a:t>No 701</a:t>
                      </a:r>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703</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704</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705</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706</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491166709"/>
                  </a:ext>
                </a:extLst>
              </a:tr>
              <a:tr h="192928">
                <a:tc gridSpan="6">
                  <a:txBody>
                    <a:bodyPr/>
                    <a:lstStyle/>
                    <a:p>
                      <a:pPr algn="ctr"/>
                      <a:r>
                        <a:rPr lang="en-US" sz="1000" dirty="0"/>
                        <a:t>Available Flats</a:t>
                      </a:r>
                      <a:endParaRPr lang="en-IN" sz="10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56096799"/>
                  </a:ext>
                </a:extLst>
              </a:tr>
            </a:tbl>
          </a:graphicData>
        </a:graphic>
      </p:graphicFrame>
      <p:graphicFrame>
        <p:nvGraphicFramePr>
          <p:cNvPr id="15" name="Table 14">
            <a:extLst>
              <a:ext uri="{FF2B5EF4-FFF2-40B4-BE49-F238E27FC236}">
                <a16:creationId xmlns:a16="http://schemas.microsoft.com/office/drawing/2014/main" id="{F19617F6-EECD-E81D-04D1-029EA8AEC9B3}"/>
              </a:ext>
            </a:extLst>
          </p:cNvPr>
          <p:cNvGraphicFramePr>
            <a:graphicFrameLocks noGrp="1"/>
          </p:cNvGraphicFramePr>
          <p:nvPr/>
        </p:nvGraphicFramePr>
        <p:xfrm>
          <a:off x="5979876" y="3811022"/>
          <a:ext cx="4955598" cy="502920"/>
        </p:xfrm>
        <a:graphic>
          <a:graphicData uri="http://schemas.openxmlformats.org/drawingml/2006/table">
            <a:tbl>
              <a:tblPr firstRow="1" bandRow="1">
                <a:tableStyleId>{5C22544A-7EE6-4342-B048-85BDC9FD1C3A}</a:tableStyleId>
              </a:tblPr>
              <a:tblGrid>
                <a:gridCol w="825933">
                  <a:extLst>
                    <a:ext uri="{9D8B030D-6E8A-4147-A177-3AD203B41FA5}">
                      <a16:colId xmlns:a16="http://schemas.microsoft.com/office/drawing/2014/main" val="412272260"/>
                    </a:ext>
                  </a:extLst>
                </a:gridCol>
                <a:gridCol w="825933">
                  <a:extLst>
                    <a:ext uri="{9D8B030D-6E8A-4147-A177-3AD203B41FA5}">
                      <a16:colId xmlns:a16="http://schemas.microsoft.com/office/drawing/2014/main" val="1305968367"/>
                    </a:ext>
                  </a:extLst>
                </a:gridCol>
                <a:gridCol w="825933">
                  <a:extLst>
                    <a:ext uri="{9D8B030D-6E8A-4147-A177-3AD203B41FA5}">
                      <a16:colId xmlns:a16="http://schemas.microsoft.com/office/drawing/2014/main" val="3260488471"/>
                    </a:ext>
                  </a:extLst>
                </a:gridCol>
                <a:gridCol w="825933">
                  <a:extLst>
                    <a:ext uri="{9D8B030D-6E8A-4147-A177-3AD203B41FA5}">
                      <a16:colId xmlns:a16="http://schemas.microsoft.com/office/drawing/2014/main" val="1942306528"/>
                    </a:ext>
                  </a:extLst>
                </a:gridCol>
                <a:gridCol w="825933">
                  <a:extLst>
                    <a:ext uri="{9D8B030D-6E8A-4147-A177-3AD203B41FA5}">
                      <a16:colId xmlns:a16="http://schemas.microsoft.com/office/drawing/2014/main" val="2481276562"/>
                    </a:ext>
                  </a:extLst>
                </a:gridCol>
                <a:gridCol w="825933">
                  <a:extLst>
                    <a:ext uri="{9D8B030D-6E8A-4147-A177-3AD203B41FA5}">
                      <a16:colId xmlns:a16="http://schemas.microsoft.com/office/drawing/2014/main" val="3477115634"/>
                    </a:ext>
                  </a:extLst>
                </a:gridCol>
              </a:tblGrid>
              <a:tr h="198958">
                <a:tc>
                  <a:txBody>
                    <a:bodyPr/>
                    <a:lstStyle/>
                    <a:p>
                      <a:r>
                        <a:rPr lang="en-US" sz="1050" dirty="0"/>
                        <a:t>No 707</a:t>
                      </a:r>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708</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709</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710</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711</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ptos" panose="02110004020202020204"/>
                          <a:ea typeface="+mn-ea"/>
                          <a:cs typeface="+mn-cs"/>
                        </a:rPr>
                        <a:t>No 712</a:t>
                      </a:r>
                      <a:endParaRPr kumimoji="0" lang="en-IN" sz="1050" b="1" i="0" u="none" strike="noStrike" kern="1200" cap="none" spc="0" normalizeH="0" baseline="0" noProof="0" dirty="0">
                        <a:ln>
                          <a:noFill/>
                        </a:ln>
                        <a:solidFill>
                          <a:prstClr val="white"/>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491166709"/>
                  </a:ext>
                </a:extLst>
              </a:tr>
              <a:tr h="198958">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Available Flats</a:t>
                      </a:r>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1197522"/>
                  </a:ext>
                </a:extLst>
              </a:tr>
            </a:tbl>
          </a:graphicData>
        </a:graphic>
      </p:graphicFrame>
      <p:sp>
        <p:nvSpPr>
          <p:cNvPr id="16" name="Rectangle 15">
            <a:extLst>
              <a:ext uri="{FF2B5EF4-FFF2-40B4-BE49-F238E27FC236}">
                <a16:creationId xmlns:a16="http://schemas.microsoft.com/office/drawing/2014/main" id="{965CF014-9B48-52C1-DFA5-6837016D8C1D}"/>
              </a:ext>
            </a:extLst>
          </p:cNvPr>
          <p:cNvSpPr/>
          <p:nvPr/>
        </p:nvSpPr>
        <p:spPr>
          <a:xfrm>
            <a:off x="671802" y="1147671"/>
            <a:ext cx="3900196" cy="199208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East facing Built-up Plan</a:t>
            </a:r>
            <a:endParaRPr lang="en-IN" sz="1200" dirty="0">
              <a:solidFill>
                <a:schemeClr val="accent1">
                  <a:lumMod val="75000"/>
                </a:schemeClr>
              </a:solidFill>
            </a:endParaRPr>
          </a:p>
        </p:txBody>
      </p:sp>
      <p:sp>
        <p:nvSpPr>
          <p:cNvPr id="18" name="Rectangle 17">
            <a:extLst>
              <a:ext uri="{FF2B5EF4-FFF2-40B4-BE49-F238E27FC236}">
                <a16:creationId xmlns:a16="http://schemas.microsoft.com/office/drawing/2014/main" id="{D886512A-1E63-00FC-FC9D-8C7B48647FCF}"/>
              </a:ext>
            </a:extLst>
          </p:cNvPr>
          <p:cNvSpPr/>
          <p:nvPr/>
        </p:nvSpPr>
        <p:spPr>
          <a:xfrm>
            <a:off x="6820675" y="1147671"/>
            <a:ext cx="3900196" cy="199208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West facing Built-up Plan</a:t>
            </a:r>
            <a:endParaRPr lang="en-IN" sz="1200" dirty="0">
              <a:solidFill>
                <a:schemeClr val="accent1">
                  <a:lumMod val="75000"/>
                </a:schemeClr>
              </a:solidFill>
            </a:endParaRPr>
          </a:p>
        </p:txBody>
      </p:sp>
      <p:sp>
        <p:nvSpPr>
          <p:cNvPr id="19" name="Rectangle 18">
            <a:extLst>
              <a:ext uri="{FF2B5EF4-FFF2-40B4-BE49-F238E27FC236}">
                <a16:creationId xmlns:a16="http://schemas.microsoft.com/office/drawing/2014/main" id="{FE679F1E-781D-33D5-9B32-8505608CA858}"/>
              </a:ext>
            </a:extLst>
          </p:cNvPr>
          <p:cNvSpPr/>
          <p:nvPr/>
        </p:nvSpPr>
        <p:spPr>
          <a:xfrm>
            <a:off x="671802"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Photo Gallery</a:t>
            </a:r>
            <a:endParaRPr lang="en-IN" sz="1200" dirty="0">
              <a:solidFill>
                <a:schemeClr val="accent1">
                  <a:lumMod val="75000"/>
                </a:schemeClr>
              </a:solidFill>
            </a:endParaRPr>
          </a:p>
        </p:txBody>
      </p:sp>
      <p:sp>
        <p:nvSpPr>
          <p:cNvPr id="20" name="Rectangle 19">
            <a:extLst>
              <a:ext uri="{FF2B5EF4-FFF2-40B4-BE49-F238E27FC236}">
                <a16:creationId xmlns:a16="http://schemas.microsoft.com/office/drawing/2014/main" id="{FB60A4B3-4F03-C81F-0D0E-A1349CA300B2}"/>
              </a:ext>
            </a:extLst>
          </p:cNvPr>
          <p:cNvSpPr/>
          <p:nvPr/>
        </p:nvSpPr>
        <p:spPr>
          <a:xfrm>
            <a:off x="2967129"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Cost of Possession</a:t>
            </a:r>
            <a:endParaRPr lang="en-IN" sz="1200" dirty="0">
              <a:solidFill>
                <a:schemeClr val="accent1">
                  <a:lumMod val="75000"/>
                </a:schemeClr>
              </a:solidFill>
            </a:endParaRPr>
          </a:p>
        </p:txBody>
      </p:sp>
      <p:sp>
        <p:nvSpPr>
          <p:cNvPr id="21" name="Rectangle 20">
            <a:extLst>
              <a:ext uri="{FF2B5EF4-FFF2-40B4-BE49-F238E27FC236}">
                <a16:creationId xmlns:a16="http://schemas.microsoft.com/office/drawing/2014/main" id="{F8D1CD2A-90FB-89E2-C648-0DCB036C9BFC}"/>
              </a:ext>
            </a:extLst>
          </p:cNvPr>
          <p:cNvSpPr/>
          <p:nvPr/>
        </p:nvSpPr>
        <p:spPr>
          <a:xfrm>
            <a:off x="6820675"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Photo Gallery</a:t>
            </a:r>
            <a:endParaRPr lang="en-IN" sz="1200" dirty="0">
              <a:solidFill>
                <a:schemeClr val="accent1">
                  <a:lumMod val="75000"/>
                </a:schemeClr>
              </a:solidFill>
            </a:endParaRPr>
          </a:p>
        </p:txBody>
      </p:sp>
      <p:sp>
        <p:nvSpPr>
          <p:cNvPr id="22" name="Rectangle 21">
            <a:extLst>
              <a:ext uri="{FF2B5EF4-FFF2-40B4-BE49-F238E27FC236}">
                <a16:creationId xmlns:a16="http://schemas.microsoft.com/office/drawing/2014/main" id="{ACA3C0DF-0A13-0736-E183-3E53ECC6E260}"/>
              </a:ext>
            </a:extLst>
          </p:cNvPr>
          <p:cNvSpPr/>
          <p:nvPr/>
        </p:nvSpPr>
        <p:spPr>
          <a:xfrm>
            <a:off x="9116002" y="3256390"/>
            <a:ext cx="1604869" cy="349898"/>
          </a:xfrm>
          <a:prstGeom prst="rect">
            <a:avLst/>
          </a:prstGeom>
          <a:solidFill>
            <a:schemeClr val="accent1">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Cost of Possession</a:t>
            </a:r>
            <a:endParaRPr lang="en-IN" sz="1200" dirty="0">
              <a:solidFill>
                <a:schemeClr val="accent1">
                  <a:lumMod val="75000"/>
                </a:schemeClr>
              </a:solidFill>
            </a:endParaRPr>
          </a:p>
        </p:txBody>
      </p:sp>
      <p:pic>
        <p:nvPicPr>
          <p:cNvPr id="23" name="Picture 4">
            <a:extLst>
              <a:ext uri="{FF2B5EF4-FFF2-40B4-BE49-F238E27FC236}">
                <a16:creationId xmlns:a16="http://schemas.microsoft.com/office/drawing/2014/main" id="{CC333418-38F9-4EA2-6E40-B407147B1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87" y="1213637"/>
            <a:ext cx="3900196" cy="19202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AE35D70B-FF75-8B8C-DCC6-EE9AE4733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674" y="1082923"/>
            <a:ext cx="4012167" cy="215861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CE7FD2D-C59B-B9B5-8BC0-24F3F7D07089}"/>
              </a:ext>
            </a:extLst>
          </p:cNvPr>
          <p:cNvSpPr txBox="1"/>
          <p:nvPr/>
        </p:nvSpPr>
        <p:spPr>
          <a:xfrm>
            <a:off x="-1" y="6484776"/>
            <a:ext cx="12192001" cy="307777"/>
          </a:xfrm>
          <a:prstGeom prst="rect">
            <a:avLst/>
          </a:prstGeom>
          <a:noFill/>
        </p:spPr>
        <p:txBody>
          <a:bodyPr wrap="square" rtlCol="0">
            <a:spAutoFit/>
          </a:bodyPr>
          <a:lstStyle/>
          <a:p>
            <a:pPr algn="ctr"/>
            <a:r>
              <a:rPr lang="en-US" sz="1400" b="1" dirty="0">
                <a:solidFill>
                  <a:srgbClr val="FF0000"/>
                </a:solidFill>
              </a:rPr>
              <a:t>To purchase a flat, please register and create a login credentials by providing Adhaar enabled mobile number and complete Adhaar based KYC  </a:t>
            </a:r>
            <a:endParaRPr lang="en-IN" sz="1400" b="1" dirty="0">
              <a:solidFill>
                <a:srgbClr val="FF0000"/>
              </a:solidFill>
            </a:endParaRPr>
          </a:p>
        </p:txBody>
      </p:sp>
      <p:sp>
        <p:nvSpPr>
          <p:cNvPr id="2" name="Rectangle: Rounded Corners 1">
            <a:hlinkClick r:id="rId5" action="ppaction://hlinksldjump"/>
            <a:extLst>
              <a:ext uri="{FF2B5EF4-FFF2-40B4-BE49-F238E27FC236}">
                <a16:creationId xmlns:a16="http://schemas.microsoft.com/office/drawing/2014/main" id="{A895AE04-F666-533C-C02B-1B3769CADB22}"/>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3" name="TextBox 2">
            <a:hlinkClick r:id="rId6" action="ppaction://hlinksldjump"/>
            <a:extLst>
              <a:ext uri="{FF2B5EF4-FFF2-40B4-BE49-F238E27FC236}">
                <a16:creationId xmlns:a16="http://schemas.microsoft.com/office/drawing/2014/main" id="{86C65A49-7460-6565-6E94-F4D65BFABA26}"/>
              </a:ext>
            </a:extLst>
          </p:cNvPr>
          <p:cNvSpPr txBox="1"/>
          <p:nvPr/>
        </p:nvSpPr>
        <p:spPr>
          <a:xfrm>
            <a:off x="1496775" y="3830689"/>
            <a:ext cx="989042" cy="261610"/>
          </a:xfrm>
          <a:prstGeom prst="rect">
            <a:avLst/>
          </a:prstGeom>
          <a:noFill/>
        </p:spPr>
        <p:txBody>
          <a:bodyPr wrap="square" rtlCol="0">
            <a:spAutoFit/>
          </a:bodyPr>
          <a:lstStyle/>
          <a:p>
            <a:r>
              <a:rPr lang="en-US" sz="1100" b="1" dirty="0">
                <a:solidFill>
                  <a:schemeClr val="bg1"/>
                </a:solidFill>
              </a:rPr>
              <a:t>No 702</a:t>
            </a:r>
            <a:endParaRPr lang="en-IN" sz="1100" b="1" dirty="0">
              <a:solidFill>
                <a:schemeClr val="bg1"/>
              </a:solidFill>
            </a:endParaRPr>
          </a:p>
        </p:txBody>
      </p:sp>
      <p:sp>
        <p:nvSpPr>
          <p:cNvPr id="4" name="Arrow: Left 3">
            <a:hlinkClick r:id="rId7" action="ppaction://hlinksldjump"/>
            <a:extLst>
              <a:ext uri="{FF2B5EF4-FFF2-40B4-BE49-F238E27FC236}">
                <a16:creationId xmlns:a16="http://schemas.microsoft.com/office/drawing/2014/main" id="{B91C83DA-538B-FB73-F185-7B6EC3C2C383}"/>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0861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A27B55-719E-7B69-A336-0A807F66574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7144C23-1835-8868-F13B-C594459EEDCA}"/>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AC52E3F4-6792-1CDA-AFC2-C3D7EFE39D8C}"/>
              </a:ext>
            </a:extLst>
          </p:cNvPr>
          <p:cNvSpPr/>
          <p:nvPr/>
        </p:nvSpPr>
        <p:spPr>
          <a:xfrm>
            <a:off x="351685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11" name="Rectangle: Rounded Corners 10">
            <a:extLst>
              <a:ext uri="{FF2B5EF4-FFF2-40B4-BE49-F238E27FC236}">
                <a16:creationId xmlns:a16="http://schemas.microsoft.com/office/drawing/2014/main" id="{366BBB0F-31FB-573D-712E-1E5C683E657F}"/>
              </a:ext>
            </a:extLst>
          </p:cNvPr>
          <p:cNvSpPr/>
          <p:nvPr/>
        </p:nvSpPr>
        <p:spPr>
          <a:xfrm>
            <a:off x="5807518"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12" name="Rectangle: Rounded Corners 11">
            <a:extLst>
              <a:ext uri="{FF2B5EF4-FFF2-40B4-BE49-F238E27FC236}">
                <a16:creationId xmlns:a16="http://schemas.microsoft.com/office/drawing/2014/main" id="{E538D60B-244B-FC52-9A18-08E589DC4C04}"/>
              </a:ext>
            </a:extLst>
          </p:cNvPr>
          <p:cNvSpPr/>
          <p:nvPr/>
        </p:nvSpPr>
        <p:spPr>
          <a:xfrm>
            <a:off x="8098184"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graphicFrame>
        <p:nvGraphicFramePr>
          <p:cNvPr id="14" name="Table 13">
            <a:extLst>
              <a:ext uri="{FF2B5EF4-FFF2-40B4-BE49-F238E27FC236}">
                <a16:creationId xmlns:a16="http://schemas.microsoft.com/office/drawing/2014/main" id="{E40D56FC-7327-1053-5840-68AB0CC9F9C1}"/>
              </a:ext>
            </a:extLst>
          </p:cNvPr>
          <p:cNvGraphicFramePr>
            <a:graphicFrameLocks noGrp="1"/>
          </p:cNvGraphicFramePr>
          <p:nvPr>
            <p:extLst>
              <p:ext uri="{D42A27DB-BD31-4B8C-83A1-F6EECF244321}">
                <p14:modId xmlns:p14="http://schemas.microsoft.com/office/powerpoint/2010/main" val="4176918421"/>
              </p:ext>
            </p:extLst>
          </p:nvPr>
        </p:nvGraphicFramePr>
        <p:xfrm>
          <a:off x="167951" y="1634066"/>
          <a:ext cx="11596390" cy="4103648"/>
        </p:xfrm>
        <a:graphic>
          <a:graphicData uri="http://schemas.openxmlformats.org/drawingml/2006/table">
            <a:tbl>
              <a:tblPr firstRow="1" bandRow="1">
                <a:tableStyleId>{5C22544A-7EE6-4342-B048-85BDC9FD1C3A}</a:tableStyleId>
              </a:tblPr>
              <a:tblGrid>
                <a:gridCol w="1051870">
                  <a:extLst>
                    <a:ext uri="{9D8B030D-6E8A-4147-A177-3AD203B41FA5}">
                      <a16:colId xmlns:a16="http://schemas.microsoft.com/office/drawing/2014/main" val="2042881957"/>
                    </a:ext>
                  </a:extLst>
                </a:gridCol>
                <a:gridCol w="527226">
                  <a:extLst>
                    <a:ext uri="{9D8B030D-6E8A-4147-A177-3AD203B41FA5}">
                      <a16:colId xmlns:a16="http://schemas.microsoft.com/office/drawing/2014/main" val="1658098144"/>
                    </a:ext>
                  </a:extLst>
                </a:gridCol>
                <a:gridCol w="527226">
                  <a:extLst>
                    <a:ext uri="{9D8B030D-6E8A-4147-A177-3AD203B41FA5}">
                      <a16:colId xmlns:a16="http://schemas.microsoft.com/office/drawing/2014/main" val="2695690707"/>
                    </a:ext>
                  </a:extLst>
                </a:gridCol>
                <a:gridCol w="527226">
                  <a:extLst>
                    <a:ext uri="{9D8B030D-6E8A-4147-A177-3AD203B41FA5}">
                      <a16:colId xmlns:a16="http://schemas.microsoft.com/office/drawing/2014/main" val="3074348723"/>
                    </a:ext>
                  </a:extLst>
                </a:gridCol>
                <a:gridCol w="527226">
                  <a:extLst>
                    <a:ext uri="{9D8B030D-6E8A-4147-A177-3AD203B41FA5}">
                      <a16:colId xmlns:a16="http://schemas.microsoft.com/office/drawing/2014/main" val="158198570"/>
                    </a:ext>
                  </a:extLst>
                </a:gridCol>
                <a:gridCol w="527226">
                  <a:extLst>
                    <a:ext uri="{9D8B030D-6E8A-4147-A177-3AD203B41FA5}">
                      <a16:colId xmlns:a16="http://schemas.microsoft.com/office/drawing/2014/main" val="4233047377"/>
                    </a:ext>
                  </a:extLst>
                </a:gridCol>
                <a:gridCol w="527226">
                  <a:extLst>
                    <a:ext uri="{9D8B030D-6E8A-4147-A177-3AD203B41FA5}">
                      <a16:colId xmlns:a16="http://schemas.microsoft.com/office/drawing/2014/main" val="1929315645"/>
                    </a:ext>
                  </a:extLst>
                </a:gridCol>
                <a:gridCol w="527226">
                  <a:extLst>
                    <a:ext uri="{9D8B030D-6E8A-4147-A177-3AD203B41FA5}">
                      <a16:colId xmlns:a16="http://schemas.microsoft.com/office/drawing/2014/main" val="2273943358"/>
                    </a:ext>
                  </a:extLst>
                </a:gridCol>
                <a:gridCol w="527226">
                  <a:extLst>
                    <a:ext uri="{9D8B030D-6E8A-4147-A177-3AD203B41FA5}">
                      <a16:colId xmlns:a16="http://schemas.microsoft.com/office/drawing/2014/main" val="25569759"/>
                    </a:ext>
                  </a:extLst>
                </a:gridCol>
                <a:gridCol w="527226">
                  <a:extLst>
                    <a:ext uri="{9D8B030D-6E8A-4147-A177-3AD203B41FA5}">
                      <a16:colId xmlns:a16="http://schemas.microsoft.com/office/drawing/2014/main" val="1193627722"/>
                    </a:ext>
                  </a:extLst>
                </a:gridCol>
                <a:gridCol w="527226">
                  <a:extLst>
                    <a:ext uri="{9D8B030D-6E8A-4147-A177-3AD203B41FA5}">
                      <a16:colId xmlns:a16="http://schemas.microsoft.com/office/drawing/2014/main" val="803024579"/>
                    </a:ext>
                  </a:extLst>
                </a:gridCol>
                <a:gridCol w="527226">
                  <a:extLst>
                    <a:ext uri="{9D8B030D-6E8A-4147-A177-3AD203B41FA5}">
                      <a16:colId xmlns:a16="http://schemas.microsoft.com/office/drawing/2014/main" val="291574391"/>
                    </a:ext>
                  </a:extLst>
                </a:gridCol>
                <a:gridCol w="527226">
                  <a:extLst>
                    <a:ext uri="{9D8B030D-6E8A-4147-A177-3AD203B41FA5}">
                      <a16:colId xmlns:a16="http://schemas.microsoft.com/office/drawing/2014/main" val="305647078"/>
                    </a:ext>
                  </a:extLst>
                </a:gridCol>
                <a:gridCol w="527226">
                  <a:extLst>
                    <a:ext uri="{9D8B030D-6E8A-4147-A177-3AD203B41FA5}">
                      <a16:colId xmlns:a16="http://schemas.microsoft.com/office/drawing/2014/main" val="3255315275"/>
                    </a:ext>
                  </a:extLst>
                </a:gridCol>
                <a:gridCol w="527226">
                  <a:extLst>
                    <a:ext uri="{9D8B030D-6E8A-4147-A177-3AD203B41FA5}">
                      <a16:colId xmlns:a16="http://schemas.microsoft.com/office/drawing/2014/main" val="2941533846"/>
                    </a:ext>
                  </a:extLst>
                </a:gridCol>
                <a:gridCol w="527226">
                  <a:extLst>
                    <a:ext uri="{9D8B030D-6E8A-4147-A177-3AD203B41FA5}">
                      <a16:colId xmlns:a16="http://schemas.microsoft.com/office/drawing/2014/main" val="3618753316"/>
                    </a:ext>
                  </a:extLst>
                </a:gridCol>
                <a:gridCol w="527226">
                  <a:extLst>
                    <a:ext uri="{9D8B030D-6E8A-4147-A177-3AD203B41FA5}">
                      <a16:colId xmlns:a16="http://schemas.microsoft.com/office/drawing/2014/main" val="356277654"/>
                    </a:ext>
                  </a:extLst>
                </a:gridCol>
                <a:gridCol w="527226">
                  <a:extLst>
                    <a:ext uri="{9D8B030D-6E8A-4147-A177-3AD203B41FA5}">
                      <a16:colId xmlns:a16="http://schemas.microsoft.com/office/drawing/2014/main" val="2652597047"/>
                    </a:ext>
                  </a:extLst>
                </a:gridCol>
                <a:gridCol w="527226">
                  <a:extLst>
                    <a:ext uri="{9D8B030D-6E8A-4147-A177-3AD203B41FA5}">
                      <a16:colId xmlns:a16="http://schemas.microsoft.com/office/drawing/2014/main" val="3195816821"/>
                    </a:ext>
                  </a:extLst>
                </a:gridCol>
                <a:gridCol w="527226">
                  <a:extLst>
                    <a:ext uri="{9D8B030D-6E8A-4147-A177-3AD203B41FA5}">
                      <a16:colId xmlns:a16="http://schemas.microsoft.com/office/drawing/2014/main" val="3041143416"/>
                    </a:ext>
                  </a:extLst>
                </a:gridCol>
                <a:gridCol w="527226">
                  <a:extLst>
                    <a:ext uri="{9D8B030D-6E8A-4147-A177-3AD203B41FA5}">
                      <a16:colId xmlns:a16="http://schemas.microsoft.com/office/drawing/2014/main" val="2992733849"/>
                    </a:ext>
                  </a:extLst>
                </a:gridCol>
              </a:tblGrid>
              <a:tr h="321594">
                <a:tc>
                  <a:txBody>
                    <a:bodyPr/>
                    <a:lstStyle/>
                    <a:p>
                      <a:r>
                        <a:rPr lang="en-US" sz="1100" b="0" dirty="0">
                          <a:solidFill>
                            <a:schemeClr val="tx1"/>
                          </a:solidFill>
                        </a:rPr>
                        <a:t>10</a:t>
                      </a:r>
                      <a:r>
                        <a:rPr lang="en-US" sz="1100" b="0" baseline="30000" dirty="0">
                          <a:solidFill>
                            <a:schemeClr val="tx1"/>
                          </a:solidFill>
                        </a:rPr>
                        <a:t>th</a:t>
                      </a:r>
                      <a:r>
                        <a:rPr lang="en-US" sz="1100" b="0" dirty="0">
                          <a:solidFill>
                            <a:schemeClr val="tx1"/>
                          </a:solidFill>
                        </a:rPr>
                        <a:t> Floor</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600" b="0" dirty="0">
                          <a:solidFill>
                            <a:schemeClr val="tx1"/>
                          </a:solidFill>
                        </a:rPr>
                        <a:t>Available</a:t>
                      </a:r>
                      <a:endParaRPr lang="en-IN" sz="6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1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96524358"/>
                  </a:ext>
                </a:extLst>
              </a:tr>
              <a:tr h="321594">
                <a:tc>
                  <a:txBody>
                    <a:bodyPr/>
                    <a:lstStyle/>
                    <a:p>
                      <a:r>
                        <a:rPr lang="en-US" sz="1100" dirty="0">
                          <a:solidFill>
                            <a:schemeClr val="tx1"/>
                          </a:solidFill>
                        </a:rPr>
                        <a:t>9</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79974467"/>
                  </a:ext>
                </a:extLst>
              </a:tr>
              <a:tr h="321594">
                <a:tc>
                  <a:txBody>
                    <a:bodyPr/>
                    <a:lstStyle/>
                    <a:p>
                      <a:r>
                        <a:rPr lang="en-US" sz="1100" dirty="0">
                          <a:solidFill>
                            <a:schemeClr val="tx1"/>
                          </a:solidFill>
                        </a:rPr>
                        <a:t>8</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12060570"/>
                  </a:ext>
                </a:extLst>
              </a:tr>
              <a:tr h="321594">
                <a:tc>
                  <a:txBody>
                    <a:bodyPr/>
                    <a:lstStyle/>
                    <a:p>
                      <a:r>
                        <a:rPr lang="en-US" sz="1100" dirty="0">
                          <a:solidFill>
                            <a:schemeClr val="tx1"/>
                          </a:solidFill>
                        </a:rPr>
                        <a:t>7</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0895557"/>
                  </a:ext>
                </a:extLst>
              </a:tr>
              <a:tr h="321594">
                <a:tc>
                  <a:txBody>
                    <a:bodyPr/>
                    <a:lstStyle/>
                    <a:p>
                      <a:r>
                        <a:rPr lang="en-US" sz="1100" dirty="0">
                          <a:solidFill>
                            <a:schemeClr val="tx1"/>
                          </a:solidFill>
                        </a:rPr>
                        <a:t>6</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50320416"/>
                  </a:ext>
                </a:extLst>
              </a:tr>
              <a:tr h="321594">
                <a:tc>
                  <a:txBody>
                    <a:bodyPr/>
                    <a:lstStyle/>
                    <a:p>
                      <a:r>
                        <a:rPr lang="en-US" sz="1100" dirty="0">
                          <a:solidFill>
                            <a:schemeClr val="tx1"/>
                          </a:solidFill>
                        </a:rPr>
                        <a:t>5</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44625577"/>
                  </a:ext>
                </a:extLst>
              </a:tr>
              <a:tr h="321594">
                <a:tc>
                  <a:txBody>
                    <a:bodyPr/>
                    <a:lstStyle/>
                    <a:p>
                      <a:r>
                        <a:rPr lang="en-US" sz="1100" dirty="0">
                          <a:solidFill>
                            <a:schemeClr val="tx1"/>
                          </a:solidFill>
                        </a:rPr>
                        <a:t>4</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16023547"/>
                  </a:ext>
                </a:extLst>
              </a:tr>
              <a:tr h="321594">
                <a:tc>
                  <a:txBody>
                    <a:bodyPr/>
                    <a:lstStyle/>
                    <a:p>
                      <a:r>
                        <a:rPr lang="en-US" sz="1100" dirty="0">
                          <a:solidFill>
                            <a:schemeClr val="tx1"/>
                          </a:solidFill>
                        </a:rPr>
                        <a:t>3</a:t>
                      </a:r>
                      <a:r>
                        <a:rPr lang="en-US" sz="1100" baseline="30000" dirty="0">
                          <a:solidFill>
                            <a:schemeClr val="tx1"/>
                          </a:solidFill>
                        </a:rPr>
                        <a:t>rd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04485005"/>
                  </a:ext>
                </a:extLst>
              </a:tr>
              <a:tr h="321594">
                <a:tc>
                  <a:txBody>
                    <a:bodyPr/>
                    <a:lstStyle/>
                    <a:p>
                      <a:r>
                        <a:rPr lang="en-US" sz="1100" dirty="0">
                          <a:solidFill>
                            <a:schemeClr val="tx1"/>
                          </a:solidFill>
                        </a:rPr>
                        <a:t>2</a:t>
                      </a:r>
                      <a:r>
                        <a:rPr lang="en-US" sz="1100" baseline="30000" dirty="0">
                          <a:solidFill>
                            <a:schemeClr val="tx1"/>
                          </a:solidFill>
                        </a:rPr>
                        <a:t>nd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86601576"/>
                  </a:ext>
                </a:extLst>
              </a:tr>
              <a:tr h="321594">
                <a:tc>
                  <a:txBody>
                    <a:bodyPr/>
                    <a:lstStyle/>
                    <a:p>
                      <a:r>
                        <a:rPr lang="en-US" sz="1100" dirty="0">
                          <a:solidFill>
                            <a:schemeClr val="tx1"/>
                          </a:solidFill>
                        </a:rPr>
                        <a:t>1</a:t>
                      </a:r>
                      <a:r>
                        <a:rPr lang="en-US" sz="1100" baseline="30000" dirty="0">
                          <a:solidFill>
                            <a:schemeClr val="tx1"/>
                          </a:solidFill>
                        </a:rPr>
                        <a:t>st</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noProof="0" dirty="0">
                          <a:solidFill>
                            <a:schemeClr val="tx1"/>
                          </a:solidFill>
                          <a:latin typeface="+mn-lt"/>
                          <a:ea typeface="+mn-ea"/>
                          <a:cs typeface="+mn-cs"/>
                        </a:rPr>
                        <a:t>Not Available</a:t>
                      </a:r>
                      <a:endParaRPr lang="en-IN" sz="600" b="0" kern="1200" noProof="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kumimoji="0" lang="en-US" sz="600" b="0" i="0" u="none" strike="noStrike" kern="1200" cap="none" spc="0" normalizeH="0" baseline="0" noProof="0" dirty="0">
                          <a:ln>
                            <a:noFill/>
                          </a:ln>
                          <a:solidFill>
                            <a:prstClr val="black"/>
                          </a:solidFill>
                          <a:effectLst/>
                          <a:uLnTx/>
                          <a:uFillTx/>
                          <a:latin typeface="Aptos" panose="02110004020202020204"/>
                          <a:ea typeface="+mn-ea"/>
                          <a:cs typeface="+mn-cs"/>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96434221"/>
                  </a:ext>
                </a:extLst>
              </a:tr>
              <a:tr h="321594">
                <a:tc>
                  <a:txBody>
                    <a:bodyPr/>
                    <a:lstStyle/>
                    <a:p>
                      <a:r>
                        <a:rPr lang="en-US" sz="1100" dirty="0">
                          <a:solidFill>
                            <a:schemeClr val="tx1"/>
                          </a:solidFill>
                        </a:rPr>
                        <a:t>Ground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tx1"/>
                          </a:solidFill>
                          <a:latin typeface="+mn-lt"/>
                          <a:ea typeface="+mn-ea"/>
                          <a:cs typeface="+mn-cs"/>
                        </a:rPr>
                        <a:t>Not 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sz="600" b="0" dirty="0">
                          <a:solidFill>
                            <a:schemeClr val="tx1"/>
                          </a:solidFill>
                        </a:rPr>
                        <a:t>Available</a:t>
                      </a:r>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73705049"/>
                  </a:ext>
                </a:extLst>
              </a:tr>
              <a:tr h="389450">
                <a:tc gridSpan="2">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Parking in 1 BHK</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Parking in 2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Parking in 3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Parking in 4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40412131"/>
                  </a:ext>
                </a:extLst>
              </a:tr>
            </a:tbl>
          </a:graphicData>
        </a:graphic>
      </p:graphicFrame>
      <p:sp>
        <p:nvSpPr>
          <p:cNvPr id="15" name="Rectangle 14">
            <a:extLst>
              <a:ext uri="{FF2B5EF4-FFF2-40B4-BE49-F238E27FC236}">
                <a16:creationId xmlns:a16="http://schemas.microsoft.com/office/drawing/2014/main" id="{6F3EEBFD-D6F7-8D83-8D11-2A2E1FC050E1}"/>
              </a:ext>
            </a:extLst>
          </p:cNvPr>
          <p:cNvSpPr/>
          <p:nvPr/>
        </p:nvSpPr>
        <p:spPr>
          <a:xfrm>
            <a:off x="1722272" y="5774984"/>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16" name="Rectangle 15">
            <a:extLst>
              <a:ext uri="{FF2B5EF4-FFF2-40B4-BE49-F238E27FC236}">
                <a16:creationId xmlns:a16="http://schemas.microsoft.com/office/drawing/2014/main" id="{23F49D74-597A-BB44-6F48-69923625751A}"/>
              </a:ext>
            </a:extLst>
          </p:cNvPr>
          <p:cNvSpPr/>
          <p:nvPr/>
        </p:nvSpPr>
        <p:spPr>
          <a:xfrm>
            <a:off x="4376058" y="5774984"/>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2</a:t>
            </a:r>
            <a:endParaRPr lang="en-IN" sz="1400" b="1" dirty="0">
              <a:solidFill>
                <a:schemeClr val="tx1"/>
              </a:solidFill>
            </a:endParaRPr>
          </a:p>
        </p:txBody>
      </p:sp>
      <p:sp>
        <p:nvSpPr>
          <p:cNvPr id="17" name="Rectangle 16">
            <a:extLst>
              <a:ext uri="{FF2B5EF4-FFF2-40B4-BE49-F238E27FC236}">
                <a16:creationId xmlns:a16="http://schemas.microsoft.com/office/drawing/2014/main" id="{DE3D3205-EABB-130E-C17C-32ACC2844D31}"/>
              </a:ext>
            </a:extLst>
          </p:cNvPr>
          <p:cNvSpPr/>
          <p:nvPr/>
        </p:nvSpPr>
        <p:spPr>
          <a:xfrm>
            <a:off x="6993295" y="5774984"/>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3</a:t>
            </a:r>
            <a:endParaRPr lang="en-IN" sz="1400" b="1" dirty="0">
              <a:solidFill>
                <a:schemeClr val="tx1"/>
              </a:solidFill>
            </a:endParaRPr>
          </a:p>
        </p:txBody>
      </p:sp>
      <p:sp>
        <p:nvSpPr>
          <p:cNvPr id="18" name="Rectangle 17">
            <a:extLst>
              <a:ext uri="{FF2B5EF4-FFF2-40B4-BE49-F238E27FC236}">
                <a16:creationId xmlns:a16="http://schemas.microsoft.com/office/drawing/2014/main" id="{2817073E-F825-50CC-1D5E-6DCA59A0071A}"/>
              </a:ext>
            </a:extLst>
          </p:cNvPr>
          <p:cNvSpPr/>
          <p:nvPr/>
        </p:nvSpPr>
        <p:spPr>
          <a:xfrm>
            <a:off x="9647081" y="5774983"/>
            <a:ext cx="2117260"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4</a:t>
            </a:r>
            <a:endParaRPr lang="en-IN" sz="1400" b="1"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37FD2625-5534-2A2D-9C91-2B42095B4F51}"/>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TextBox 3">
            <a:hlinkClick r:id="rId3" action="ppaction://hlinksldjump"/>
            <a:extLst>
              <a:ext uri="{FF2B5EF4-FFF2-40B4-BE49-F238E27FC236}">
                <a16:creationId xmlns:a16="http://schemas.microsoft.com/office/drawing/2014/main" id="{D6677FC7-C723-6C4D-DDD5-D42C354F2494}"/>
              </a:ext>
            </a:extLst>
          </p:cNvPr>
          <p:cNvSpPr txBox="1"/>
          <p:nvPr/>
        </p:nvSpPr>
        <p:spPr>
          <a:xfrm>
            <a:off x="3324786" y="2752532"/>
            <a:ext cx="569166" cy="184666"/>
          </a:xfrm>
          <a:prstGeom prst="rect">
            <a:avLst/>
          </a:prstGeom>
          <a:noFill/>
        </p:spPr>
        <p:txBody>
          <a:bodyPr wrap="square" rtlCol="0">
            <a:spAutoFit/>
          </a:bodyPr>
          <a:lstStyle/>
          <a:p>
            <a:r>
              <a:rPr lang="en-US" sz="600" dirty="0"/>
              <a:t>Available</a:t>
            </a:r>
            <a:endParaRPr lang="en-IN" sz="600" dirty="0"/>
          </a:p>
        </p:txBody>
      </p:sp>
      <p:sp>
        <p:nvSpPr>
          <p:cNvPr id="5" name="Arrow: Left 4">
            <a:hlinkClick r:id="rId4" action="ppaction://hlinksldjump"/>
            <a:extLst>
              <a:ext uri="{FF2B5EF4-FFF2-40B4-BE49-F238E27FC236}">
                <a16:creationId xmlns:a16="http://schemas.microsoft.com/office/drawing/2014/main" id="{C2014959-91D0-2A2C-AFEC-E14972275A10}"/>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hlinkClick r:id="rId5" action="ppaction://hlinksldjump"/>
            <a:extLst>
              <a:ext uri="{FF2B5EF4-FFF2-40B4-BE49-F238E27FC236}">
                <a16:creationId xmlns:a16="http://schemas.microsoft.com/office/drawing/2014/main" id="{C1EE4DFC-DF37-83C4-590B-D1ABD7A89167}"/>
              </a:ext>
            </a:extLst>
          </p:cNvPr>
          <p:cNvSpPr/>
          <p:nvPr/>
        </p:nvSpPr>
        <p:spPr>
          <a:xfrm>
            <a:off x="10388848"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Tree>
    <p:extLst>
      <p:ext uri="{BB962C8B-B14F-4D97-AF65-F5344CB8AC3E}">
        <p14:creationId xmlns:p14="http://schemas.microsoft.com/office/powerpoint/2010/main" val="224232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F3E7297-C8C7-6277-5209-B5D67660654B}"/>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5818B059-F186-8BE6-95F2-8373F40CD014}"/>
              </a:ext>
            </a:extLst>
          </p:cNvPr>
          <p:cNvGrpSpPr/>
          <p:nvPr/>
        </p:nvGrpSpPr>
        <p:grpSpPr>
          <a:xfrm>
            <a:off x="0" y="475861"/>
            <a:ext cx="12192000" cy="5402425"/>
            <a:chOff x="0" y="475861"/>
            <a:chExt cx="12192000" cy="5402425"/>
          </a:xfrm>
        </p:grpSpPr>
        <p:pic>
          <p:nvPicPr>
            <p:cNvPr id="18" name="Picture 17">
              <a:extLst>
                <a:ext uri="{FF2B5EF4-FFF2-40B4-BE49-F238E27FC236}">
                  <a16:creationId xmlns:a16="http://schemas.microsoft.com/office/drawing/2014/main" id="{3BFFD1DB-2587-DD5B-2351-20FAD02B360C}"/>
                </a:ext>
              </a:extLst>
            </p:cNvPr>
            <p:cNvPicPr>
              <a:picLocks noChangeAspect="1"/>
            </p:cNvPicPr>
            <p:nvPr/>
          </p:nvPicPr>
          <p:blipFill>
            <a:blip r:embed="rId2"/>
            <a:stretch>
              <a:fillRect/>
            </a:stretch>
          </p:blipFill>
          <p:spPr>
            <a:xfrm>
              <a:off x="0" y="475861"/>
              <a:ext cx="12192000" cy="5402425"/>
            </a:xfrm>
            <a:prstGeom prst="rect">
              <a:avLst/>
            </a:prstGeom>
          </p:spPr>
        </p:pic>
        <p:pic>
          <p:nvPicPr>
            <p:cNvPr id="19" name="Picture 18">
              <a:extLst>
                <a:ext uri="{FF2B5EF4-FFF2-40B4-BE49-F238E27FC236}">
                  <a16:creationId xmlns:a16="http://schemas.microsoft.com/office/drawing/2014/main" id="{D3159AD4-72AC-FCCA-525A-3B6EB6B349DD}"/>
                </a:ext>
              </a:extLst>
            </p:cNvPr>
            <p:cNvPicPr>
              <a:picLocks noChangeAspect="1"/>
            </p:cNvPicPr>
            <p:nvPr/>
          </p:nvPicPr>
          <p:blipFill>
            <a:blip r:embed="rId3"/>
            <a:stretch>
              <a:fillRect/>
            </a:stretch>
          </p:blipFill>
          <p:spPr>
            <a:xfrm>
              <a:off x="1163896" y="5215289"/>
              <a:ext cx="9752919" cy="662997"/>
            </a:xfrm>
            <a:prstGeom prst="rect">
              <a:avLst/>
            </a:prstGeom>
          </p:spPr>
        </p:pic>
      </p:grpSp>
      <p:sp>
        <p:nvSpPr>
          <p:cNvPr id="2" name="Rectangle: Rounded Corners 1">
            <a:extLst>
              <a:ext uri="{FF2B5EF4-FFF2-40B4-BE49-F238E27FC236}">
                <a16:creationId xmlns:a16="http://schemas.microsoft.com/office/drawing/2014/main" id="{F5D2BCFF-A7B4-489C-C15B-5E54AD028C2E}"/>
              </a:ext>
            </a:extLst>
          </p:cNvPr>
          <p:cNvSpPr/>
          <p:nvPr/>
        </p:nvSpPr>
        <p:spPr>
          <a:xfrm>
            <a:off x="9731829" y="93306"/>
            <a:ext cx="2220685" cy="270588"/>
          </a:xfrm>
          <a:prstGeom prst="roundRect">
            <a:avLst/>
          </a:prstGeom>
          <a:solidFill>
            <a:schemeClr val="tx2">
              <a:lumMod val="50000"/>
              <a:lumOff val="50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Employee Login</a:t>
            </a:r>
            <a:endParaRPr lang="en-IN" sz="1200" dirty="0"/>
          </a:p>
        </p:txBody>
      </p:sp>
      <p:sp>
        <p:nvSpPr>
          <p:cNvPr id="3" name="Rectangle: Rounded Corners 2">
            <a:extLst>
              <a:ext uri="{FF2B5EF4-FFF2-40B4-BE49-F238E27FC236}">
                <a16:creationId xmlns:a16="http://schemas.microsoft.com/office/drawing/2014/main" id="{35630720-342C-1B46-A665-BC74C92E4488}"/>
              </a:ext>
            </a:extLst>
          </p:cNvPr>
          <p:cNvSpPr/>
          <p:nvPr/>
        </p:nvSpPr>
        <p:spPr>
          <a:xfrm>
            <a:off x="5835511" y="1231641"/>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Employee Login</a:t>
            </a:r>
            <a:endParaRPr lang="en-IN" sz="1400" dirty="0"/>
          </a:p>
        </p:txBody>
      </p:sp>
      <p:sp>
        <p:nvSpPr>
          <p:cNvPr id="4" name="Rectangle 3">
            <a:extLst>
              <a:ext uri="{FF2B5EF4-FFF2-40B4-BE49-F238E27FC236}">
                <a16:creationId xmlns:a16="http://schemas.microsoft.com/office/drawing/2014/main" id="{9D50ECEA-E666-7D85-BF8B-9B149F3883BA}"/>
              </a:ext>
            </a:extLst>
          </p:cNvPr>
          <p:cNvSpPr/>
          <p:nvPr/>
        </p:nvSpPr>
        <p:spPr>
          <a:xfrm>
            <a:off x="7875037" y="1231641"/>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9E16E5E5-9E8C-6120-5D88-69E31DF16BC4}"/>
              </a:ext>
            </a:extLst>
          </p:cNvPr>
          <p:cNvSpPr/>
          <p:nvPr/>
        </p:nvSpPr>
        <p:spPr>
          <a:xfrm>
            <a:off x="5835511" y="181576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Password</a:t>
            </a:r>
            <a:endParaRPr lang="en-IN" sz="1400" dirty="0"/>
          </a:p>
        </p:txBody>
      </p:sp>
      <p:sp>
        <p:nvSpPr>
          <p:cNvPr id="6" name="Rectangle 5">
            <a:extLst>
              <a:ext uri="{FF2B5EF4-FFF2-40B4-BE49-F238E27FC236}">
                <a16:creationId xmlns:a16="http://schemas.microsoft.com/office/drawing/2014/main" id="{0D053AF5-0B9A-A962-556B-606BAB053528}"/>
              </a:ext>
            </a:extLst>
          </p:cNvPr>
          <p:cNvSpPr/>
          <p:nvPr/>
        </p:nvSpPr>
        <p:spPr>
          <a:xfrm>
            <a:off x="7875037" y="1815764"/>
            <a:ext cx="3573624"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hlinkClick r:id="rId4" action="ppaction://hlinksldjump"/>
            <a:extLst>
              <a:ext uri="{FF2B5EF4-FFF2-40B4-BE49-F238E27FC236}">
                <a16:creationId xmlns:a16="http://schemas.microsoft.com/office/drawing/2014/main" id="{BF385342-B085-021F-A834-9D3718848A11}"/>
              </a:ext>
            </a:extLst>
          </p:cNvPr>
          <p:cNvSpPr/>
          <p:nvPr/>
        </p:nvSpPr>
        <p:spPr>
          <a:xfrm>
            <a:off x="8640146" y="2754570"/>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sp>
        <p:nvSpPr>
          <p:cNvPr id="10" name="Rectangle 9">
            <a:extLst>
              <a:ext uri="{FF2B5EF4-FFF2-40B4-BE49-F238E27FC236}">
                <a16:creationId xmlns:a16="http://schemas.microsoft.com/office/drawing/2014/main" id="{5D2A7D26-3011-9B30-0EBC-D331204AD9D1}"/>
              </a:ext>
            </a:extLst>
          </p:cNvPr>
          <p:cNvSpPr/>
          <p:nvPr/>
        </p:nvSpPr>
        <p:spPr>
          <a:xfrm>
            <a:off x="8042988" y="1319934"/>
            <a:ext cx="3256383" cy="1431112"/>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L1 Employee </a:t>
            </a:r>
            <a:endParaRPr lang="en-IN" sz="1200" dirty="0"/>
          </a:p>
        </p:txBody>
      </p:sp>
      <p:sp>
        <p:nvSpPr>
          <p:cNvPr id="11" name="TextBox 10">
            <a:hlinkClick r:id="rId4" action="ppaction://hlinksldjump"/>
            <a:extLst>
              <a:ext uri="{FF2B5EF4-FFF2-40B4-BE49-F238E27FC236}">
                <a16:creationId xmlns:a16="http://schemas.microsoft.com/office/drawing/2014/main" id="{998E4564-ED46-A5D1-E1E0-17D423997C80}"/>
              </a:ext>
            </a:extLst>
          </p:cNvPr>
          <p:cNvSpPr txBox="1"/>
          <p:nvPr/>
        </p:nvSpPr>
        <p:spPr>
          <a:xfrm>
            <a:off x="8229600" y="1340756"/>
            <a:ext cx="2864498" cy="215444"/>
          </a:xfrm>
          <a:prstGeom prst="rect">
            <a:avLst/>
          </a:prstGeom>
          <a:noFill/>
        </p:spPr>
        <p:txBody>
          <a:bodyPr wrap="square" lIns="0" tIns="0" rIns="0" bIns="0" rtlCol="0" anchor="ctr" anchorCtr="0">
            <a:spAutoFit/>
          </a:bodyPr>
          <a:lstStyle/>
          <a:p>
            <a:r>
              <a:rPr lang="en-US" sz="1400" dirty="0"/>
              <a:t>L1 Employee@gmail.com</a:t>
            </a:r>
            <a:endParaRPr lang="en-IN" sz="1400" dirty="0"/>
          </a:p>
        </p:txBody>
      </p:sp>
      <p:sp>
        <p:nvSpPr>
          <p:cNvPr id="12" name="TextBox 11">
            <a:extLst>
              <a:ext uri="{FF2B5EF4-FFF2-40B4-BE49-F238E27FC236}">
                <a16:creationId xmlns:a16="http://schemas.microsoft.com/office/drawing/2014/main" id="{099C8357-786F-4D5A-B16A-1A421E2EFDD1}"/>
              </a:ext>
            </a:extLst>
          </p:cNvPr>
          <p:cNvSpPr txBox="1"/>
          <p:nvPr/>
        </p:nvSpPr>
        <p:spPr>
          <a:xfrm>
            <a:off x="8229600" y="1579725"/>
            <a:ext cx="2864498" cy="215444"/>
          </a:xfrm>
          <a:prstGeom prst="rect">
            <a:avLst/>
          </a:prstGeom>
          <a:noFill/>
        </p:spPr>
        <p:txBody>
          <a:bodyPr wrap="square" lIns="0" tIns="0" rIns="0" bIns="0" rtlCol="0" anchor="ctr" anchorCtr="0">
            <a:spAutoFit/>
          </a:bodyPr>
          <a:lstStyle/>
          <a:p>
            <a:r>
              <a:rPr lang="en-US" sz="1400" dirty="0"/>
              <a:t>L2 Employee@gmail.com</a:t>
            </a:r>
            <a:endParaRPr lang="en-IN" sz="1400" dirty="0"/>
          </a:p>
        </p:txBody>
      </p:sp>
      <p:sp>
        <p:nvSpPr>
          <p:cNvPr id="13" name="TextBox 12">
            <a:hlinkClick r:id="rId5" action="ppaction://hlinksldjump"/>
            <a:extLst>
              <a:ext uri="{FF2B5EF4-FFF2-40B4-BE49-F238E27FC236}">
                <a16:creationId xmlns:a16="http://schemas.microsoft.com/office/drawing/2014/main" id="{439BA6A6-09D9-30CC-7240-867A5CFFC46E}"/>
              </a:ext>
            </a:extLst>
          </p:cNvPr>
          <p:cNvSpPr txBox="1"/>
          <p:nvPr/>
        </p:nvSpPr>
        <p:spPr>
          <a:xfrm>
            <a:off x="8229600" y="2057663"/>
            <a:ext cx="2864498" cy="215444"/>
          </a:xfrm>
          <a:prstGeom prst="rect">
            <a:avLst/>
          </a:prstGeom>
          <a:noFill/>
        </p:spPr>
        <p:txBody>
          <a:bodyPr wrap="square" lIns="0" tIns="0" rIns="0" bIns="0" rtlCol="0" anchor="ctr" anchorCtr="0">
            <a:spAutoFit/>
          </a:bodyPr>
          <a:lstStyle/>
          <a:p>
            <a:r>
              <a:rPr lang="en-US" sz="1400" dirty="0"/>
              <a:t>L4 Employee@gmail.com</a:t>
            </a:r>
          </a:p>
        </p:txBody>
      </p:sp>
      <p:sp>
        <p:nvSpPr>
          <p:cNvPr id="14" name="TextBox 13">
            <a:hlinkClick r:id="rId5" action="ppaction://hlinksldjump"/>
            <a:extLst>
              <a:ext uri="{FF2B5EF4-FFF2-40B4-BE49-F238E27FC236}">
                <a16:creationId xmlns:a16="http://schemas.microsoft.com/office/drawing/2014/main" id="{CA41EC90-7A50-C68A-ABE1-9E9FBD29FD9C}"/>
              </a:ext>
            </a:extLst>
          </p:cNvPr>
          <p:cNvSpPr txBox="1"/>
          <p:nvPr/>
        </p:nvSpPr>
        <p:spPr>
          <a:xfrm>
            <a:off x="8229600" y="1818694"/>
            <a:ext cx="2864498" cy="215444"/>
          </a:xfrm>
          <a:prstGeom prst="rect">
            <a:avLst/>
          </a:prstGeom>
          <a:noFill/>
        </p:spPr>
        <p:txBody>
          <a:bodyPr wrap="square" lIns="0" tIns="0" rIns="0" bIns="0" rtlCol="0" anchor="ctr" anchorCtr="0">
            <a:spAutoFit/>
          </a:bodyPr>
          <a:lstStyle/>
          <a:p>
            <a:r>
              <a:rPr lang="en-US" sz="1400" dirty="0"/>
              <a:t>L3 Employee@gmail.com</a:t>
            </a:r>
            <a:endParaRPr lang="en-IN" sz="1400" dirty="0"/>
          </a:p>
        </p:txBody>
      </p:sp>
      <p:sp>
        <p:nvSpPr>
          <p:cNvPr id="15" name="TextBox 14">
            <a:hlinkClick r:id="rId6" action="ppaction://hlinksldjump"/>
            <a:extLst>
              <a:ext uri="{FF2B5EF4-FFF2-40B4-BE49-F238E27FC236}">
                <a16:creationId xmlns:a16="http://schemas.microsoft.com/office/drawing/2014/main" id="{E06D13A5-092F-9A6B-1703-DC919A379846}"/>
              </a:ext>
            </a:extLst>
          </p:cNvPr>
          <p:cNvSpPr txBox="1"/>
          <p:nvPr/>
        </p:nvSpPr>
        <p:spPr>
          <a:xfrm>
            <a:off x="8229600" y="2296632"/>
            <a:ext cx="2864498" cy="215444"/>
          </a:xfrm>
          <a:prstGeom prst="rect">
            <a:avLst/>
          </a:prstGeom>
          <a:noFill/>
        </p:spPr>
        <p:txBody>
          <a:bodyPr wrap="square" lIns="0" tIns="0" rIns="0" bIns="0" rtlCol="0" anchor="ctr" anchorCtr="0">
            <a:spAutoFit/>
          </a:bodyPr>
          <a:lstStyle/>
          <a:p>
            <a:r>
              <a:rPr lang="en-US" sz="1400" dirty="0"/>
              <a:t>L5 Employee@gmail.com</a:t>
            </a:r>
          </a:p>
        </p:txBody>
      </p:sp>
      <p:sp>
        <p:nvSpPr>
          <p:cNvPr id="16" name="TextBox 15">
            <a:hlinkClick r:id="rId7" action="ppaction://hlinksldjump"/>
            <a:extLst>
              <a:ext uri="{FF2B5EF4-FFF2-40B4-BE49-F238E27FC236}">
                <a16:creationId xmlns:a16="http://schemas.microsoft.com/office/drawing/2014/main" id="{0DD0762A-BB5C-32DE-6E99-32FFEFBF802B}"/>
              </a:ext>
            </a:extLst>
          </p:cNvPr>
          <p:cNvSpPr txBox="1"/>
          <p:nvPr/>
        </p:nvSpPr>
        <p:spPr>
          <a:xfrm>
            <a:off x="8229600" y="2535602"/>
            <a:ext cx="2864498" cy="215444"/>
          </a:xfrm>
          <a:prstGeom prst="rect">
            <a:avLst/>
          </a:prstGeom>
          <a:noFill/>
        </p:spPr>
        <p:txBody>
          <a:bodyPr wrap="square" lIns="0" tIns="0" rIns="0" bIns="0" rtlCol="0" anchor="ctr" anchorCtr="0">
            <a:spAutoFit/>
          </a:bodyPr>
          <a:lstStyle/>
          <a:p>
            <a:r>
              <a:rPr lang="en-US" sz="1400" dirty="0"/>
              <a:t>Admin</a:t>
            </a:r>
          </a:p>
        </p:txBody>
      </p:sp>
    </p:spTree>
    <p:extLst>
      <p:ext uri="{BB962C8B-B14F-4D97-AF65-F5344CB8AC3E}">
        <p14:creationId xmlns:p14="http://schemas.microsoft.com/office/powerpoint/2010/main" val="3445381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8DDE09-B57C-E46D-6821-4CA7F06F6A3C}"/>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8E4E77B7-8CC9-D771-5989-A7C7072FE035}"/>
              </a:ext>
            </a:extLst>
          </p:cNvPr>
          <p:cNvSpPr txBox="1"/>
          <p:nvPr/>
        </p:nvSpPr>
        <p:spPr>
          <a:xfrm>
            <a:off x="3654891" y="1259427"/>
            <a:ext cx="4478694" cy="338554"/>
          </a:xfrm>
          <a:prstGeom prst="rect">
            <a:avLst/>
          </a:prstGeom>
          <a:noFill/>
        </p:spPr>
        <p:txBody>
          <a:bodyPr wrap="square" rtlCol="0">
            <a:spAutoFit/>
          </a:bodyPr>
          <a:lstStyle/>
          <a:p>
            <a:r>
              <a:rPr lang="en-US" sz="1600" dirty="0"/>
              <a:t>Is it Single Owner or Joint Owner ship</a:t>
            </a:r>
            <a:endParaRPr lang="en-IN" sz="1600" dirty="0"/>
          </a:p>
        </p:txBody>
      </p:sp>
      <p:sp>
        <p:nvSpPr>
          <p:cNvPr id="3" name="TextBox 2">
            <a:extLst>
              <a:ext uri="{FF2B5EF4-FFF2-40B4-BE49-F238E27FC236}">
                <a16:creationId xmlns:a16="http://schemas.microsoft.com/office/drawing/2014/main" id="{F2ECB182-1490-C14F-CBEB-953B266D9734}"/>
              </a:ext>
            </a:extLst>
          </p:cNvPr>
          <p:cNvSpPr txBox="1"/>
          <p:nvPr/>
        </p:nvSpPr>
        <p:spPr>
          <a:xfrm>
            <a:off x="569167" y="1511566"/>
            <a:ext cx="1894115" cy="307777"/>
          </a:xfrm>
          <a:prstGeom prst="rect">
            <a:avLst/>
          </a:prstGeom>
          <a:noFill/>
        </p:spPr>
        <p:txBody>
          <a:bodyPr wrap="square" rtlCol="0">
            <a:spAutoFit/>
          </a:bodyPr>
          <a:lstStyle/>
          <a:p>
            <a:r>
              <a:rPr lang="en-US" sz="1400" dirty="0"/>
              <a:t>Single Owner</a:t>
            </a:r>
            <a:endParaRPr lang="en-IN" sz="1400" dirty="0"/>
          </a:p>
        </p:txBody>
      </p:sp>
      <p:sp>
        <p:nvSpPr>
          <p:cNvPr id="4" name="TextBox 3">
            <a:extLst>
              <a:ext uri="{FF2B5EF4-FFF2-40B4-BE49-F238E27FC236}">
                <a16:creationId xmlns:a16="http://schemas.microsoft.com/office/drawing/2014/main" id="{40292236-C2EA-CF0D-97A6-F9055D421973}"/>
              </a:ext>
            </a:extLst>
          </p:cNvPr>
          <p:cNvSpPr txBox="1"/>
          <p:nvPr/>
        </p:nvSpPr>
        <p:spPr>
          <a:xfrm>
            <a:off x="569166" y="1818741"/>
            <a:ext cx="1894115" cy="307777"/>
          </a:xfrm>
          <a:prstGeom prst="rect">
            <a:avLst/>
          </a:prstGeom>
          <a:noFill/>
        </p:spPr>
        <p:txBody>
          <a:bodyPr wrap="square" rtlCol="0">
            <a:spAutoFit/>
          </a:bodyPr>
          <a:lstStyle/>
          <a:p>
            <a:r>
              <a:rPr lang="en-US" sz="1400" dirty="0"/>
              <a:t>Joint Owner ship</a:t>
            </a:r>
            <a:endParaRPr lang="en-IN" sz="1400" dirty="0"/>
          </a:p>
        </p:txBody>
      </p:sp>
      <p:sp>
        <p:nvSpPr>
          <p:cNvPr id="5" name="Oval 4">
            <a:extLst>
              <a:ext uri="{FF2B5EF4-FFF2-40B4-BE49-F238E27FC236}">
                <a16:creationId xmlns:a16="http://schemas.microsoft.com/office/drawing/2014/main" id="{987620A3-0E80-6313-EA71-8C31BAF5A2C4}"/>
              </a:ext>
            </a:extLst>
          </p:cNvPr>
          <p:cNvSpPr/>
          <p:nvPr/>
        </p:nvSpPr>
        <p:spPr>
          <a:xfrm>
            <a:off x="2691881" y="1543317"/>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2D9F768-591B-B826-D0DB-F298DFDB7983}"/>
              </a:ext>
            </a:extLst>
          </p:cNvPr>
          <p:cNvSpPr txBox="1"/>
          <p:nvPr/>
        </p:nvSpPr>
        <p:spPr>
          <a:xfrm>
            <a:off x="569166" y="2106239"/>
            <a:ext cx="1894115" cy="307777"/>
          </a:xfrm>
          <a:prstGeom prst="rect">
            <a:avLst/>
          </a:prstGeom>
          <a:noFill/>
        </p:spPr>
        <p:txBody>
          <a:bodyPr wrap="square" rtlCol="0">
            <a:spAutoFit/>
          </a:bodyPr>
          <a:lstStyle/>
          <a:p>
            <a:r>
              <a:rPr lang="en-US" sz="1400" dirty="0"/>
              <a:t>Number of Owners</a:t>
            </a:r>
            <a:endParaRPr lang="en-IN" sz="1400" dirty="0"/>
          </a:p>
        </p:txBody>
      </p:sp>
      <p:sp>
        <p:nvSpPr>
          <p:cNvPr id="8" name="Rectangle 7">
            <a:extLst>
              <a:ext uri="{FF2B5EF4-FFF2-40B4-BE49-F238E27FC236}">
                <a16:creationId xmlns:a16="http://schemas.microsoft.com/office/drawing/2014/main" id="{2A43F1CC-527B-AF73-BDDD-7315106927E1}"/>
              </a:ext>
            </a:extLst>
          </p:cNvPr>
          <p:cNvSpPr/>
          <p:nvPr/>
        </p:nvSpPr>
        <p:spPr>
          <a:xfrm>
            <a:off x="2574243" y="2151349"/>
            <a:ext cx="468538" cy="238702"/>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2</a:t>
            </a:r>
            <a:endParaRPr lang="en-IN" sz="1400" b="1" dirty="0">
              <a:solidFill>
                <a:schemeClr val="tx1"/>
              </a:solidFill>
            </a:endParaRPr>
          </a:p>
        </p:txBody>
      </p:sp>
      <p:sp>
        <p:nvSpPr>
          <p:cNvPr id="9" name="Isosceles Triangle 8">
            <a:extLst>
              <a:ext uri="{FF2B5EF4-FFF2-40B4-BE49-F238E27FC236}">
                <a16:creationId xmlns:a16="http://schemas.microsoft.com/office/drawing/2014/main" id="{4757D8E3-C926-F300-CA25-FEC41CD378C8}"/>
              </a:ext>
            </a:extLst>
          </p:cNvPr>
          <p:cNvSpPr/>
          <p:nvPr/>
        </p:nvSpPr>
        <p:spPr>
          <a:xfrm rot="10800000">
            <a:off x="2844512" y="2234700"/>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0A256CB1-DB4F-56D2-D186-D0E8CBB86214}"/>
              </a:ext>
            </a:extLst>
          </p:cNvPr>
          <p:cNvGrpSpPr/>
          <p:nvPr/>
        </p:nvGrpSpPr>
        <p:grpSpPr>
          <a:xfrm>
            <a:off x="2691880" y="1838002"/>
            <a:ext cx="233265" cy="238702"/>
            <a:chOff x="2691880" y="1838002"/>
            <a:chExt cx="233265" cy="238702"/>
          </a:xfrm>
        </p:grpSpPr>
        <p:sp>
          <p:nvSpPr>
            <p:cNvPr id="6" name="Oval 5">
              <a:extLst>
                <a:ext uri="{FF2B5EF4-FFF2-40B4-BE49-F238E27FC236}">
                  <a16:creationId xmlns:a16="http://schemas.microsoft.com/office/drawing/2014/main" id="{23953F6C-BA6B-C355-F7BA-1CA454DD811E}"/>
                </a:ext>
              </a:extLst>
            </p:cNvPr>
            <p:cNvSpPr/>
            <p:nvPr/>
          </p:nvSpPr>
          <p:spPr>
            <a:xfrm>
              <a:off x="2691880" y="1838002"/>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C7963AA-0F38-80E5-E7F2-91A8BEC526AB}"/>
                </a:ext>
              </a:extLst>
            </p:cNvPr>
            <p:cNvSpPr/>
            <p:nvPr/>
          </p:nvSpPr>
          <p:spPr>
            <a:xfrm>
              <a:off x="2752529" y="1896638"/>
              <a:ext cx="111967" cy="1214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Box 10">
            <a:extLst>
              <a:ext uri="{FF2B5EF4-FFF2-40B4-BE49-F238E27FC236}">
                <a16:creationId xmlns:a16="http://schemas.microsoft.com/office/drawing/2014/main" id="{E5400AD8-466E-345C-4553-22067DF1D78C}"/>
              </a:ext>
            </a:extLst>
          </p:cNvPr>
          <p:cNvSpPr txBox="1"/>
          <p:nvPr/>
        </p:nvSpPr>
        <p:spPr>
          <a:xfrm>
            <a:off x="3294780" y="2069058"/>
            <a:ext cx="5917808" cy="338554"/>
          </a:xfrm>
          <a:prstGeom prst="rect">
            <a:avLst/>
          </a:prstGeom>
          <a:noFill/>
        </p:spPr>
        <p:txBody>
          <a:bodyPr wrap="square" rtlCol="0">
            <a:spAutoFit/>
          </a:bodyPr>
          <a:lstStyle/>
          <a:p>
            <a:r>
              <a:rPr lang="en-US" sz="1600" dirty="0"/>
              <a:t>Complete all Co-owners eKYC to purchase a flat / Villa</a:t>
            </a:r>
            <a:endParaRPr lang="en-IN" sz="1600" dirty="0"/>
          </a:p>
        </p:txBody>
      </p:sp>
      <p:sp>
        <p:nvSpPr>
          <p:cNvPr id="12" name="Rectangle: Rounded Corners 11">
            <a:extLst>
              <a:ext uri="{FF2B5EF4-FFF2-40B4-BE49-F238E27FC236}">
                <a16:creationId xmlns:a16="http://schemas.microsoft.com/office/drawing/2014/main" id="{F0A129E3-15D0-03B7-79B4-B384ADBB4B97}"/>
              </a:ext>
            </a:extLst>
          </p:cNvPr>
          <p:cNvSpPr/>
          <p:nvPr/>
        </p:nvSpPr>
        <p:spPr>
          <a:xfrm>
            <a:off x="569164" y="2602667"/>
            <a:ext cx="1041031"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Adhaar Number</a:t>
            </a:r>
            <a:endParaRPr lang="en-IN" sz="1100" dirty="0"/>
          </a:p>
        </p:txBody>
      </p:sp>
      <p:sp>
        <p:nvSpPr>
          <p:cNvPr id="13" name="Rectangle 12">
            <a:extLst>
              <a:ext uri="{FF2B5EF4-FFF2-40B4-BE49-F238E27FC236}">
                <a16:creationId xmlns:a16="http://schemas.microsoft.com/office/drawing/2014/main" id="{A2A0824B-2314-EFC6-949D-D8A6711DBFE2}"/>
              </a:ext>
            </a:extLst>
          </p:cNvPr>
          <p:cNvSpPr/>
          <p:nvPr/>
        </p:nvSpPr>
        <p:spPr>
          <a:xfrm>
            <a:off x="2139839" y="2602667"/>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14" name="Rectangle: Rounded Corners 13">
            <a:extLst>
              <a:ext uri="{FF2B5EF4-FFF2-40B4-BE49-F238E27FC236}">
                <a16:creationId xmlns:a16="http://schemas.microsoft.com/office/drawing/2014/main" id="{F881C98E-B4F2-69BE-12F5-E5CC745B9DD5}"/>
              </a:ext>
            </a:extLst>
          </p:cNvPr>
          <p:cNvSpPr/>
          <p:nvPr/>
        </p:nvSpPr>
        <p:spPr>
          <a:xfrm>
            <a:off x="569165" y="2957873"/>
            <a:ext cx="1041030"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OTP</a:t>
            </a:r>
            <a:endParaRPr lang="en-IN" sz="1100" dirty="0"/>
          </a:p>
        </p:txBody>
      </p:sp>
      <p:sp>
        <p:nvSpPr>
          <p:cNvPr id="15" name="Rectangle 14">
            <a:extLst>
              <a:ext uri="{FF2B5EF4-FFF2-40B4-BE49-F238E27FC236}">
                <a16:creationId xmlns:a16="http://schemas.microsoft.com/office/drawing/2014/main" id="{845E077F-F8BD-1313-E625-4D5EB469E382}"/>
              </a:ext>
            </a:extLst>
          </p:cNvPr>
          <p:cNvSpPr/>
          <p:nvPr/>
        </p:nvSpPr>
        <p:spPr>
          <a:xfrm>
            <a:off x="2139839" y="2957873"/>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16" name="Rectangle: Rounded Corners 15">
            <a:extLst>
              <a:ext uri="{FF2B5EF4-FFF2-40B4-BE49-F238E27FC236}">
                <a16:creationId xmlns:a16="http://schemas.microsoft.com/office/drawing/2014/main" id="{CA33A50C-4012-FBD1-F4D7-F079A27BB3F1}"/>
              </a:ext>
            </a:extLst>
          </p:cNvPr>
          <p:cNvSpPr/>
          <p:nvPr/>
        </p:nvSpPr>
        <p:spPr>
          <a:xfrm>
            <a:off x="569164" y="3399259"/>
            <a:ext cx="1041031"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PAN Number</a:t>
            </a:r>
            <a:endParaRPr lang="en-IN" sz="1100" dirty="0"/>
          </a:p>
        </p:txBody>
      </p:sp>
      <p:sp>
        <p:nvSpPr>
          <p:cNvPr id="17" name="Rectangle 16">
            <a:extLst>
              <a:ext uri="{FF2B5EF4-FFF2-40B4-BE49-F238E27FC236}">
                <a16:creationId xmlns:a16="http://schemas.microsoft.com/office/drawing/2014/main" id="{7FB8D9A8-C052-8003-EEC6-E53E2E696AC2}"/>
              </a:ext>
            </a:extLst>
          </p:cNvPr>
          <p:cNvSpPr/>
          <p:nvPr/>
        </p:nvSpPr>
        <p:spPr>
          <a:xfrm>
            <a:off x="2139839" y="3399259"/>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18" name="Rectangle: Rounded Corners 17">
            <a:extLst>
              <a:ext uri="{FF2B5EF4-FFF2-40B4-BE49-F238E27FC236}">
                <a16:creationId xmlns:a16="http://schemas.microsoft.com/office/drawing/2014/main" id="{F4A836DD-54F7-679A-FC76-C5CA9A4D2872}"/>
              </a:ext>
            </a:extLst>
          </p:cNvPr>
          <p:cNvSpPr/>
          <p:nvPr/>
        </p:nvSpPr>
        <p:spPr>
          <a:xfrm>
            <a:off x="569165" y="3758592"/>
            <a:ext cx="1041030"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Verify</a:t>
            </a:r>
            <a:endParaRPr lang="en-IN" sz="1100" dirty="0"/>
          </a:p>
        </p:txBody>
      </p:sp>
      <p:sp>
        <p:nvSpPr>
          <p:cNvPr id="19" name="Rectangle 18">
            <a:extLst>
              <a:ext uri="{FF2B5EF4-FFF2-40B4-BE49-F238E27FC236}">
                <a16:creationId xmlns:a16="http://schemas.microsoft.com/office/drawing/2014/main" id="{D8A7D180-17B7-0F35-5201-A7A55D076F92}"/>
              </a:ext>
            </a:extLst>
          </p:cNvPr>
          <p:cNvSpPr/>
          <p:nvPr/>
        </p:nvSpPr>
        <p:spPr>
          <a:xfrm>
            <a:off x="2139839" y="3758592"/>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20" name="Rectangle: Rounded Corners 19">
            <a:extLst>
              <a:ext uri="{FF2B5EF4-FFF2-40B4-BE49-F238E27FC236}">
                <a16:creationId xmlns:a16="http://schemas.microsoft.com/office/drawing/2014/main" id="{969ABAFB-7A26-B5A5-854F-EADC25FB9CAB}"/>
              </a:ext>
            </a:extLst>
          </p:cNvPr>
          <p:cNvSpPr/>
          <p:nvPr/>
        </p:nvSpPr>
        <p:spPr>
          <a:xfrm>
            <a:off x="569164" y="4222999"/>
            <a:ext cx="1041031"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Email ID</a:t>
            </a:r>
            <a:endParaRPr lang="en-IN" sz="1100" dirty="0"/>
          </a:p>
        </p:txBody>
      </p:sp>
      <p:sp>
        <p:nvSpPr>
          <p:cNvPr id="21" name="Rectangle 20">
            <a:extLst>
              <a:ext uri="{FF2B5EF4-FFF2-40B4-BE49-F238E27FC236}">
                <a16:creationId xmlns:a16="http://schemas.microsoft.com/office/drawing/2014/main" id="{F0FEB1FE-4137-088B-1D7B-FEB2B4406333}"/>
              </a:ext>
            </a:extLst>
          </p:cNvPr>
          <p:cNvSpPr/>
          <p:nvPr/>
        </p:nvSpPr>
        <p:spPr>
          <a:xfrm>
            <a:off x="2139839" y="4222999"/>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22" name="Rectangle: Rounded Corners 21">
            <a:extLst>
              <a:ext uri="{FF2B5EF4-FFF2-40B4-BE49-F238E27FC236}">
                <a16:creationId xmlns:a16="http://schemas.microsoft.com/office/drawing/2014/main" id="{5FC59CB5-56C0-C445-90CB-3F3B9E541FAD}"/>
              </a:ext>
            </a:extLst>
          </p:cNvPr>
          <p:cNvSpPr/>
          <p:nvPr/>
        </p:nvSpPr>
        <p:spPr>
          <a:xfrm>
            <a:off x="569164" y="4595965"/>
            <a:ext cx="1041030"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Verify</a:t>
            </a:r>
            <a:endParaRPr lang="en-IN" sz="1100" dirty="0"/>
          </a:p>
        </p:txBody>
      </p:sp>
      <p:sp>
        <p:nvSpPr>
          <p:cNvPr id="23" name="Rectangle 22">
            <a:extLst>
              <a:ext uri="{FF2B5EF4-FFF2-40B4-BE49-F238E27FC236}">
                <a16:creationId xmlns:a16="http://schemas.microsoft.com/office/drawing/2014/main" id="{918D598E-7C8F-EC90-E923-2964427BCCBF}"/>
              </a:ext>
            </a:extLst>
          </p:cNvPr>
          <p:cNvSpPr/>
          <p:nvPr/>
        </p:nvSpPr>
        <p:spPr>
          <a:xfrm>
            <a:off x="2139838" y="4595965"/>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lumMod val="50000"/>
                    <a:lumOff val="50000"/>
                  </a:schemeClr>
                </a:solidFill>
              </a:rPr>
              <a:t>Check OTP sent to the email and type</a:t>
            </a:r>
            <a:endParaRPr lang="en-IN" sz="1100" i="1" dirty="0">
              <a:solidFill>
                <a:schemeClr val="tx1">
                  <a:lumMod val="50000"/>
                  <a:lumOff val="50000"/>
                </a:schemeClr>
              </a:solidFill>
            </a:endParaRPr>
          </a:p>
        </p:txBody>
      </p:sp>
      <p:sp>
        <p:nvSpPr>
          <p:cNvPr id="36" name="Rectangle: Rounded Corners 35">
            <a:extLst>
              <a:ext uri="{FF2B5EF4-FFF2-40B4-BE49-F238E27FC236}">
                <a16:creationId xmlns:a16="http://schemas.microsoft.com/office/drawing/2014/main" id="{B8A572B2-5AD7-CF20-D9EB-431C34DC2BC0}"/>
              </a:ext>
            </a:extLst>
          </p:cNvPr>
          <p:cNvSpPr/>
          <p:nvPr/>
        </p:nvSpPr>
        <p:spPr>
          <a:xfrm>
            <a:off x="569164" y="5037351"/>
            <a:ext cx="1041031"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Phone ID</a:t>
            </a:r>
            <a:endParaRPr lang="en-IN" sz="1100" dirty="0"/>
          </a:p>
        </p:txBody>
      </p:sp>
      <p:sp>
        <p:nvSpPr>
          <p:cNvPr id="37" name="Rectangle 36">
            <a:extLst>
              <a:ext uri="{FF2B5EF4-FFF2-40B4-BE49-F238E27FC236}">
                <a16:creationId xmlns:a16="http://schemas.microsoft.com/office/drawing/2014/main" id="{91CAF839-8393-A7BE-540E-02CA47BDD7B9}"/>
              </a:ext>
            </a:extLst>
          </p:cNvPr>
          <p:cNvSpPr/>
          <p:nvPr/>
        </p:nvSpPr>
        <p:spPr>
          <a:xfrm>
            <a:off x="2139839" y="5037351"/>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38" name="Rectangle: Rounded Corners 37">
            <a:extLst>
              <a:ext uri="{FF2B5EF4-FFF2-40B4-BE49-F238E27FC236}">
                <a16:creationId xmlns:a16="http://schemas.microsoft.com/office/drawing/2014/main" id="{D7B77F65-5434-B1C7-B6D4-CA850B1AD5B4}"/>
              </a:ext>
            </a:extLst>
          </p:cNvPr>
          <p:cNvSpPr/>
          <p:nvPr/>
        </p:nvSpPr>
        <p:spPr>
          <a:xfrm>
            <a:off x="569164" y="5419726"/>
            <a:ext cx="1041030"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Verify</a:t>
            </a:r>
            <a:endParaRPr lang="en-IN" sz="1100" dirty="0"/>
          </a:p>
        </p:txBody>
      </p:sp>
      <p:sp>
        <p:nvSpPr>
          <p:cNvPr id="39" name="Rectangle 38">
            <a:extLst>
              <a:ext uri="{FF2B5EF4-FFF2-40B4-BE49-F238E27FC236}">
                <a16:creationId xmlns:a16="http://schemas.microsoft.com/office/drawing/2014/main" id="{D76D16EB-0CF4-C473-225D-CEDA10B1259E}"/>
              </a:ext>
            </a:extLst>
          </p:cNvPr>
          <p:cNvSpPr/>
          <p:nvPr/>
        </p:nvSpPr>
        <p:spPr>
          <a:xfrm>
            <a:off x="2139838" y="5419726"/>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lumMod val="50000"/>
                    <a:lumOff val="50000"/>
                  </a:schemeClr>
                </a:solidFill>
              </a:rPr>
              <a:t> </a:t>
            </a:r>
            <a:endParaRPr lang="en-IN" sz="1100" i="1" dirty="0">
              <a:solidFill>
                <a:schemeClr val="tx1">
                  <a:lumMod val="50000"/>
                  <a:lumOff val="50000"/>
                </a:schemeClr>
              </a:solidFill>
            </a:endParaRPr>
          </a:p>
        </p:txBody>
      </p:sp>
      <p:sp>
        <p:nvSpPr>
          <p:cNvPr id="40" name="Rectangle: Rounded Corners 39">
            <a:extLst>
              <a:ext uri="{FF2B5EF4-FFF2-40B4-BE49-F238E27FC236}">
                <a16:creationId xmlns:a16="http://schemas.microsoft.com/office/drawing/2014/main" id="{DFE5D026-491E-7481-0CDC-474C2EA36649}"/>
              </a:ext>
            </a:extLst>
          </p:cNvPr>
          <p:cNvSpPr/>
          <p:nvPr/>
        </p:nvSpPr>
        <p:spPr>
          <a:xfrm>
            <a:off x="6736699" y="2602667"/>
            <a:ext cx="1041031"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Adhaar Number</a:t>
            </a:r>
            <a:endParaRPr lang="en-IN" sz="1100" dirty="0"/>
          </a:p>
        </p:txBody>
      </p:sp>
      <p:sp>
        <p:nvSpPr>
          <p:cNvPr id="41" name="Rectangle 40">
            <a:extLst>
              <a:ext uri="{FF2B5EF4-FFF2-40B4-BE49-F238E27FC236}">
                <a16:creationId xmlns:a16="http://schemas.microsoft.com/office/drawing/2014/main" id="{1C2A55BC-DE3A-4BD4-6ECB-FD349E65997E}"/>
              </a:ext>
            </a:extLst>
          </p:cNvPr>
          <p:cNvSpPr/>
          <p:nvPr/>
        </p:nvSpPr>
        <p:spPr>
          <a:xfrm>
            <a:off x="8307374" y="2602667"/>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42" name="Rectangle: Rounded Corners 41">
            <a:extLst>
              <a:ext uri="{FF2B5EF4-FFF2-40B4-BE49-F238E27FC236}">
                <a16:creationId xmlns:a16="http://schemas.microsoft.com/office/drawing/2014/main" id="{7188FBBC-5144-875F-0D0E-AA3DE467DB53}"/>
              </a:ext>
            </a:extLst>
          </p:cNvPr>
          <p:cNvSpPr/>
          <p:nvPr/>
        </p:nvSpPr>
        <p:spPr>
          <a:xfrm>
            <a:off x="6736700" y="2957873"/>
            <a:ext cx="1041030"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OTP</a:t>
            </a:r>
            <a:endParaRPr lang="en-IN" sz="1100" dirty="0"/>
          </a:p>
        </p:txBody>
      </p:sp>
      <p:sp>
        <p:nvSpPr>
          <p:cNvPr id="43" name="Rectangle 42">
            <a:extLst>
              <a:ext uri="{FF2B5EF4-FFF2-40B4-BE49-F238E27FC236}">
                <a16:creationId xmlns:a16="http://schemas.microsoft.com/office/drawing/2014/main" id="{F3825AFE-A50C-3F65-AA99-641F6F8BD10B}"/>
              </a:ext>
            </a:extLst>
          </p:cNvPr>
          <p:cNvSpPr/>
          <p:nvPr/>
        </p:nvSpPr>
        <p:spPr>
          <a:xfrm>
            <a:off x="8307374" y="2957873"/>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44" name="Rectangle: Rounded Corners 43">
            <a:extLst>
              <a:ext uri="{FF2B5EF4-FFF2-40B4-BE49-F238E27FC236}">
                <a16:creationId xmlns:a16="http://schemas.microsoft.com/office/drawing/2014/main" id="{725EB3B1-A2DF-564D-576A-294718C7BAB3}"/>
              </a:ext>
            </a:extLst>
          </p:cNvPr>
          <p:cNvSpPr/>
          <p:nvPr/>
        </p:nvSpPr>
        <p:spPr>
          <a:xfrm>
            <a:off x="6736699" y="3399259"/>
            <a:ext cx="1041031"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PAN Number</a:t>
            </a:r>
            <a:endParaRPr lang="en-IN" sz="1100" dirty="0"/>
          </a:p>
        </p:txBody>
      </p:sp>
      <p:sp>
        <p:nvSpPr>
          <p:cNvPr id="45" name="Rectangle 44">
            <a:extLst>
              <a:ext uri="{FF2B5EF4-FFF2-40B4-BE49-F238E27FC236}">
                <a16:creationId xmlns:a16="http://schemas.microsoft.com/office/drawing/2014/main" id="{FDAA7DE0-3E98-47EE-2D4A-370099DD7712}"/>
              </a:ext>
            </a:extLst>
          </p:cNvPr>
          <p:cNvSpPr/>
          <p:nvPr/>
        </p:nvSpPr>
        <p:spPr>
          <a:xfrm>
            <a:off x="8307374" y="3399259"/>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46" name="Rectangle: Rounded Corners 45">
            <a:extLst>
              <a:ext uri="{FF2B5EF4-FFF2-40B4-BE49-F238E27FC236}">
                <a16:creationId xmlns:a16="http://schemas.microsoft.com/office/drawing/2014/main" id="{53999CC2-3361-560B-7083-853FF504D439}"/>
              </a:ext>
            </a:extLst>
          </p:cNvPr>
          <p:cNvSpPr/>
          <p:nvPr/>
        </p:nvSpPr>
        <p:spPr>
          <a:xfrm>
            <a:off x="6736700" y="3758592"/>
            <a:ext cx="1041030"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Verify</a:t>
            </a:r>
            <a:endParaRPr lang="en-IN" sz="1100" dirty="0"/>
          </a:p>
        </p:txBody>
      </p:sp>
      <p:sp>
        <p:nvSpPr>
          <p:cNvPr id="47" name="Rectangle 46">
            <a:extLst>
              <a:ext uri="{FF2B5EF4-FFF2-40B4-BE49-F238E27FC236}">
                <a16:creationId xmlns:a16="http://schemas.microsoft.com/office/drawing/2014/main" id="{128A798F-575F-1757-707D-40045FEEC127}"/>
              </a:ext>
            </a:extLst>
          </p:cNvPr>
          <p:cNvSpPr/>
          <p:nvPr/>
        </p:nvSpPr>
        <p:spPr>
          <a:xfrm>
            <a:off x="8307374" y="3758592"/>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48" name="Rectangle: Rounded Corners 47">
            <a:extLst>
              <a:ext uri="{FF2B5EF4-FFF2-40B4-BE49-F238E27FC236}">
                <a16:creationId xmlns:a16="http://schemas.microsoft.com/office/drawing/2014/main" id="{C7015537-7D9A-D8EE-A475-51CCFE9F0EC1}"/>
              </a:ext>
            </a:extLst>
          </p:cNvPr>
          <p:cNvSpPr/>
          <p:nvPr/>
        </p:nvSpPr>
        <p:spPr>
          <a:xfrm>
            <a:off x="6736699" y="4222999"/>
            <a:ext cx="1041031"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Email ID</a:t>
            </a:r>
            <a:endParaRPr lang="en-IN" sz="1100" dirty="0"/>
          </a:p>
        </p:txBody>
      </p:sp>
      <p:sp>
        <p:nvSpPr>
          <p:cNvPr id="49" name="Rectangle 48">
            <a:extLst>
              <a:ext uri="{FF2B5EF4-FFF2-40B4-BE49-F238E27FC236}">
                <a16:creationId xmlns:a16="http://schemas.microsoft.com/office/drawing/2014/main" id="{55A07A45-A837-4484-B896-AC6C1BE83AB5}"/>
              </a:ext>
            </a:extLst>
          </p:cNvPr>
          <p:cNvSpPr/>
          <p:nvPr/>
        </p:nvSpPr>
        <p:spPr>
          <a:xfrm>
            <a:off x="8307374" y="4222999"/>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50" name="Rectangle: Rounded Corners 49">
            <a:extLst>
              <a:ext uri="{FF2B5EF4-FFF2-40B4-BE49-F238E27FC236}">
                <a16:creationId xmlns:a16="http://schemas.microsoft.com/office/drawing/2014/main" id="{48F0686A-0C3A-067B-B274-7577EBDB67E1}"/>
              </a:ext>
            </a:extLst>
          </p:cNvPr>
          <p:cNvSpPr/>
          <p:nvPr/>
        </p:nvSpPr>
        <p:spPr>
          <a:xfrm>
            <a:off x="6736699" y="4595965"/>
            <a:ext cx="1041030"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Verify</a:t>
            </a:r>
            <a:endParaRPr lang="en-IN" sz="1100" dirty="0"/>
          </a:p>
        </p:txBody>
      </p:sp>
      <p:sp>
        <p:nvSpPr>
          <p:cNvPr id="51" name="Rectangle 50">
            <a:extLst>
              <a:ext uri="{FF2B5EF4-FFF2-40B4-BE49-F238E27FC236}">
                <a16:creationId xmlns:a16="http://schemas.microsoft.com/office/drawing/2014/main" id="{7D8049BB-42A5-43F1-E5DC-2A512F80EFB4}"/>
              </a:ext>
            </a:extLst>
          </p:cNvPr>
          <p:cNvSpPr/>
          <p:nvPr/>
        </p:nvSpPr>
        <p:spPr>
          <a:xfrm>
            <a:off x="8307373" y="4595965"/>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lumMod val="50000"/>
                    <a:lumOff val="50000"/>
                  </a:schemeClr>
                </a:solidFill>
              </a:rPr>
              <a:t>Check OTP sent to the email and type</a:t>
            </a:r>
            <a:endParaRPr lang="en-IN" sz="1100" i="1" dirty="0">
              <a:solidFill>
                <a:schemeClr val="tx1">
                  <a:lumMod val="50000"/>
                  <a:lumOff val="50000"/>
                </a:schemeClr>
              </a:solidFill>
            </a:endParaRPr>
          </a:p>
        </p:txBody>
      </p:sp>
      <p:sp>
        <p:nvSpPr>
          <p:cNvPr id="52" name="Rectangle: Rounded Corners 51">
            <a:extLst>
              <a:ext uri="{FF2B5EF4-FFF2-40B4-BE49-F238E27FC236}">
                <a16:creationId xmlns:a16="http://schemas.microsoft.com/office/drawing/2014/main" id="{F9546201-ADD2-DF9F-7B2F-327FFB0B852F}"/>
              </a:ext>
            </a:extLst>
          </p:cNvPr>
          <p:cNvSpPr/>
          <p:nvPr/>
        </p:nvSpPr>
        <p:spPr>
          <a:xfrm>
            <a:off x="6736699" y="5037351"/>
            <a:ext cx="1041031"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Phone ID</a:t>
            </a:r>
            <a:endParaRPr lang="en-IN" sz="1100" dirty="0"/>
          </a:p>
        </p:txBody>
      </p:sp>
      <p:sp>
        <p:nvSpPr>
          <p:cNvPr id="53" name="Rectangle 52">
            <a:extLst>
              <a:ext uri="{FF2B5EF4-FFF2-40B4-BE49-F238E27FC236}">
                <a16:creationId xmlns:a16="http://schemas.microsoft.com/office/drawing/2014/main" id="{C051FD8B-4901-3538-E186-FDEBDF1D7D6D}"/>
              </a:ext>
            </a:extLst>
          </p:cNvPr>
          <p:cNvSpPr/>
          <p:nvPr/>
        </p:nvSpPr>
        <p:spPr>
          <a:xfrm>
            <a:off x="8307374" y="5037351"/>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lumMod val="50000"/>
                  <a:lumOff val="50000"/>
                </a:schemeClr>
              </a:solidFill>
            </a:endParaRPr>
          </a:p>
        </p:txBody>
      </p:sp>
      <p:sp>
        <p:nvSpPr>
          <p:cNvPr id="54" name="Rectangle: Rounded Corners 53">
            <a:extLst>
              <a:ext uri="{FF2B5EF4-FFF2-40B4-BE49-F238E27FC236}">
                <a16:creationId xmlns:a16="http://schemas.microsoft.com/office/drawing/2014/main" id="{29DFE897-20DB-D782-A162-341DF230EEF4}"/>
              </a:ext>
            </a:extLst>
          </p:cNvPr>
          <p:cNvSpPr/>
          <p:nvPr/>
        </p:nvSpPr>
        <p:spPr>
          <a:xfrm>
            <a:off x="6736699" y="5419726"/>
            <a:ext cx="1041030"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Verify</a:t>
            </a:r>
            <a:endParaRPr lang="en-IN" sz="1100" dirty="0"/>
          </a:p>
        </p:txBody>
      </p:sp>
      <p:sp>
        <p:nvSpPr>
          <p:cNvPr id="55" name="Rectangle 54">
            <a:extLst>
              <a:ext uri="{FF2B5EF4-FFF2-40B4-BE49-F238E27FC236}">
                <a16:creationId xmlns:a16="http://schemas.microsoft.com/office/drawing/2014/main" id="{15A693A1-6CA4-14A5-8535-CD58C0340E86}"/>
              </a:ext>
            </a:extLst>
          </p:cNvPr>
          <p:cNvSpPr/>
          <p:nvPr/>
        </p:nvSpPr>
        <p:spPr>
          <a:xfrm>
            <a:off x="8307373" y="5419726"/>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lumMod val="50000"/>
                    <a:lumOff val="50000"/>
                  </a:schemeClr>
                </a:solidFill>
              </a:rPr>
              <a:t> </a:t>
            </a:r>
            <a:endParaRPr lang="en-IN" sz="1100" i="1" dirty="0">
              <a:solidFill>
                <a:schemeClr val="tx1">
                  <a:lumMod val="50000"/>
                  <a:lumOff val="50000"/>
                </a:schemeClr>
              </a:solidFill>
            </a:endParaRPr>
          </a:p>
        </p:txBody>
      </p:sp>
      <p:sp>
        <p:nvSpPr>
          <p:cNvPr id="56" name="Rectangle: Rounded Corners 55">
            <a:hlinkClick r:id="rId2" action="ppaction://hlinksldjump"/>
            <a:extLst>
              <a:ext uri="{FF2B5EF4-FFF2-40B4-BE49-F238E27FC236}">
                <a16:creationId xmlns:a16="http://schemas.microsoft.com/office/drawing/2014/main" id="{4495B11F-E6D3-B095-E59A-17B0410CAF6B}"/>
              </a:ext>
            </a:extLst>
          </p:cNvPr>
          <p:cNvSpPr/>
          <p:nvPr/>
        </p:nvSpPr>
        <p:spPr>
          <a:xfrm>
            <a:off x="4603867" y="6337592"/>
            <a:ext cx="213283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Save and Proceed</a:t>
            </a:r>
            <a:endParaRPr lang="en-IN" dirty="0"/>
          </a:p>
        </p:txBody>
      </p:sp>
      <p:sp>
        <p:nvSpPr>
          <p:cNvPr id="57" name="Rectangle: Rounded Corners 56">
            <a:extLst>
              <a:ext uri="{FF2B5EF4-FFF2-40B4-BE49-F238E27FC236}">
                <a16:creationId xmlns:a16="http://schemas.microsoft.com/office/drawing/2014/main" id="{61E1FD99-79B2-2915-E06A-4A862880D39A}"/>
              </a:ext>
            </a:extLst>
          </p:cNvPr>
          <p:cNvSpPr/>
          <p:nvPr/>
        </p:nvSpPr>
        <p:spPr>
          <a:xfrm>
            <a:off x="569164" y="5851703"/>
            <a:ext cx="1041030"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Address</a:t>
            </a:r>
            <a:endParaRPr lang="en-IN" sz="1100" dirty="0"/>
          </a:p>
        </p:txBody>
      </p:sp>
      <p:sp>
        <p:nvSpPr>
          <p:cNvPr id="58" name="Rectangle 57">
            <a:extLst>
              <a:ext uri="{FF2B5EF4-FFF2-40B4-BE49-F238E27FC236}">
                <a16:creationId xmlns:a16="http://schemas.microsoft.com/office/drawing/2014/main" id="{33F6785C-8DD9-877E-8CD1-3304D96426CE}"/>
              </a:ext>
            </a:extLst>
          </p:cNvPr>
          <p:cNvSpPr/>
          <p:nvPr/>
        </p:nvSpPr>
        <p:spPr>
          <a:xfrm>
            <a:off x="2139838" y="5851703"/>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lumMod val="50000"/>
                    <a:lumOff val="50000"/>
                  </a:schemeClr>
                </a:solidFill>
              </a:rPr>
              <a:t> </a:t>
            </a:r>
            <a:endParaRPr lang="en-IN" sz="1100" i="1" dirty="0">
              <a:solidFill>
                <a:schemeClr val="tx1">
                  <a:lumMod val="50000"/>
                  <a:lumOff val="50000"/>
                </a:schemeClr>
              </a:solidFill>
            </a:endParaRPr>
          </a:p>
        </p:txBody>
      </p:sp>
      <p:sp>
        <p:nvSpPr>
          <p:cNvPr id="59" name="Rectangle: Rounded Corners 58">
            <a:extLst>
              <a:ext uri="{FF2B5EF4-FFF2-40B4-BE49-F238E27FC236}">
                <a16:creationId xmlns:a16="http://schemas.microsoft.com/office/drawing/2014/main" id="{91030FD1-DF57-080B-EFFF-FB04C763028D}"/>
              </a:ext>
            </a:extLst>
          </p:cNvPr>
          <p:cNvSpPr/>
          <p:nvPr/>
        </p:nvSpPr>
        <p:spPr>
          <a:xfrm>
            <a:off x="6736699" y="5851703"/>
            <a:ext cx="1041030" cy="307777"/>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Address</a:t>
            </a:r>
            <a:endParaRPr lang="en-IN" sz="1100" dirty="0"/>
          </a:p>
        </p:txBody>
      </p:sp>
      <p:sp>
        <p:nvSpPr>
          <p:cNvPr id="60" name="Rectangle 59">
            <a:extLst>
              <a:ext uri="{FF2B5EF4-FFF2-40B4-BE49-F238E27FC236}">
                <a16:creationId xmlns:a16="http://schemas.microsoft.com/office/drawing/2014/main" id="{F9DBDFFD-DAF1-09B7-3A7D-54CE7D59AD92}"/>
              </a:ext>
            </a:extLst>
          </p:cNvPr>
          <p:cNvSpPr/>
          <p:nvPr/>
        </p:nvSpPr>
        <p:spPr>
          <a:xfrm>
            <a:off x="8307373" y="5851703"/>
            <a:ext cx="3030107" cy="307777"/>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lumMod val="50000"/>
                    <a:lumOff val="50000"/>
                  </a:schemeClr>
                </a:solidFill>
              </a:rPr>
              <a:t> </a:t>
            </a:r>
            <a:endParaRPr lang="en-IN" sz="1100" i="1" dirty="0">
              <a:solidFill>
                <a:schemeClr val="tx1">
                  <a:lumMod val="50000"/>
                  <a:lumOff val="50000"/>
                </a:schemeClr>
              </a:solidFill>
            </a:endParaRPr>
          </a:p>
        </p:txBody>
      </p:sp>
      <p:sp>
        <p:nvSpPr>
          <p:cNvPr id="62" name="Rectangle: Rounded Corners 61">
            <a:extLst>
              <a:ext uri="{FF2B5EF4-FFF2-40B4-BE49-F238E27FC236}">
                <a16:creationId xmlns:a16="http://schemas.microsoft.com/office/drawing/2014/main" id="{AFD8D97E-C513-31B4-7AD8-08190459370A}"/>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63" name="Rectangle: Rounded Corners 62">
            <a:extLst>
              <a:ext uri="{FF2B5EF4-FFF2-40B4-BE49-F238E27FC236}">
                <a16:creationId xmlns:a16="http://schemas.microsoft.com/office/drawing/2014/main" id="{1CBF4A9C-D579-5E3D-92D0-149BB8DFE773}"/>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64" name="Rectangle: Rounded Corners 63">
            <a:extLst>
              <a:ext uri="{FF2B5EF4-FFF2-40B4-BE49-F238E27FC236}">
                <a16:creationId xmlns:a16="http://schemas.microsoft.com/office/drawing/2014/main" id="{323784D0-50EC-E260-166A-CA1DB4D1D57F}"/>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65" name="Rectangle: Rounded Corners 64">
            <a:extLst>
              <a:ext uri="{FF2B5EF4-FFF2-40B4-BE49-F238E27FC236}">
                <a16:creationId xmlns:a16="http://schemas.microsoft.com/office/drawing/2014/main" id="{0C3E86DA-285C-4BB6-3B6B-9B468E67B981}"/>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sp>
        <p:nvSpPr>
          <p:cNvPr id="24" name="Rectangle: Rounded Corners 23">
            <a:hlinkClick r:id="rId3" action="ppaction://hlinksldjump"/>
            <a:extLst>
              <a:ext uri="{FF2B5EF4-FFF2-40B4-BE49-F238E27FC236}">
                <a16:creationId xmlns:a16="http://schemas.microsoft.com/office/drawing/2014/main" id="{4AB9E714-EFE1-8C1B-4CC9-D323C9E8BA1B}"/>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25" name="Arrow: Left 24">
            <a:hlinkClick r:id="rId4" action="ppaction://hlinksldjump"/>
            <a:extLst>
              <a:ext uri="{FF2B5EF4-FFF2-40B4-BE49-F238E27FC236}">
                <a16:creationId xmlns:a16="http://schemas.microsoft.com/office/drawing/2014/main" id="{048461DA-86EA-5BE0-0670-85F98B4C0C3B}"/>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208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DD54383-63FD-A4B6-41BC-C02441494DC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AFA0CC9-23CB-9CE5-28ED-80781194AEFC}"/>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A209CDC-F183-4DCF-E441-C1914D39E98F}"/>
              </a:ext>
            </a:extLst>
          </p:cNvPr>
          <p:cNvSpPr txBox="1"/>
          <p:nvPr/>
        </p:nvSpPr>
        <p:spPr>
          <a:xfrm>
            <a:off x="1935196" y="1371234"/>
            <a:ext cx="3093887" cy="369332"/>
          </a:xfrm>
          <a:prstGeom prst="rect">
            <a:avLst/>
          </a:prstGeom>
          <a:noFill/>
        </p:spPr>
        <p:txBody>
          <a:bodyPr wrap="square" rtlCol="0">
            <a:spAutoFit/>
          </a:bodyPr>
          <a:lstStyle/>
          <a:p>
            <a:r>
              <a:rPr lang="en-US" dirty="0"/>
              <a:t>Details of the Flat Selected</a:t>
            </a:r>
            <a:endParaRPr lang="en-IN" dirty="0"/>
          </a:p>
        </p:txBody>
      </p:sp>
      <p:sp>
        <p:nvSpPr>
          <p:cNvPr id="56" name="Rectangle: Rounded Corners 55">
            <a:hlinkClick r:id="rId2" action="ppaction://hlinksldjump"/>
            <a:extLst>
              <a:ext uri="{FF2B5EF4-FFF2-40B4-BE49-F238E27FC236}">
                <a16:creationId xmlns:a16="http://schemas.microsoft.com/office/drawing/2014/main" id="{05E8F3A3-E893-E9AA-F2B9-3E4B69409B0D}"/>
              </a:ext>
            </a:extLst>
          </p:cNvPr>
          <p:cNvSpPr/>
          <p:nvPr/>
        </p:nvSpPr>
        <p:spPr>
          <a:xfrm>
            <a:off x="4603867" y="6337592"/>
            <a:ext cx="213283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Save and Proceed</a:t>
            </a:r>
            <a:endParaRPr lang="en-IN" sz="1600" dirty="0"/>
          </a:p>
        </p:txBody>
      </p:sp>
      <p:sp>
        <p:nvSpPr>
          <p:cNvPr id="25" name="Rectangle: Rounded Corners 24">
            <a:extLst>
              <a:ext uri="{FF2B5EF4-FFF2-40B4-BE49-F238E27FC236}">
                <a16:creationId xmlns:a16="http://schemas.microsoft.com/office/drawing/2014/main" id="{28CB2B34-EBFB-045A-86FE-0955BE1C9FAC}"/>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26" name="Rectangle: Rounded Corners 25">
            <a:extLst>
              <a:ext uri="{FF2B5EF4-FFF2-40B4-BE49-F238E27FC236}">
                <a16:creationId xmlns:a16="http://schemas.microsoft.com/office/drawing/2014/main" id="{C714FFFB-46E0-676B-03EC-C13FCDCF1C74}"/>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27" name="Rectangle: Rounded Corners 26">
            <a:extLst>
              <a:ext uri="{FF2B5EF4-FFF2-40B4-BE49-F238E27FC236}">
                <a16:creationId xmlns:a16="http://schemas.microsoft.com/office/drawing/2014/main" id="{7CCEC89D-16A6-F2FC-7067-676ACAF5868E}"/>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28" name="Rectangle: Rounded Corners 27">
            <a:extLst>
              <a:ext uri="{FF2B5EF4-FFF2-40B4-BE49-F238E27FC236}">
                <a16:creationId xmlns:a16="http://schemas.microsoft.com/office/drawing/2014/main" id="{ACB01934-73A7-718C-38EF-0837C9628009}"/>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graphicFrame>
        <p:nvGraphicFramePr>
          <p:cNvPr id="29" name="Table 28">
            <a:extLst>
              <a:ext uri="{FF2B5EF4-FFF2-40B4-BE49-F238E27FC236}">
                <a16:creationId xmlns:a16="http://schemas.microsoft.com/office/drawing/2014/main" id="{6F082751-DE14-CFA2-D355-8C1C9EBA145B}"/>
              </a:ext>
            </a:extLst>
          </p:cNvPr>
          <p:cNvGraphicFramePr>
            <a:graphicFrameLocks noGrp="1"/>
          </p:cNvGraphicFramePr>
          <p:nvPr>
            <p:extLst>
              <p:ext uri="{D42A27DB-BD31-4B8C-83A1-F6EECF244321}">
                <p14:modId xmlns:p14="http://schemas.microsoft.com/office/powerpoint/2010/main" val="934045999"/>
              </p:ext>
            </p:extLst>
          </p:nvPr>
        </p:nvGraphicFramePr>
        <p:xfrm>
          <a:off x="869284" y="1769884"/>
          <a:ext cx="4878373" cy="3673970"/>
        </p:xfrm>
        <a:graphic>
          <a:graphicData uri="http://schemas.openxmlformats.org/drawingml/2006/table">
            <a:tbl>
              <a:tblPr firstRow="1" bandRow="1">
                <a:tableStyleId>{5C22544A-7EE6-4342-B048-85BDC9FD1C3A}</a:tableStyleId>
              </a:tblPr>
              <a:tblGrid>
                <a:gridCol w="1991886">
                  <a:extLst>
                    <a:ext uri="{9D8B030D-6E8A-4147-A177-3AD203B41FA5}">
                      <a16:colId xmlns:a16="http://schemas.microsoft.com/office/drawing/2014/main" val="2680514281"/>
                    </a:ext>
                  </a:extLst>
                </a:gridCol>
                <a:gridCol w="2886487">
                  <a:extLst>
                    <a:ext uri="{9D8B030D-6E8A-4147-A177-3AD203B41FA5}">
                      <a16:colId xmlns:a16="http://schemas.microsoft.com/office/drawing/2014/main" val="3772945424"/>
                    </a:ext>
                  </a:extLst>
                </a:gridCol>
              </a:tblGrid>
              <a:tr h="446906">
                <a:tc>
                  <a:txBody>
                    <a:bodyPr/>
                    <a:lstStyle/>
                    <a:p>
                      <a:r>
                        <a:rPr lang="en-US" sz="1200" b="0" dirty="0">
                          <a:solidFill>
                            <a:schemeClr val="tx1"/>
                          </a:solidFill>
                        </a:rPr>
                        <a:t>Apartment / Villa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Kammaghatta</a:t>
                      </a:r>
                      <a:r>
                        <a:rPr lang="en-US" sz="1200" b="0" dirty="0">
                          <a:solidFill>
                            <a:schemeClr val="tx1"/>
                          </a:solidFill>
                        </a:rPr>
                        <a:t> Phase 2</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385444">
                <a:tc>
                  <a:txBody>
                    <a:bodyPr/>
                    <a:lstStyle/>
                    <a:p>
                      <a:r>
                        <a:rPr lang="en-US" sz="1200" b="0" dirty="0">
                          <a:solidFill>
                            <a:schemeClr val="tx1"/>
                          </a:solidFill>
                        </a:rPr>
                        <a:t>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3 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4551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Built up Area</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1300 Sq ft</a:t>
                      </a:r>
                      <a:endParaRPr lang="en-IN" sz="1200" b="0" dirty="0">
                        <a:solidFill>
                          <a:schemeClr val="tx1"/>
                        </a:solidFill>
                      </a:endParaRPr>
                    </a:p>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385444">
                <a:tc>
                  <a:txBody>
                    <a:bodyPr/>
                    <a:lstStyle/>
                    <a:p>
                      <a:r>
                        <a:rPr lang="en-US" sz="1200" b="0" dirty="0">
                          <a:solidFill>
                            <a:schemeClr val="tx1"/>
                          </a:solidFill>
                        </a:rPr>
                        <a:t>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a:t>
                      </a:r>
                      <a:r>
                        <a:rPr lang="en-US" sz="1200" b="0" baseline="30000" dirty="0">
                          <a:solidFill>
                            <a:schemeClr val="tx1"/>
                          </a:solidFill>
                        </a:rPr>
                        <a:t>st</a:t>
                      </a:r>
                      <a:r>
                        <a:rPr lang="en-US" sz="1200" b="0" dirty="0">
                          <a:solidFill>
                            <a:schemeClr val="tx1"/>
                          </a:solidFill>
                        </a:rPr>
                        <a:t> 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385444">
                <a:tc>
                  <a:txBody>
                    <a:bodyPr/>
                    <a:lstStyle/>
                    <a:p>
                      <a:r>
                        <a:rPr lang="en-US" sz="1200" b="0" dirty="0">
                          <a:solidFill>
                            <a:schemeClr val="tx1"/>
                          </a:solidFill>
                        </a:rPr>
                        <a:t>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7</a:t>
                      </a:r>
                      <a:r>
                        <a:rPr lang="en-US" sz="1200" b="0" baseline="30000" dirty="0">
                          <a:solidFill>
                            <a:schemeClr val="tx1"/>
                          </a:solidFill>
                        </a:rPr>
                        <a:t>th</a:t>
                      </a:r>
                      <a:r>
                        <a:rPr lang="en-US" sz="1200" b="0" dirty="0">
                          <a:solidFill>
                            <a:schemeClr val="tx1"/>
                          </a:solidFill>
                        </a:rPr>
                        <a:t> 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385444">
                <a:tc>
                  <a:txBody>
                    <a:bodyPr/>
                    <a:lstStyle/>
                    <a:p>
                      <a:r>
                        <a:rPr lang="en-US" sz="1200" b="0" dirty="0">
                          <a:solidFill>
                            <a:schemeClr val="tx1"/>
                          </a:solidFill>
                        </a:rPr>
                        <a:t>Flat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No 701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8409775"/>
                  </a:ext>
                </a:extLst>
              </a:tr>
              <a:tr h="385444">
                <a:tc>
                  <a:txBody>
                    <a:bodyPr/>
                    <a:lstStyle/>
                    <a:p>
                      <a:r>
                        <a:rPr lang="en-US" sz="1200" b="1" dirty="0">
                          <a:solidFill>
                            <a:schemeClr val="tx1"/>
                          </a:solidFill>
                        </a:rPr>
                        <a:t>Total Cost of Purchase</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Rs 68,50,000/-</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591525"/>
                  </a:ext>
                </a:extLst>
              </a:tr>
              <a:tr h="455147">
                <a:tc>
                  <a:txBody>
                    <a:bodyPr/>
                    <a:lstStyle/>
                    <a:p>
                      <a:r>
                        <a:rPr lang="en-US" sz="1200" b="0" dirty="0">
                          <a:solidFill>
                            <a:schemeClr val="tx1"/>
                          </a:solidFill>
                        </a:rPr>
                        <a:t>Booking Charges (Except SC/ST)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9659645"/>
                  </a:ext>
                </a:extLst>
              </a:tr>
              <a:tr h="385444">
                <a:tc>
                  <a:txBody>
                    <a:bodyPr/>
                    <a:lstStyle/>
                    <a:p>
                      <a:r>
                        <a:rPr lang="en-US" sz="1200" b="0" dirty="0">
                          <a:solidFill>
                            <a:schemeClr val="tx1"/>
                          </a:solidFill>
                        </a:rPr>
                        <a:t>Booking Charges (SC/ST)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5649125"/>
                  </a:ext>
                </a:extLst>
              </a:tr>
            </a:tbl>
          </a:graphicData>
        </a:graphic>
      </p:graphicFrame>
      <p:graphicFrame>
        <p:nvGraphicFramePr>
          <p:cNvPr id="30" name="Table 29">
            <a:extLst>
              <a:ext uri="{FF2B5EF4-FFF2-40B4-BE49-F238E27FC236}">
                <a16:creationId xmlns:a16="http://schemas.microsoft.com/office/drawing/2014/main" id="{74C7D7C7-88F3-7CD5-EE8B-F261F5A4ADF8}"/>
              </a:ext>
            </a:extLst>
          </p:cNvPr>
          <p:cNvGraphicFramePr>
            <a:graphicFrameLocks noGrp="1"/>
          </p:cNvGraphicFramePr>
          <p:nvPr>
            <p:extLst>
              <p:ext uri="{D42A27DB-BD31-4B8C-83A1-F6EECF244321}">
                <p14:modId xmlns:p14="http://schemas.microsoft.com/office/powerpoint/2010/main" val="3557462945"/>
              </p:ext>
            </p:extLst>
          </p:nvPr>
        </p:nvGraphicFramePr>
        <p:xfrm>
          <a:off x="6253047" y="1769884"/>
          <a:ext cx="4878373" cy="3669863"/>
        </p:xfrm>
        <a:graphic>
          <a:graphicData uri="http://schemas.openxmlformats.org/drawingml/2006/table">
            <a:tbl>
              <a:tblPr firstRow="1" bandRow="1">
                <a:tableStyleId>{5C22544A-7EE6-4342-B048-85BDC9FD1C3A}</a:tableStyleId>
              </a:tblPr>
              <a:tblGrid>
                <a:gridCol w="1528684">
                  <a:extLst>
                    <a:ext uri="{9D8B030D-6E8A-4147-A177-3AD203B41FA5}">
                      <a16:colId xmlns:a16="http://schemas.microsoft.com/office/drawing/2014/main" val="2680514281"/>
                    </a:ext>
                  </a:extLst>
                </a:gridCol>
                <a:gridCol w="3349689">
                  <a:extLst>
                    <a:ext uri="{9D8B030D-6E8A-4147-A177-3AD203B41FA5}">
                      <a16:colId xmlns:a16="http://schemas.microsoft.com/office/drawing/2014/main" val="3772945424"/>
                    </a:ext>
                  </a:extLst>
                </a:gridCol>
              </a:tblGrid>
              <a:tr h="903281">
                <a:tc>
                  <a:txBody>
                    <a:bodyPr/>
                    <a:lstStyle/>
                    <a:p>
                      <a:r>
                        <a:rPr lang="en-US" sz="1200" b="0" dirty="0">
                          <a:solidFill>
                            <a:schemeClr val="tx1"/>
                          </a:solidFill>
                        </a:rPr>
                        <a:t>Purchaser Name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Mr</a:t>
                      </a:r>
                      <a:r>
                        <a:rPr lang="en-US" sz="1200" b="0" dirty="0">
                          <a:solidFill>
                            <a:schemeClr val="tx1"/>
                          </a:solidFill>
                        </a:rPr>
                        <a:t> ABCD</a:t>
                      </a:r>
                    </a:p>
                    <a:p>
                      <a:pPr lvl="1"/>
                      <a:r>
                        <a:rPr lang="en-US" sz="1200" b="0" dirty="0" err="1">
                          <a:solidFill>
                            <a:schemeClr val="tx1"/>
                          </a:solidFill>
                        </a:rPr>
                        <a:t>Mr</a:t>
                      </a:r>
                      <a:r>
                        <a:rPr lang="en-US" sz="1200" b="0" dirty="0">
                          <a:solidFill>
                            <a:schemeClr val="tx1"/>
                          </a:solidFill>
                        </a:rPr>
                        <a:t> CDEF</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900459">
                <a:tc>
                  <a:txBody>
                    <a:bodyPr/>
                    <a:lstStyle/>
                    <a:p>
                      <a:r>
                        <a:rPr lang="en-US" sz="1200" b="0" dirty="0">
                          <a:solidFill>
                            <a:schemeClr val="tx1"/>
                          </a:solidFill>
                        </a:rPr>
                        <a:t>Email 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903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Phone Number</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962842">
                <a:tc>
                  <a:txBody>
                    <a:bodyPr/>
                    <a:lstStyle/>
                    <a:p>
                      <a:r>
                        <a:rPr lang="en-US" sz="1200" b="0" dirty="0">
                          <a:solidFill>
                            <a:schemeClr val="tx1"/>
                          </a:solidFill>
                        </a:rPr>
                        <a:t>Address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bl>
          </a:graphicData>
        </a:graphic>
      </p:graphicFrame>
      <p:graphicFrame>
        <p:nvGraphicFramePr>
          <p:cNvPr id="31" name="Table 30">
            <a:extLst>
              <a:ext uri="{FF2B5EF4-FFF2-40B4-BE49-F238E27FC236}">
                <a16:creationId xmlns:a16="http://schemas.microsoft.com/office/drawing/2014/main" id="{2B853B6B-A279-67E6-DE0F-E0C75569BFFF}"/>
              </a:ext>
            </a:extLst>
          </p:cNvPr>
          <p:cNvGraphicFramePr>
            <a:graphicFrameLocks noGrp="1"/>
          </p:cNvGraphicFramePr>
          <p:nvPr>
            <p:extLst>
              <p:ext uri="{D42A27DB-BD31-4B8C-83A1-F6EECF244321}">
                <p14:modId xmlns:p14="http://schemas.microsoft.com/office/powerpoint/2010/main" val="3362064495"/>
              </p:ext>
            </p:extLst>
          </p:nvPr>
        </p:nvGraphicFramePr>
        <p:xfrm>
          <a:off x="7875038" y="1807207"/>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graphicFrame>
        <p:nvGraphicFramePr>
          <p:cNvPr id="32" name="Table 31">
            <a:extLst>
              <a:ext uri="{FF2B5EF4-FFF2-40B4-BE49-F238E27FC236}">
                <a16:creationId xmlns:a16="http://schemas.microsoft.com/office/drawing/2014/main" id="{2435DFAF-FE46-A8AD-7783-ED2D5A5A9F00}"/>
              </a:ext>
            </a:extLst>
          </p:cNvPr>
          <p:cNvGraphicFramePr>
            <a:graphicFrameLocks noGrp="1"/>
          </p:cNvGraphicFramePr>
          <p:nvPr>
            <p:extLst>
              <p:ext uri="{D42A27DB-BD31-4B8C-83A1-F6EECF244321}">
                <p14:modId xmlns:p14="http://schemas.microsoft.com/office/powerpoint/2010/main" val="2122513055"/>
              </p:ext>
            </p:extLst>
          </p:nvPr>
        </p:nvGraphicFramePr>
        <p:xfrm>
          <a:off x="7875038" y="2710179"/>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graphicFrame>
        <p:nvGraphicFramePr>
          <p:cNvPr id="33" name="Table 32">
            <a:extLst>
              <a:ext uri="{FF2B5EF4-FFF2-40B4-BE49-F238E27FC236}">
                <a16:creationId xmlns:a16="http://schemas.microsoft.com/office/drawing/2014/main" id="{20F14BE8-2DD5-84A1-B246-5CACA6AF2E3B}"/>
              </a:ext>
            </a:extLst>
          </p:cNvPr>
          <p:cNvGraphicFramePr>
            <a:graphicFrameLocks noGrp="1"/>
          </p:cNvGraphicFramePr>
          <p:nvPr>
            <p:extLst>
              <p:ext uri="{D42A27DB-BD31-4B8C-83A1-F6EECF244321}">
                <p14:modId xmlns:p14="http://schemas.microsoft.com/office/powerpoint/2010/main" val="2446682189"/>
              </p:ext>
            </p:extLst>
          </p:nvPr>
        </p:nvGraphicFramePr>
        <p:xfrm>
          <a:off x="7875038" y="3591806"/>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graphicFrame>
        <p:nvGraphicFramePr>
          <p:cNvPr id="34" name="Table 33">
            <a:extLst>
              <a:ext uri="{FF2B5EF4-FFF2-40B4-BE49-F238E27FC236}">
                <a16:creationId xmlns:a16="http://schemas.microsoft.com/office/drawing/2014/main" id="{9CFB1B7B-C882-1A2D-79DB-4C0DD32E5C4F}"/>
              </a:ext>
            </a:extLst>
          </p:cNvPr>
          <p:cNvGraphicFramePr>
            <a:graphicFrameLocks noGrp="1"/>
          </p:cNvGraphicFramePr>
          <p:nvPr>
            <p:extLst>
              <p:ext uri="{D42A27DB-BD31-4B8C-83A1-F6EECF244321}">
                <p14:modId xmlns:p14="http://schemas.microsoft.com/office/powerpoint/2010/main" val="2446682189"/>
              </p:ext>
            </p:extLst>
          </p:nvPr>
        </p:nvGraphicFramePr>
        <p:xfrm>
          <a:off x="7875038" y="4532101"/>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sp>
        <p:nvSpPr>
          <p:cNvPr id="35" name="TextBox 34">
            <a:extLst>
              <a:ext uri="{FF2B5EF4-FFF2-40B4-BE49-F238E27FC236}">
                <a16:creationId xmlns:a16="http://schemas.microsoft.com/office/drawing/2014/main" id="{45BE60C5-137A-63AA-6259-B282ECFDD82D}"/>
              </a:ext>
            </a:extLst>
          </p:cNvPr>
          <p:cNvSpPr txBox="1"/>
          <p:nvPr/>
        </p:nvSpPr>
        <p:spPr>
          <a:xfrm>
            <a:off x="411434" y="5668700"/>
            <a:ext cx="3135086" cy="307777"/>
          </a:xfrm>
          <a:prstGeom prst="rect">
            <a:avLst/>
          </a:prstGeom>
          <a:noFill/>
        </p:spPr>
        <p:txBody>
          <a:bodyPr wrap="square" rtlCol="0">
            <a:spAutoFit/>
          </a:bodyPr>
          <a:lstStyle/>
          <a:p>
            <a:r>
              <a:rPr lang="en-US" sz="1400" dirty="0"/>
              <a:t>Are you come under SC/ST Category?</a:t>
            </a:r>
            <a:endParaRPr lang="en-IN" sz="1400" dirty="0"/>
          </a:p>
        </p:txBody>
      </p:sp>
      <p:sp>
        <p:nvSpPr>
          <p:cNvPr id="57" name="Oval 56">
            <a:extLst>
              <a:ext uri="{FF2B5EF4-FFF2-40B4-BE49-F238E27FC236}">
                <a16:creationId xmlns:a16="http://schemas.microsoft.com/office/drawing/2014/main" id="{B1BF27E9-C4C2-DFC8-92F1-39096B865EC2}"/>
              </a:ext>
            </a:extLst>
          </p:cNvPr>
          <p:cNvSpPr/>
          <p:nvPr/>
        </p:nvSpPr>
        <p:spPr>
          <a:xfrm>
            <a:off x="3914192" y="5703237"/>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7BEF9C2C-A12F-1254-0361-2D966CD97C33}"/>
              </a:ext>
            </a:extLst>
          </p:cNvPr>
          <p:cNvGrpSpPr/>
          <p:nvPr/>
        </p:nvGrpSpPr>
        <p:grpSpPr>
          <a:xfrm>
            <a:off x="4814596" y="5703237"/>
            <a:ext cx="233265" cy="238702"/>
            <a:chOff x="2691880" y="1838002"/>
            <a:chExt cx="233265" cy="238702"/>
          </a:xfrm>
        </p:grpSpPr>
        <p:sp>
          <p:nvSpPr>
            <p:cNvPr id="59" name="Oval 58">
              <a:extLst>
                <a:ext uri="{FF2B5EF4-FFF2-40B4-BE49-F238E27FC236}">
                  <a16:creationId xmlns:a16="http://schemas.microsoft.com/office/drawing/2014/main" id="{380557A1-5782-FBE9-FF81-454C8C908400}"/>
                </a:ext>
              </a:extLst>
            </p:cNvPr>
            <p:cNvSpPr/>
            <p:nvPr/>
          </p:nvSpPr>
          <p:spPr>
            <a:xfrm>
              <a:off x="2691880" y="1838002"/>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837DF70D-8CD5-58C7-61C2-3405FF7F720F}"/>
                </a:ext>
              </a:extLst>
            </p:cNvPr>
            <p:cNvSpPr/>
            <p:nvPr/>
          </p:nvSpPr>
          <p:spPr>
            <a:xfrm>
              <a:off x="2752529" y="1896638"/>
              <a:ext cx="111967" cy="1214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37C61053-BC32-423C-14BF-2083E5A60764}"/>
              </a:ext>
            </a:extLst>
          </p:cNvPr>
          <p:cNvSpPr txBox="1"/>
          <p:nvPr/>
        </p:nvSpPr>
        <p:spPr>
          <a:xfrm>
            <a:off x="4374583" y="5668700"/>
            <a:ext cx="513207" cy="307777"/>
          </a:xfrm>
          <a:prstGeom prst="rect">
            <a:avLst/>
          </a:prstGeom>
          <a:noFill/>
        </p:spPr>
        <p:txBody>
          <a:bodyPr wrap="square" rtlCol="0">
            <a:spAutoFit/>
          </a:bodyPr>
          <a:lstStyle/>
          <a:p>
            <a:r>
              <a:rPr lang="en-US" sz="1400" dirty="0"/>
              <a:t>Yes</a:t>
            </a:r>
            <a:endParaRPr lang="en-IN" sz="1400" dirty="0"/>
          </a:p>
        </p:txBody>
      </p:sp>
      <p:sp>
        <p:nvSpPr>
          <p:cNvPr id="62" name="TextBox 61">
            <a:extLst>
              <a:ext uri="{FF2B5EF4-FFF2-40B4-BE49-F238E27FC236}">
                <a16:creationId xmlns:a16="http://schemas.microsoft.com/office/drawing/2014/main" id="{6E2D7580-EF4F-BB5D-877D-91FC7C927A15}"/>
              </a:ext>
            </a:extLst>
          </p:cNvPr>
          <p:cNvSpPr txBox="1"/>
          <p:nvPr/>
        </p:nvSpPr>
        <p:spPr>
          <a:xfrm>
            <a:off x="3482140" y="5668700"/>
            <a:ext cx="513207" cy="307777"/>
          </a:xfrm>
          <a:prstGeom prst="rect">
            <a:avLst/>
          </a:prstGeom>
          <a:noFill/>
        </p:spPr>
        <p:txBody>
          <a:bodyPr wrap="square" rtlCol="0">
            <a:spAutoFit/>
          </a:bodyPr>
          <a:lstStyle/>
          <a:p>
            <a:r>
              <a:rPr lang="en-US" sz="1400" dirty="0"/>
              <a:t>No</a:t>
            </a:r>
            <a:endParaRPr lang="en-IN" sz="1400" dirty="0"/>
          </a:p>
        </p:txBody>
      </p:sp>
      <p:sp>
        <p:nvSpPr>
          <p:cNvPr id="63" name="TextBox 62">
            <a:extLst>
              <a:ext uri="{FF2B5EF4-FFF2-40B4-BE49-F238E27FC236}">
                <a16:creationId xmlns:a16="http://schemas.microsoft.com/office/drawing/2014/main" id="{8D5AD6DD-EC76-1979-654E-ED8A67776BC3}"/>
              </a:ext>
            </a:extLst>
          </p:cNvPr>
          <p:cNvSpPr txBox="1"/>
          <p:nvPr/>
        </p:nvSpPr>
        <p:spPr>
          <a:xfrm>
            <a:off x="5875924" y="5668700"/>
            <a:ext cx="2816309" cy="307777"/>
          </a:xfrm>
          <a:prstGeom prst="rect">
            <a:avLst/>
          </a:prstGeom>
          <a:noFill/>
        </p:spPr>
        <p:txBody>
          <a:bodyPr wrap="square" rtlCol="0">
            <a:spAutoFit/>
          </a:bodyPr>
          <a:lstStyle/>
          <a:p>
            <a:r>
              <a:rPr lang="en-US" sz="1400" dirty="0"/>
              <a:t>Category certification Number</a:t>
            </a:r>
            <a:endParaRPr lang="en-IN" sz="1400" dirty="0"/>
          </a:p>
        </p:txBody>
      </p:sp>
      <p:sp>
        <p:nvSpPr>
          <p:cNvPr id="64" name="Rectangle: Rounded Corners 63">
            <a:extLst>
              <a:ext uri="{FF2B5EF4-FFF2-40B4-BE49-F238E27FC236}">
                <a16:creationId xmlns:a16="http://schemas.microsoft.com/office/drawing/2014/main" id="{7CDAD787-462F-744A-63B4-0875424D233A}"/>
              </a:ext>
            </a:extLst>
          </p:cNvPr>
          <p:cNvSpPr/>
          <p:nvPr/>
        </p:nvSpPr>
        <p:spPr>
          <a:xfrm>
            <a:off x="10552803" y="5651151"/>
            <a:ext cx="783891" cy="32532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Verify</a:t>
            </a:r>
            <a:endParaRPr lang="en-IN" sz="1200" dirty="0"/>
          </a:p>
        </p:txBody>
      </p:sp>
      <p:sp>
        <p:nvSpPr>
          <p:cNvPr id="65" name="Rectangle 64">
            <a:extLst>
              <a:ext uri="{FF2B5EF4-FFF2-40B4-BE49-F238E27FC236}">
                <a16:creationId xmlns:a16="http://schemas.microsoft.com/office/drawing/2014/main" id="{35300292-77D6-3FEE-D8F8-C8FF93FCF093}"/>
              </a:ext>
            </a:extLst>
          </p:cNvPr>
          <p:cNvSpPr/>
          <p:nvPr/>
        </p:nvSpPr>
        <p:spPr>
          <a:xfrm>
            <a:off x="8751327" y="5711868"/>
            <a:ext cx="1409710" cy="270453"/>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50000"/>
                  <a:lumOff val="50000"/>
                </a:schemeClr>
              </a:solidFill>
            </a:endParaRPr>
          </a:p>
        </p:txBody>
      </p:sp>
      <p:sp>
        <p:nvSpPr>
          <p:cNvPr id="66" name="TextBox 65">
            <a:extLst>
              <a:ext uri="{FF2B5EF4-FFF2-40B4-BE49-F238E27FC236}">
                <a16:creationId xmlns:a16="http://schemas.microsoft.com/office/drawing/2014/main" id="{B6E877A4-880A-AD60-CBEC-0C1C2D62B888}"/>
              </a:ext>
            </a:extLst>
          </p:cNvPr>
          <p:cNvSpPr txBox="1"/>
          <p:nvPr/>
        </p:nvSpPr>
        <p:spPr>
          <a:xfrm>
            <a:off x="7145289" y="1353189"/>
            <a:ext cx="3093887" cy="369332"/>
          </a:xfrm>
          <a:prstGeom prst="rect">
            <a:avLst/>
          </a:prstGeom>
          <a:noFill/>
        </p:spPr>
        <p:txBody>
          <a:bodyPr wrap="square" rtlCol="0">
            <a:spAutoFit/>
          </a:bodyPr>
          <a:lstStyle/>
          <a:p>
            <a:r>
              <a:rPr lang="en-US" dirty="0"/>
              <a:t>Details of the Owner</a:t>
            </a:r>
            <a:endParaRPr lang="en-IN" dirty="0"/>
          </a:p>
        </p:txBody>
      </p:sp>
      <p:sp>
        <p:nvSpPr>
          <p:cNvPr id="3" name="Rectangle: Rounded Corners 2">
            <a:hlinkClick r:id="rId3" action="ppaction://hlinksldjump"/>
            <a:extLst>
              <a:ext uri="{FF2B5EF4-FFF2-40B4-BE49-F238E27FC236}">
                <a16:creationId xmlns:a16="http://schemas.microsoft.com/office/drawing/2014/main" id="{446C75A6-B7C4-4FBD-79BC-06B7C22BAAEA}"/>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Arrow: Left 3">
            <a:hlinkClick r:id="rId4" action="ppaction://hlinksldjump"/>
            <a:extLst>
              <a:ext uri="{FF2B5EF4-FFF2-40B4-BE49-F238E27FC236}">
                <a16:creationId xmlns:a16="http://schemas.microsoft.com/office/drawing/2014/main" id="{25A0F651-8540-FDEC-B802-3AB3B426C2AF}"/>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6783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8FEB65-9F5F-FD99-5EB7-2BF12F783D87}"/>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7FB1D3E0-153F-DD14-4E6A-F5DBC91EA002}"/>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4" name="Rectangle: Rounded Corners 3">
            <a:extLst>
              <a:ext uri="{FF2B5EF4-FFF2-40B4-BE49-F238E27FC236}">
                <a16:creationId xmlns:a16="http://schemas.microsoft.com/office/drawing/2014/main" id="{A1E0FE0D-2AA0-3A4A-0F91-54076F7E185F}"/>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5" name="Rectangle: Rounded Corners 4">
            <a:extLst>
              <a:ext uri="{FF2B5EF4-FFF2-40B4-BE49-F238E27FC236}">
                <a16:creationId xmlns:a16="http://schemas.microsoft.com/office/drawing/2014/main" id="{9DDA917E-6105-C09F-9B3C-3D80A59A37D4}"/>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6" name="Rectangle: Rounded Corners 5">
            <a:extLst>
              <a:ext uri="{FF2B5EF4-FFF2-40B4-BE49-F238E27FC236}">
                <a16:creationId xmlns:a16="http://schemas.microsoft.com/office/drawing/2014/main" id="{DF5F6A4E-0648-E2F3-DA07-4075FFCFBB9D}"/>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Profile</a:t>
            </a:r>
            <a:endParaRPr lang="en-IN" dirty="0"/>
          </a:p>
        </p:txBody>
      </p:sp>
      <p:graphicFrame>
        <p:nvGraphicFramePr>
          <p:cNvPr id="7" name="Table 6">
            <a:extLst>
              <a:ext uri="{FF2B5EF4-FFF2-40B4-BE49-F238E27FC236}">
                <a16:creationId xmlns:a16="http://schemas.microsoft.com/office/drawing/2014/main" id="{AC96075A-5449-2833-224C-FF235C329D01}"/>
              </a:ext>
            </a:extLst>
          </p:cNvPr>
          <p:cNvGraphicFramePr>
            <a:graphicFrameLocks noGrp="1"/>
          </p:cNvGraphicFramePr>
          <p:nvPr>
            <p:extLst>
              <p:ext uri="{D42A27DB-BD31-4B8C-83A1-F6EECF244321}">
                <p14:modId xmlns:p14="http://schemas.microsoft.com/office/powerpoint/2010/main" val="1170208863"/>
              </p:ext>
            </p:extLst>
          </p:nvPr>
        </p:nvGraphicFramePr>
        <p:xfrm>
          <a:off x="3079081" y="2199092"/>
          <a:ext cx="6830029" cy="4411823"/>
        </p:xfrm>
        <a:graphic>
          <a:graphicData uri="http://schemas.openxmlformats.org/drawingml/2006/table">
            <a:tbl>
              <a:tblPr firstRow="1" bandRow="1">
                <a:tableStyleId>{5C22544A-7EE6-4342-B048-85BDC9FD1C3A}</a:tableStyleId>
              </a:tblPr>
              <a:tblGrid>
                <a:gridCol w="1991886">
                  <a:extLst>
                    <a:ext uri="{9D8B030D-6E8A-4147-A177-3AD203B41FA5}">
                      <a16:colId xmlns:a16="http://schemas.microsoft.com/office/drawing/2014/main" val="2680514281"/>
                    </a:ext>
                  </a:extLst>
                </a:gridCol>
                <a:gridCol w="4838143">
                  <a:extLst>
                    <a:ext uri="{9D8B030D-6E8A-4147-A177-3AD203B41FA5}">
                      <a16:colId xmlns:a16="http://schemas.microsoft.com/office/drawing/2014/main" val="3772945424"/>
                    </a:ext>
                  </a:extLst>
                </a:gridCol>
              </a:tblGrid>
              <a:tr h="446906">
                <a:tc>
                  <a:txBody>
                    <a:bodyPr/>
                    <a:lstStyle/>
                    <a:p>
                      <a:r>
                        <a:rPr lang="en-US" sz="1200" b="1" dirty="0">
                          <a:solidFill>
                            <a:schemeClr val="tx1"/>
                          </a:solidFill>
                        </a:rPr>
                        <a:t>Booking Amount</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lvl="1"/>
                      <a:r>
                        <a:rPr lang="en-US" sz="1200" b="1" dirty="0">
                          <a:solidFill>
                            <a:schemeClr val="tx1"/>
                          </a:solidFill>
                        </a:rPr>
                        <a:t>Rs 2,50,000/-</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7888845"/>
                  </a:ext>
                </a:extLst>
              </a:tr>
              <a:tr h="446906">
                <a:tc>
                  <a:txBody>
                    <a:bodyPr/>
                    <a:lstStyle/>
                    <a:p>
                      <a:r>
                        <a:rPr lang="en-US" sz="1200" b="0" dirty="0">
                          <a:solidFill>
                            <a:schemeClr val="tx1"/>
                          </a:solidFill>
                        </a:rPr>
                        <a:t>Credit Card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rowSpan="3">
                  <a:txBody>
                    <a:bodyPr/>
                    <a:lstStyle/>
                    <a:p>
                      <a:pPr lvl="1"/>
                      <a:r>
                        <a:rPr lang="en-US" sz="1200" b="0" dirty="0">
                          <a:solidFill>
                            <a:schemeClr val="tx1"/>
                          </a:solidFill>
                        </a:rPr>
                        <a:t>Paytm</a:t>
                      </a:r>
                    </a:p>
                    <a:p>
                      <a:pPr lvl="1"/>
                      <a:endParaRPr lang="en-US" sz="1200" b="0" dirty="0">
                        <a:solidFill>
                          <a:schemeClr val="tx1"/>
                        </a:solidFill>
                      </a:endParaRPr>
                    </a:p>
                    <a:p>
                      <a:pPr lvl="1"/>
                      <a:r>
                        <a:rPr lang="en-US" sz="1200" b="0" dirty="0">
                          <a:solidFill>
                            <a:schemeClr val="tx1"/>
                          </a:solidFill>
                        </a:rPr>
                        <a:t>Google Pay</a:t>
                      </a:r>
                    </a:p>
                    <a:p>
                      <a:pPr lvl="1"/>
                      <a:endParaRPr lang="en-US" sz="1200" b="0" dirty="0">
                        <a:solidFill>
                          <a:schemeClr val="tx1"/>
                        </a:solidFill>
                      </a:endParaRPr>
                    </a:p>
                    <a:p>
                      <a:pPr lvl="1"/>
                      <a:r>
                        <a:rPr lang="en-US" sz="1200" b="0" dirty="0">
                          <a:solidFill>
                            <a:schemeClr val="tx1"/>
                          </a:solidFill>
                        </a:rPr>
                        <a:t>Phone Pay</a:t>
                      </a:r>
                    </a:p>
                    <a:p>
                      <a:pPr lvl="1"/>
                      <a:endParaRPr lang="en-US" sz="1200" b="0" dirty="0">
                        <a:solidFill>
                          <a:schemeClr val="tx1"/>
                        </a:solidFill>
                      </a:endParaRPr>
                    </a:p>
                    <a:p>
                      <a:pPr lvl="1"/>
                      <a:endParaRPr lang="en-US" sz="1200" b="0" dirty="0">
                        <a:solidFill>
                          <a:schemeClr val="tx1"/>
                        </a:solidFill>
                      </a:endParaRPr>
                    </a:p>
                    <a:p>
                      <a:pPr lvl="0"/>
                      <a:r>
                        <a:rPr lang="en-US" sz="1200" b="0" dirty="0">
                          <a:solidFill>
                            <a:schemeClr val="tx1"/>
                          </a:solidFill>
                        </a:rPr>
                        <a:t>Other Ways</a:t>
                      </a:r>
                    </a:p>
                    <a:p>
                      <a:pPr lvl="1"/>
                      <a:endParaRPr lang="en-US" sz="1200" b="0" dirty="0">
                        <a:solidFill>
                          <a:schemeClr val="tx1"/>
                        </a:solidFill>
                      </a:endParaRPr>
                    </a:p>
                    <a:p>
                      <a:pPr lvl="1"/>
                      <a:r>
                        <a:rPr lang="en-US" sz="1200" b="0" dirty="0">
                          <a:solidFill>
                            <a:schemeClr val="tx1"/>
                          </a:solidFill>
                        </a:rPr>
                        <a:t>Enter UPI 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189847">
                <a:tc>
                  <a:txBody>
                    <a:bodyPr/>
                    <a:lstStyle/>
                    <a:p>
                      <a:r>
                        <a:rPr lang="en-US" sz="1200" b="0" dirty="0">
                          <a:solidFill>
                            <a:schemeClr val="tx1"/>
                          </a:solidFill>
                        </a:rPr>
                        <a:t>UPI Payment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03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Online Banking </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1306286">
                <a:tc>
                  <a:txBody>
                    <a:bodyPr/>
                    <a:lstStyle/>
                    <a:p>
                      <a:r>
                        <a:rPr lang="en-US" sz="1200" b="0" dirty="0">
                          <a:solidFill>
                            <a:schemeClr val="tx1"/>
                          </a:solidFill>
                        </a:rPr>
                        <a:t>Enter UTR Details if paid through bank branch</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lnSpc>
                          <a:spcPct val="200000"/>
                        </a:lnSpc>
                      </a:pPr>
                      <a:r>
                        <a:rPr lang="en-US" sz="1200" b="0" dirty="0">
                          <a:solidFill>
                            <a:schemeClr val="tx1"/>
                          </a:solidFill>
                        </a:rPr>
                        <a:t>Date of Payment</a:t>
                      </a:r>
                    </a:p>
                    <a:p>
                      <a:pPr lvl="0">
                        <a:lnSpc>
                          <a:spcPct val="200000"/>
                        </a:lnSpc>
                      </a:pPr>
                      <a:r>
                        <a:rPr lang="en-US" sz="1200" b="0" dirty="0">
                          <a:solidFill>
                            <a:schemeClr val="tx1"/>
                          </a:solidFill>
                        </a:rPr>
                        <a:t>Bank Nam</a:t>
                      </a:r>
                    </a:p>
                    <a:p>
                      <a:pPr lvl="0">
                        <a:lnSpc>
                          <a:spcPct val="200000"/>
                        </a:lnSpc>
                      </a:pPr>
                      <a:r>
                        <a:rPr lang="en-US" sz="1200" b="0" dirty="0">
                          <a:solidFill>
                            <a:schemeClr val="tx1"/>
                          </a:solidFill>
                        </a:rPr>
                        <a:t>Branch</a:t>
                      </a:r>
                    </a:p>
                    <a:p>
                      <a:pPr lvl="0">
                        <a:lnSpc>
                          <a:spcPct val="200000"/>
                        </a:lnSpc>
                      </a:pPr>
                      <a:r>
                        <a:rPr lang="en-US" sz="1200" b="0" dirty="0">
                          <a:solidFill>
                            <a:schemeClr val="tx1"/>
                          </a:solidFill>
                        </a:rPr>
                        <a:t>Amount Paid</a:t>
                      </a:r>
                    </a:p>
                    <a:p>
                      <a:pPr lvl="0">
                        <a:lnSpc>
                          <a:spcPct val="200000"/>
                        </a:lnSpc>
                      </a:pPr>
                      <a:r>
                        <a:rPr lang="en-US" sz="1200" b="0" dirty="0">
                          <a:solidFill>
                            <a:schemeClr val="tx1"/>
                          </a:solidFill>
                        </a:rPr>
                        <a:t>UTR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0646015"/>
                  </a:ext>
                </a:extLst>
              </a:tr>
            </a:tbl>
          </a:graphicData>
        </a:graphic>
      </p:graphicFrame>
      <p:sp>
        <p:nvSpPr>
          <p:cNvPr id="8" name="TextBox 7">
            <a:extLst>
              <a:ext uri="{FF2B5EF4-FFF2-40B4-BE49-F238E27FC236}">
                <a16:creationId xmlns:a16="http://schemas.microsoft.com/office/drawing/2014/main" id="{2860FFDF-1814-1AE3-ED73-ACAF7D271D24}"/>
              </a:ext>
            </a:extLst>
          </p:cNvPr>
          <p:cNvSpPr txBox="1"/>
          <p:nvPr/>
        </p:nvSpPr>
        <p:spPr>
          <a:xfrm>
            <a:off x="3334904" y="1651519"/>
            <a:ext cx="3601616" cy="369332"/>
          </a:xfrm>
          <a:prstGeom prst="rect">
            <a:avLst/>
          </a:prstGeom>
          <a:noFill/>
        </p:spPr>
        <p:txBody>
          <a:bodyPr wrap="square" rtlCol="0">
            <a:spAutoFit/>
          </a:bodyPr>
          <a:lstStyle/>
          <a:p>
            <a:r>
              <a:rPr lang="en-US" dirty="0"/>
              <a:t>Select the type of Payment Option</a:t>
            </a:r>
            <a:endParaRPr lang="en-IN" dirty="0"/>
          </a:p>
        </p:txBody>
      </p:sp>
      <p:sp>
        <p:nvSpPr>
          <p:cNvPr id="9" name="Oval 8">
            <a:extLst>
              <a:ext uri="{FF2B5EF4-FFF2-40B4-BE49-F238E27FC236}">
                <a16:creationId xmlns:a16="http://schemas.microsoft.com/office/drawing/2014/main" id="{7F1225A9-02EC-2E5A-8CA0-105FC2F944EA}"/>
              </a:ext>
            </a:extLst>
          </p:cNvPr>
          <p:cNvSpPr/>
          <p:nvPr/>
        </p:nvSpPr>
        <p:spPr>
          <a:xfrm>
            <a:off x="4475177" y="2694695"/>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39EBD17F-011D-A45F-75C0-2BF2BB091283}"/>
              </a:ext>
            </a:extLst>
          </p:cNvPr>
          <p:cNvGrpSpPr/>
          <p:nvPr/>
        </p:nvGrpSpPr>
        <p:grpSpPr>
          <a:xfrm>
            <a:off x="4475177" y="3111638"/>
            <a:ext cx="233265" cy="238702"/>
            <a:chOff x="2691880" y="1838002"/>
            <a:chExt cx="233265" cy="238702"/>
          </a:xfrm>
        </p:grpSpPr>
        <p:sp>
          <p:nvSpPr>
            <p:cNvPr id="11" name="Oval 10">
              <a:extLst>
                <a:ext uri="{FF2B5EF4-FFF2-40B4-BE49-F238E27FC236}">
                  <a16:creationId xmlns:a16="http://schemas.microsoft.com/office/drawing/2014/main" id="{086D660F-6618-BE2B-9397-6B32042F0A64}"/>
                </a:ext>
              </a:extLst>
            </p:cNvPr>
            <p:cNvSpPr/>
            <p:nvPr/>
          </p:nvSpPr>
          <p:spPr>
            <a:xfrm>
              <a:off x="2691880" y="1838002"/>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001E19FE-4BFB-2D32-427F-6774183173F9}"/>
                </a:ext>
              </a:extLst>
            </p:cNvPr>
            <p:cNvSpPr/>
            <p:nvPr/>
          </p:nvSpPr>
          <p:spPr>
            <a:xfrm>
              <a:off x="2752529" y="1896638"/>
              <a:ext cx="111967" cy="1214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Oval 15">
            <a:extLst>
              <a:ext uri="{FF2B5EF4-FFF2-40B4-BE49-F238E27FC236}">
                <a16:creationId xmlns:a16="http://schemas.microsoft.com/office/drawing/2014/main" id="{E89C27A2-93D0-1704-7727-230945F34966}"/>
              </a:ext>
            </a:extLst>
          </p:cNvPr>
          <p:cNvSpPr/>
          <p:nvPr/>
        </p:nvSpPr>
        <p:spPr>
          <a:xfrm>
            <a:off x="4475177" y="4346038"/>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F50EB1B2-7A5C-D26E-C5CC-C90A4F9948F1}"/>
              </a:ext>
            </a:extLst>
          </p:cNvPr>
          <p:cNvCxnSpPr/>
          <p:nvPr/>
        </p:nvCxnSpPr>
        <p:spPr>
          <a:xfrm>
            <a:off x="5135712" y="3782097"/>
            <a:ext cx="2635899"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Oval 18">
            <a:hlinkClick r:id="rId2" action="ppaction://hlinksldjump"/>
            <a:extLst>
              <a:ext uri="{FF2B5EF4-FFF2-40B4-BE49-F238E27FC236}">
                <a16:creationId xmlns:a16="http://schemas.microsoft.com/office/drawing/2014/main" id="{A53B967B-6F38-B8B0-7677-6488D5E6DE0F}"/>
              </a:ext>
            </a:extLst>
          </p:cNvPr>
          <p:cNvSpPr/>
          <p:nvPr/>
        </p:nvSpPr>
        <p:spPr>
          <a:xfrm>
            <a:off x="7057819" y="2694695"/>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69B8548D-63D5-DA8D-7BD0-7214F11451C5}"/>
              </a:ext>
            </a:extLst>
          </p:cNvPr>
          <p:cNvSpPr/>
          <p:nvPr/>
        </p:nvSpPr>
        <p:spPr>
          <a:xfrm>
            <a:off x="7057819" y="3085234"/>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ED64C4E5-04B3-B624-126B-95E64AE6BB77}"/>
              </a:ext>
            </a:extLst>
          </p:cNvPr>
          <p:cNvSpPr/>
          <p:nvPr/>
        </p:nvSpPr>
        <p:spPr>
          <a:xfrm>
            <a:off x="7075690" y="3454275"/>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F643D14C-C094-D35F-825C-B034A26BE066}"/>
              </a:ext>
            </a:extLst>
          </p:cNvPr>
          <p:cNvSpPr/>
          <p:nvPr/>
        </p:nvSpPr>
        <p:spPr>
          <a:xfrm>
            <a:off x="7075690" y="4245777"/>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EA0E2245-AE59-6D31-138B-641DA9444489}"/>
              </a:ext>
            </a:extLst>
          </p:cNvPr>
          <p:cNvSpPr/>
          <p:nvPr/>
        </p:nvSpPr>
        <p:spPr>
          <a:xfrm>
            <a:off x="6401552" y="4827101"/>
            <a:ext cx="1427584" cy="238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endParaRPr>
          </a:p>
        </p:txBody>
      </p:sp>
      <p:sp>
        <p:nvSpPr>
          <p:cNvPr id="24" name="Rectangle 23">
            <a:extLst>
              <a:ext uri="{FF2B5EF4-FFF2-40B4-BE49-F238E27FC236}">
                <a16:creationId xmlns:a16="http://schemas.microsoft.com/office/drawing/2014/main" id="{B19F2548-6055-3BD1-2379-A6D0AFC00322}"/>
              </a:ext>
            </a:extLst>
          </p:cNvPr>
          <p:cNvSpPr/>
          <p:nvPr/>
        </p:nvSpPr>
        <p:spPr>
          <a:xfrm>
            <a:off x="6401552" y="5198520"/>
            <a:ext cx="1427584" cy="238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endParaRPr>
          </a:p>
        </p:txBody>
      </p:sp>
      <p:sp>
        <p:nvSpPr>
          <p:cNvPr id="25" name="Rectangle 24">
            <a:extLst>
              <a:ext uri="{FF2B5EF4-FFF2-40B4-BE49-F238E27FC236}">
                <a16:creationId xmlns:a16="http://schemas.microsoft.com/office/drawing/2014/main" id="{D7ACE665-9973-F6D8-470C-631FA2141BBA}"/>
              </a:ext>
            </a:extLst>
          </p:cNvPr>
          <p:cNvSpPr/>
          <p:nvPr/>
        </p:nvSpPr>
        <p:spPr>
          <a:xfrm>
            <a:off x="6401552" y="5569939"/>
            <a:ext cx="1427584" cy="238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endParaRPr>
          </a:p>
        </p:txBody>
      </p:sp>
      <p:sp>
        <p:nvSpPr>
          <p:cNvPr id="26" name="Rectangle 25">
            <a:extLst>
              <a:ext uri="{FF2B5EF4-FFF2-40B4-BE49-F238E27FC236}">
                <a16:creationId xmlns:a16="http://schemas.microsoft.com/office/drawing/2014/main" id="{9A283778-8175-A69E-7F80-31E6A1C8F097}"/>
              </a:ext>
            </a:extLst>
          </p:cNvPr>
          <p:cNvSpPr/>
          <p:nvPr/>
        </p:nvSpPr>
        <p:spPr>
          <a:xfrm>
            <a:off x="6401552" y="5941358"/>
            <a:ext cx="1427584" cy="238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endParaRPr>
          </a:p>
        </p:txBody>
      </p:sp>
      <p:sp>
        <p:nvSpPr>
          <p:cNvPr id="27" name="Rectangle 26">
            <a:extLst>
              <a:ext uri="{FF2B5EF4-FFF2-40B4-BE49-F238E27FC236}">
                <a16:creationId xmlns:a16="http://schemas.microsoft.com/office/drawing/2014/main" id="{E639B8D7-2497-B6AC-D319-610A895ECDB4}"/>
              </a:ext>
            </a:extLst>
          </p:cNvPr>
          <p:cNvSpPr/>
          <p:nvPr/>
        </p:nvSpPr>
        <p:spPr>
          <a:xfrm>
            <a:off x="6414758" y="6312778"/>
            <a:ext cx="1427584" cy="238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endParaRPr>
          </a:p>
        </p:txBody>
      </p:sp>
      <p:sp>
        <p:nvSpPr>
          <p:cNvPr id="28" name="Rectangle 27">
            <a:extLst>
              <a:ext uri="{FF2B5EF4-FFF2-40B4-BE49-F238E27FC236}">
                <a16:creationId xmlns:a16="http://schemas.microsoft.com/office/drawing/2014/main" id="{136A99F3-CCE3-5548-FC09-25719C38ECC8}"/>
              </a:ext>
            </a:extLst>
          </p:cNvPr>
          <p:cNvSpPr/>
          <p:nvPr/>
        </p:nvSpPr>
        <p:spPr>
          <a:xfrm>
            <a:off x="8249013" y="5569939"/>
            <a:ext cx="1427584" cy="238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endParaRPr>
          </a:p>
        </p:txBody>
      </p:sp>
      <p:sp>
        <p:nvSpPr>
          <p:cNvPr id="29" name="TextBox 28">
            <a:extLst>
              <a:ext uri="{FF2B5EF4-FFF2-40B4-BE49-F238E27FC236}">
                <a16:creationId xmlns:a16="http://schemas.microsoft.com/office/drawing/2014/main" id="{B2EB315B-3C7E-493D-ACB7-B06DA92839E6}"/>
              </a:ext>
            </a:extLst>
          </p:cNvPr>
          <p:cNvSpPr txBox="1"/>
          <p:nvPr/>
        </p:nvSpPr>
        <p:spPr>
          <a:xfrm>
            <a:off x="8153128" y="5198520"/>
            <a:ext cx="1619354" cy="253916"/>
          </a:xfrm>
          <a:prstGeom prst="rect">
            <a:avLst/>
          </a:prstGeom>
          <a:noFill/>
        </p:spPr>
        <p:txBody>
          <a:bodyPr wrap="none" rtlCol="0">
            <a:spAutoFit/>
          </a:bodyPr>
          <a:lstStyle/>
          <a:p>
            <a:r>
              <a:rPr lang="en-US" sz="1050" dirty="0"/>
              <a:t>Upload Scanned Receipt</a:t>
            </a:r>
            <a:endParaRPr lang="en-IN" sz="1050" dirty="0"/>
          </a:p>
        </p:txBody>
      </p:sp>
      <p:sp>
        <p:nvSpPr>
          <p:cNvPr id="30" name="Rectangle: Rounded Corners 29">
            <a:hlinkClick r:id="rId3" action="ppaction://hlinksldjump"/>
            <a:extLst>
              <a:ext uri="{FF2B5EF4-FFF2-40B4-BE49-F238E27FC236}">
                <a16:creationId xmlns:a16="http://schemas.microsoft.com/office/drawing/2014/main" id="{1799C31E-7789-EFCC-17D5-FC1CF774BCDA}"/>
              </a:ext>
            </a:extLst>
          </p:cNvPr>
          <p:cNvSpPr/>
          <p:nvPr/>
        </p:nvSpPr>
        <p:spPr>
          <a:xfrm>
            <a:off x="8369559" y="5984117"/>
            <a:ext cx="1175657" cy="195943"/>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Upload</a:t>
            </a:r>
            <a:endParaRPr lang="en-IN" sz="1200" b="1" dirty="0"/>
          </a:p>
        </p:txBody>
      </p:sp>
      <p:sp>
        <p:nvSpPr>
          <p:cNvPr id="31" name="Oval 30">
            <a:extLst>
              <a:ext uri="{FF2B5EF4-FFF2-40B4-BE49-F238E27FC236}">
                <a16:creationId xmlns:a16="http://schemas.microsoft.com/office/drawing/2014/main" id="{087FD60C-BFCA-42F0-44D1-9448A95A2F22}"/>
              </a:ext>
            </a:extLst>
          </p:cNvPr>
          <p:cNvSpPr/>
          <p:nvPr/>
        </p:nvSpPr>
        <p:spPr>
          <a:xfrm>
            <a:off x="4459243" y="5239774"/>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hlinkClick r:id="rId4" action="ppaction://hlinksldjump"/>
            <a:extLst>
              <a:ext uri="{FF2B5EF4-FFF2-40B4-BE49-F238E27FC236}">
                <a16:creationId xmlns:a16="http://schemas.microsoft.com/office/drawing/2014/main" id="{A92FF280-FE57-A309-9C99-F01AF97D1CB4}"/>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33" name="Arrow: Left 32">
            <a:hlinkClick r:id="rId5" action="ppaction://hlinksldjump"/>
            <a:extLst>
              <a:ext uri="{FF2B5EF4-FFF2-40B4-BE49-F238E27FC236}">
                <a16:creationId xmlns:a16="http://schemas.microsoft.com/office/drawing/2014/main" id="{392DB2C2-6602-51DE-1822-0823024EE3D4}"/>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97973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4BE4DB0-E9CB-6F02-C410-E12BAE5E8188}"/>
              </a:ext>
            </a:extLst>
          </p:cNvPr>
          <p:cNvGraphicFramePr>
            <a:graphicFrameLocks noGrp="1"/>
          </p:cNvGraphicFramePr>
          <p:nvPr>
            <p:extLst>
              <p:ext uri="{D42A27DB-BD31-4B8C-83A1-F6EECF244321}">
                <p14:modId xmlns:p14="http://schemas.microsoft.com/office/powerpoint/2010/main" val="3451465482"/>
              </p:ext>
            </p:extLst>
          </p:nvPr>
        </p:nvGraphicFramePr>
        <p:xfrm>
          <a:off x="1083889" y="1667247"/>
          <a:ext cx="4878373" cy="3824232"/>
        </p:xfrm>
        <a:graphic>
          <a:graphicData uri="http://schemas.openxmlformats.org/drawingml/2006/table">
            <a:tbl>
              <a:tblPr firstRow="1" bandRow="1">
                <a:tableStyleId>{5C22544A-7EE6-4342-B048-85BDC9FD1C3A}</a:tableStyleId>
              </a:tblPr>
              <a:tblGrid>
                <a:gridCol w="1991886">
                  <a:extLst>
                    <a:ext uri="{9D8B030D-6E8A-4147-A177-3AD203B41FA5}">
                      <a16:colId xmlns:a16="http://schemas.microsoft.com/office/drawing/2014/main" val="2680514281"/>
                    </a:ext>
                  </a:extLst>
                </a:gridCol>
                <a:gridCol w="2886487">
                  <a:extLst>
                    <a:ext uri="{9D8B030D-6E8A-4147-A177-3AD203B41FA5}">
                      <a16:colId xmlns:a16="http://schemas.microsoft.com/office/drawing/2014/main" val="3772945424"/>
                    </a:ext>
                  </a:extLst>
                </a:gridCol>
              </a:tblGrid>
              <a:tr h="395689">
                <a:tc>
                  <a:txBody>
                    <a:bodyPr/>
                    <a:lstStyle/>
                    <a:p>
                      <a:r>
                        <a:rPr lang="en-US" sz="1200" b="0" dirty="0">
                          <a:solidFill>
                            <a:schemeClr val="tx1"/>
                          </a:solidFill>
                        </a:rPr>
                        <a:t>Apartment / Villa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Kammaghatta</a:t>
                      </a:r>
                      <a:r>
                        <a:rPr lang="en-US" sz="1200" b="0" dirty="0">
                          <a:solidFill>
                            <a:schemeClr val="tx1"/>
                          </a:solidFill>
                        </a:rPr>
                        <a:t> Phase 2</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341271">
                <a:tc>
                  <a:txBody>
                    <a:bodyPr/>
                    <a:lstStyle/>
                    <a:p>
                      <a:r>
                        <a:rPr lang="en-US" sz="1200" b="0" dirty="0">
                          <a:solidFill>
                            <a:schemeClr val="tx1"/>
                          </a:solidFill>
                        </a:rPr>
                        <a:t>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3 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4313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Built up Area</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1300 Sq ft</a:t>
                      </a:r>
                      <a:endParaRPr lang="en-IN" sz="1200" b="0" dirty="0">
                        <a:solidFill>
                          <a:schemeClr val="tx1"/>
                        </a:solidFill>
                      </a:endParaRPr>
                    </a:p>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341271">
                <a:tc>
                  <a:txBody>
                    <a:bodyPr/>
                    <a:lstStyle/>
                    <a:p>
                      <a:r>
                        <a:rPr lang="en-US" sz="1200" b="0" dirty="0">
                          <a:solidFill>
                            <a:schemeClr val="tx1"/>
                          </a:solidFill>
                        </a:rPr>
                        <a:t>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a:t>
                      </a:r>
                      <a:r>
                        <a:rPr lang="en-US" sz="1200" b="0" baseline="30000" dirty="0">
                          <a:solidFill>
                            <a:schemeClr val="tx1"/>
                          </a:solidFill>
                        </a:rPr>
                        <a:t>st</a:t>
                      </a:r>
                      <a:r>
                        <a:rPr lang="en-US" sz="1200" b="0" dirty="0">
                          <a:solidFill>
                            <a:schemeClr val="tx1"/>
                          </a:solidFill>
                        </a:rPr>
                        <a:t> 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341271">
                <a:tc>
                  <a:txBody>
                    <a:bodyPr/>
                    <a:lstStyle/>
                    <a:p>
                      <a:r>
                        <a:rPr lang="en-US" sz="1200" b="0" dirty="0">
                          <a:solidFill>
                            <a:schemeClr val="tx1"/>
                          </a:solidFill>
                        </a:rPr>
                        <a:t>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7</a:t>
                      </a:r>
                      <a:r>
                        <a:rPr lang="en-US" sz="1200" b="0" baseline="30000" dirty="0">
                          <a:solidFill>
                            <a:schemeClr val="tx1"/>
                          </a:solidFill>
                        </a:rPr>
                        <a:t>th</a:t>
                      </a:r>
                      <a:r>
                        <a:rPr lang="en-US" sz="1200" b="0" dirty="0">
                          <a:solidFill>
                            <a:schemeClr val="tx1"/>
                          </a:solidFill>
                        </a:rPr>
                        <a:t> 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341271">
                <a:tc>
                  <a:txBody>
                    <a:bodyPr/>
                    <a:lstStyle/>
                    <a:p>
                      <a:r>
                        <a:rPr lang="en-US" sz="1200" b="0" dirty="0">
                          <a:solidFill>
                            <a:schemeClr val="tx1"/>
                          </a:solidFill>
                        </a:rPr>
                        <a:t>Flat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No 701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8409775"/>
                  </a:ext>
                </a:extLst>
              </a:tr>
              <a:tr h="341271">
                <a:tc>
                  <a:txBody>
                    <a:bodyPr/>
                    <a:lstStyle/>
                    <a:p>
                      <a:r>
                        <a:rPr lang="en-US" sz="1200" b="1" dirty="0">
                          <a:solidFill>
                            <a:schemeClr val="tx1"/>
                          </a:solidFill>
                        </a:rPr>
                        <a:t>Total Cost of Purchase</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Rs 68,50,000/-</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591525"/>
                  </a:ext>
                </a:extLst>
              </a:tr>
              <a:tr h="402985">
                <a:tc>
                  <a:txBody>
                    <a:bodyPr/>
                    <a:lstStyle/>
                    <a:p>
                      <a:r>
                        <a:rPr lang="en-US" sz="1200" b="0" dirty="0">
                          <a:solidFill>
                            <a:schemeClr val="tx1"/>
                          </a:solidFill>
                        </a:rPr>
                        <a:t>Booking Amount Paid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lvl="1" algn="l" defTabSz="914400" rtl="0" eaLnBrk="1" latinLnBrk="0" hangingPunct="1"/>
                      <a:r>
                        <a:rPr lang="en-US" sz="1200" b="0" kern="1200" dirty="0">
                          <a:solidFill>
                            <a:schemeClr val="tx1"/>
                          </a:solidFill>
                          <a:latin typeface="+mn-lt"/>
                          <a:ea typeface="+mn-ea"/>
                          <a:cs typeface="+mn-cs"/>
                        </a:rPr>
                        <a:t>Rs 2,50,000/-</a:t>
                      </a:r>
                      <a:endParaRPr lang="en-IN" sz="12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9659645"/>
                  </a:ext>
                </a:extLst>
              </a:tr>
              <a:tr h="404803">
                <a:tc>
                  <a:txBody>
                    <a:bodyPr/>
                    <a:lstStyle/>
                    <a:p>
                      <a:r>
                        <a:rPr lang="en-US" sz="1200" b="0" kern="1200" dirty="0">
                          <a:solidFill>
                            <a:schemeClr val="tx1"/>
                          </a:solidFill>
                          <a:latin typeface="+mn-lt"/>
                          <a:ea typeface="+mn-ea"/>
                          <a:cs typeface="+mn-cs"/>
                        </a:rPr>
                        <a:t>Balance Amount to be paid</a:t>
                      </a:r>
                      <a:endParaRPr lang="en-IN" sz="12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lvl="1" algn="l" defTabSz="914400" rtl="0" eaLnBrk="1" latinLnBrk="0" hangingPunct="1"/>
                      <a:r>
                        <a:rPr lang="en-US" sz="1200" b="0" kern="1200" dirty="0">
                          <a:solidFill>
                            <a:schemeClr val="tx1"/>
                          </a:solidFill>
                          <a:latin typeface="+mn-lt"/>
                          <a:ea typeface="+mn-ea"/>
                          <a:cs typeface="+mn-cs"/>
                        </a:rPr>
                        <a:t>Rs  66,00,000/-</a:t>
                      </a:r>
                      <a:endParaRPr lang="en-IN" sz="12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5649125"/>
                  </a:ext>
                </a:extLst>
              </a:tr>
              <a:tr h="431334">
                <a:tc>
                  <a:txBody>
                    <a:bodyPr/>
                    <a:lstStyle/>
                    <a:p>
                      <a:r>
                        <a:rPr lang="en-US" sz="1200" b="0" dirty="0">
                          <a:solidFill>
                            <a:schemeClr val="tx1"/>
                          </a:solidFill>
                        </a:rPr>
                        <a:t>Last Date to pay full amount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lvl="1" algn="l" defTabSz="914400" rtl="0" eaLnBrk="1" latinLnBrk="0" hangingPunct="1"/>
                      <a:r>
                        <a:rPr lang="en-US" sz="1200" b="0" kern="1200" dirty="0">
                          <a:solidFill>
                            <a:schemeClr val="tx1"/>
                          </a:solidFill>
                          <a:latin typeface="+mn-lt"/>
                          <a:ea typeface="+mn-ea"/>
                          <a:cs typeface="+mn-cs"/>
                        </a:rPr>
                        <a:t>15/Dec/2025</a:t>
                      </a:r>
                      <a:endParaRPr lang="en-IN" sz="12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835818"/>
                  </a:ext>
                </a:extLst>
              </a:tr>
            </a:tbl>
          </a:graphicData>
        </a:graphic>
      </p:graphicFrame>
      <p:sp>
        <p:nvSpPr>
          <p:cNvPr id="9" name="TextBox 8">
            <a:extLst>
              <a:ext uri="{FF2B5EF4-FFF2-40B4-BE49-F238E27FC236}">
                <a16:creationId xmlns:a16="http://schemas.microsoft.com/office/drawing/2014/main" id="{8A33759E-679F-41C2-EC40-75C01E9D416F}"/>
              </a:ext>
            </a:extLst>
          </p:cNvPr>
          <p:cNvSpPr txBox="1"/>
          <p:nvPr/>
        </p:nvSpPr>
        <p:spPr>
          <a:xfrm>
            <a:off x="2789853" y="985287"/>
            <a:ext cx="7701633" cy="307777"/>
          </a:xfrm>
          <a:prstGeom prst="rect">
            <a:avLst/>
          </a:prstGeom>
          <a:noFill/>
        </p:spPr>
        <p:txBody>
          <a:bodyPr wrap="square" rtlCol="0">
            <a:spAutoFit/>
          </a:bodyPr>
          <a:lstStyle/>
          <a:p>
            <a:r>
              <a:rPr lang="en-US" sz="1400" dirty="0"/>
              <a:t>Payment of Rs 2,50,000/- is successful. Booking of Flat is Successful. Details are as follows</a:t>
            </a:r>
            <a:endParaRPr lang="en-IN" sz="1400" dirty="0"/>
          </a:p>
        </p:txBody>
      </p:sp>
      <p:graphicFrame>
        <p:nvGraphicFramePr>
          <p:cNvPr id="10" name="Table 9">
            <a:extLst>
              <a:ext uri="{FF2B5EF4-FFF2-40B4-BE49-F238E27FC236}">
                <a16:creationId xmlns:a16="http://schemas.microsoft.com/office/drawing/2014/main" id="{AB60227F-3231-AAF3-28D2-0FE241E4C213}"/>
              </a:ext>
            </a:extLst>
          </p:cNvPr>
          <p:cNvGraphicFramePr>
            <a:graphicFrameLocks noGrp="1"/>
          </p:cNvGraphicFramePr>
          <p:nvPr>
            <p:extLst>
              <p:ext uri="{D42A27DB-BD31-4B8C-83A1-F6EECF244321}">
                <p14:modId xmlns:p14="http://schemas.microsoft.com/office/powerpoint/2010/main" val="1168067410"/>
              </p:ext>
            </p:extLst>
          </p:nvPr>
        </p:nvGraphicFramePr>
        <p:xfrm>
          <a:off x="6253047" y="1769884"/>
          <a:ext cx="4878373" cy="3669863"/>
        </p:xfrm>
        <a:graphic>
          <a:graphicData uri="http://schemas.openxmlformats.org/drawingml/2006/table">
            <a:tbl>
              <a:tblPr firstRow="1" bandRow="1">
                <a:tableStyleId>{5C22544A-7EE6-4342-B048-85BDC9FD1C3A}</a:tableStyleId>
              </a:tblPr>
              <a:tblGrid>
                <a:gridCol w="1528684">
                  <a:extLst>
                    <a:ext uri="{9D8B030D-6E8A-4147-A177-3AD203B41FA5}">
                      <a16:colId xmlns:a16="http://schemas.microsoft.com/office/drawing/2014/main" val="2680514281"/>
                    </a:ext>
                  </a:extLst>
                </a:gridCol>
                <a:gridCol w="3349689">
                  <a:extLst>
                    <a:ext uri="{9D8B030D-6E8A-4147-A177-3AD203B41FA5}">
                      <a16:colId xmlns:a16="http://schemas.microsoft.com/office/drawing/2014/main" val="3772945424"/>
                    </a:ext>
                  </a:extLst>
                </a:gridCol>
              </a:tblGrid>
              <a:tr h="903281">
                <a:tc>
                  <a:txBody>
                    <a:bodyPr/>
                    <a:lstStyle/>
                    <a:p>
                      <a:r>
                        <a:rPr lang="en-US" sz="1200" b="0" dirty="0">
                          <a:solidFill>
                            <a:schemeClr val="tx1"/>
                          </a:solidFill>
                        </a:rPr>
                        <a:t>Purchaser Name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Mr</a:t>
                      </a:r>
                      <a:r>
                        <a:rPr lang="en-US" sz="1200" b="0" dirty="0">
                          <a:solidFill>
                            <a:schemeClr val="tx1"/>
                          </a:solidFill>
                        </a:rPr>
                        <a:t> ABCD</a:t>
                      </a:r>
                    </a:p>
                    <a:p>
                      <a:pPr lvl="1"/>
                      <a:r>
                        <a:rPr lang="en-US" sz="1200" b="0" dirty="0" err="1">
                          <a:solidFill>
                            <a:schemeClr val="tx1"/>
                          </a:solidFill>
                        </a:rPr>
                        <a:t>Mr</a:t>
                      </a:r>
                      <a:r>
                        <a:rPr lang="en-US" sz="1200" b="0" dirty="0">
                          <a:solidFill>
                            <a:schemeClr val="tx1"/>
                          </a:solidFill>
                        </a:rPr>
                        <a:t> CDEF</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900459">
                <a:tc>
                  <a:txBody>
                    <a:bodyPr/>
                    <a:lstStyle/>
                    <a:p>
                      <a:r>
                        <a:rPr lang="en-US" sz="1200" b="0" dirty="0">
                          <a:solidFill>
                            <a:schemeClr val="tx1"/>
                          </a:solidFill>
                        </a:rPr>
                        <a:t>Email 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903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Phone Number</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962842">
                <a:tc>
                  <a:txBody>
                    <a:bodyPr/>
                    <a:lstStyle/>
                    <a:p>
                      <a:r>
                        <a:rPr lang="en-US" sz="1200" b="0" dirty="0">
                          <a:solidFill>
                            <a:schemeClr val="tx1"/>
                          </a:solidFill>
                        </a:rPr>
                        <a:t>Address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bl>
          </a:graphicData>
        </a:graphic>
      </p:graphicFrame>
      <p:graphicFrame>
        <p:nvGraphicFramePr>
          <p:cNvPr id="11" name="Table 10">
            <a:extLst>
              <a:ext uri="{FF2B5EF4-FFF2-40B4-BE49-F238E27FC236}">
                <a16:creationId xmlns:a16="http://schemas.microsoft.com/office/drawing/2014/main" id="{A08A6A52-08CA-A03A-F3D3-017E524AAA81}"/>
              </a:ext>
            </a:extLst>
          </p:cNvPr>
          <p:cNvGraphicFramePr>
            <a:graphicFrameLocks noGrp="1"/>
          </p:cNvGraphicFramePr>
          <p:nvPr>
            <p:extLst>
              <p:ext uri="{D42A27DB-BD31-4B8C-83A1-F6EECF244321}">
                <p14:modId xmlns:p14="http://schemas.microsoft.com/office/powerpoint/2010/main" val="460380598"/>
              </p:ext>
            </p:extLst>
          </p:nvPr>
        </p:nvGraphicFramePr>
        <p:xfrm>
          <a:off x="7875038" y="1807207"/>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graphicFrame>
        <p:nvGraphicFramePr>
          <p:cNvPr id="12" name="Table 11">
            <a:extLst>
              <a:ext uri="{FF2B5EF4-FFF2-40B4-BE49-F238E27FC236}">
                <a16:creationId xmlns:a16="http://schemas.microsoft.com/office/drawing/2014/main" id="{0974DF08-50B7-732D-0FF3-B90C13D26D2F}"/>
              </a:ext>
            </a:extLst>
          </p:cNvPr>
          <p:cNvGraphicFramePr>
            <a:graphicFrameLocks noGrp="1"/>
          </p:cNvGraphicFramePr>
          <p:nvPr>
            <p:extLst>
              <p:ext uri="{D42A27DB-BD31-4B8C-83A1-F6EECF244321}">
                <p14:modId xmlns:p14="http://schemas.microsoft.com/office/powerpoint/2010/main" val="1968547734"/>
              </p:ext>
            </p:extLst>
          </p:nvPr>
        </p:nvGraphicFramePr>
        <p:xfrm>
          <a:off x="7875038" y="2710179"/>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graphicFrame>
        <p:nvGraphicFramePr>
          <p:cNvPr id="13" name="Table 12">
            <a:extLst>
              <a:ext uri="{FF2B5EF4-FFF2-40B4-BE49-F238E27FC236}">
                <a16:creationId xmlns:a16="http://schemas.microsoft.com/office/drawing/2014/main" id="{4DDF26BD-5BCB-EDCE-CEE3-E896DCB1BDA1}"/>
              </a:ext>
            </a:extLst>
          </p:cNvPr>
          <p:cNvGraphicFramePr>
            <a:graphicFrameLocks noGrp="1"/>
          </p:cNvGraphicFramePr>
          <p:nvPr>
            <p:extLst>
              <p:ext uri="{D42A27DB-BD31-4B8C-83A1-F6EECF244321}">
                <p14:modId xmlns:p14="http://schemas.microsoft.com/office/powerpoint/2010/main" val="1287903275"/>
              </p:ext>
            </p:extLst>
          </p:nvPr>
        </p:nvGraphicFramePr>
        <p:xfrm>
          <a:off x="7875038" y="3591806"/>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graphicFrame>
        <p:nvGraphicFramePr>
          <p:cNvPr id="14" name="Table 13">
            <a:extLst>
              <a:ext uri="{FF2B5EF4-FFF2-40B4-BE49-F238E27FC236}">
                <a16:creationId xmlns:a16="http://schemas.microsoft.com/office/drawing/2014/main" id="{767B5E59-E6BA-FD90-DE98-EE0A16FE240E}"/>
              </a:ext>
            </a:extLst>
          </p:cNvPr>
          <p:cNvGraphicFramePr>
            <a:graphicFrameLocks noGrp="1"/>
          </p:cNvGraphicFramePr>
          <p:nvPr>
            <p:extLst>
              <p:ext uri="{D42A27DB-BD31-4B8C-83A1-F6EECF244321}">
                <p14:modId xmlns:p14="http://schemas.microsoft.com/office/powerpoint/2010/main" val="3651370181"/>
              </p:ext>
            </p:extLst>
          </p:nvPr>
        </p:nvGraphicFramePr>
        <p:xfrm>
          <a:off x="7875038" y="4532101"/>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sp>
        <p:nvSpPr>
          <p:cNvPr id="15" name="Rectangle: Rounded Corners 14">
            <a:extLst>
              <a:ext uri="{FF2B5EF4-FFF2-40B4-BE49-F238E27FC236}">
                <a16:creationId xmlns:a16="http://schemas.microsoft.com/office/drawing/2014/main" id="{FF3FB35A-EA7F-85D2-AAF2-3731BA4555EC}"/>
              </a:ext>
            </a:extLst>
          </p:cNvPr>
          <p:cNvSpPr/>
          <p:nvPr/>
        </p:nvSpPr>
        <p:spPr>
          <a:xfrm>
            <a:off x="9698383" y="583259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Download the Receipt</a:t>
            </a:r>
            <a:endParaRPr lang="en-IN" sz="1400" dirty="0"/>
          </a:p>
        </p:txBody>
      </p:sp>
      <p:sp>
        <p:nvSpPr>
          <p:cNvPr id="16" name="Rectangle: Rounded Corners 15">
            <a:hlinkClick r:id="rId2" action="ppaction://hlinksldjump"/>
            <a:extLst>
              <a:ext uri="{FF2B5EF4-FFF2-40B4-BE49-F238E27FC236}">
                <a16:creationId xmlns:a16="http://schemas.microsoft.com/office/drawing/2014/main" id="{B28C2728-2276-81A5-8AF6-BA2795ACB990}"/>
              </a:ext>
            </a:extLst>
          </p:cNvPr>
          <p:cNvSpPr/>
          <p:nvPr/>
        </p:nvSpPr>
        <p:spPr>
          <a:xfrm>
            <a:off x="5382208" y="591656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OK</a:t>
            </a:r>
            <a:endParaRPr lang="en-IN" sz="1400" dirty="0"/>
          </a:p>
        </p:txBody>
      </p:sp>
      <p:sp>
        <p:nvSpPr>
          <p:cNvPr id="2" name="Arrow: Left 1">
            <a:hlinkClick r:id="rId3" action="ppaction://hlinksldjump"/>
            <a:extLst>
              <a:ext uri="{FF2B5EF4-FFF2-40B4-BE49-F238E27FC236}">
                <a16:creationId xmlns:a16="http://schemas.microsoft.com/office/drawing/2014/main" id="{FFD24FA1-7682-849A-7BE0-D346979D4415}"/>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32663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CB5ED7-0C11-8BB1-7CE0-FA88B5C31235}"/>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94F1C5F-5ECD-7F10-A1FA-9FDDC24C64F1}"/>
              </a:ext>
            </a:extLst>
          </p:cNvPr>
          <p:cNvGraphicFramePr>
            <a:graphicFrameLocks noGrp="1"/>
          </p:cNvGraphicFramePr>
          <p:nvPr/>
        </p:nvGraphicFramePr>
        <p:xfrm>
          <a:off x="1083889" y="1667247"/>
          <a:ext cx="4878373" cy="3824232"/>
        </p:xfrm>
        <a:graphic>
          <a:graphicData uri="http://schemas.openxmlformats.org/drawingml/2006/table">
            <a:tbl>
              <a:tblPr firstRow="1" bandRow="1">
                <a:tableStyleId>{5C22544A-7EE6-4342-B048-85BDC9FD1C3A}</a:tableStyleId>
              </a:tblPr>
              <a:tblGrid>
                <a:gridCol w="1991886">
                  <a:extLst>
                    <a:ext uri="{9D8B030D-6E8A-4147-A177-3AD203B41FA5}">
                      <a16:colId xmlns:a16="http://schemas.microsoft.com/office/drawing/2014/main" val="2680514281"/>
                    </a:ext>
                  </a:extLst>
                </a:gridCol>
                <a:gridCol w="2886487">
                  <a:extLst>
                    <a:ext uri="{9D8B030D-6E8A-4147-A177-3AD203B41FA5}">
                      <a16:colId xmlns:a16="http://schemas.microsoft.com/office/drawing/2014/main" val="3772945424"/>
                    </a:ext>
                  </a:extLst>
                </a:gridCol>
              </a:tblGrid>
              <a:tr h="395689">
                <a:tc>
                  <a:txBody>
                    <a:bodyPr/>
                    <a:lstStyle/>
                    <a:p>
                      <a:r>
                        <a:rPr lang="en-US" sz="1200" b="0" dirty="0">
                          <a:solidFill>
                            <a:schemeClr val="tx1"/>
                          </a:solidFill>
                        </a:rPr>
                        <a:t>Apartment / Villa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Kammaghatta</a:t>
                      </a:r>
                      <a:r>
                        <a:rPr lang="en-US" sz="1200" b="0" dirty="0">
                          <a:solidFill>
                            <a:schemeClr val="tx1"/>
                          </a:solidFill>
                        </a:rPr>
                        <a:t> Phase 2</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341271">
                <a:tc>
                  <a:txBody>
                    <a:bodyPr/>
                    <a:lstStyle/>
                    <a:p>
                      <a:r>
                        <a:rPr lang="en-US" sz="1200" b="0" dirty="0">
                          <a:solidFill>
                            <a:schemeClr val="tx1"/>
                          </a:solidFill>
                        </a:rPr>
                        <a:t>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3 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4313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Built up Area</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1300 Sq ft</a:t>
                      </a:r>
                      <a:endParaRPr lang="en-IN" sz="1200" b="0" dirty="0">
                        <a:solidFill>
                          <a:schemeClr val="tx1"/>
                        </a:solidFill>
                      </a:endParaRPr>
                    </a:p>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341271">
                <a:tc>
                  <a:txBody>
                    <a:bodyPr/>
                    <a:lstStyle/>
                    <a:p>
                      <a:r>
                        <a:rPr lang="en-US" sz="1200" b="0" dirty="0">
                          <a:solidFill>
                            <a:schemeClr val="tx1"/>
                          </a:solidFill>
                        </a:rPr>
                        <a:t>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a:t>
                      </a:r>
                      <a:r>
                        <a:rPr lang="en-US" sz="1200" b="0" baseline="30000" dirty="0">
                          <a:solidFill>
                            <a:schemeClr val="tx1"/>
                          </a:solidFill>
                        </a:rPr>
                        <a:t>st</a:t>
                      </a:r>
                      <a:r>
                        <a:rPr lang="en-US" sz="1200" b="0" dirty="0">
                          <a:solidFill>
                            <a:schemeClr val="tx1"/>
                          </a:solidFill>
                        </a:rPr>
                        <a:t> 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341271">
                <a:tc>
                  <a:txBody>
                    <a:bodyPr/>
                    <a:lstStyle/>
                    <a:p>
                      <a:r>
                        <a:rPr lang="en-US" sz="1200" b="0" dirty="0">
                          <a:solidFill>
                            <a:schemeClr val="tx1"/>
                          </a:solidFill>
                        </a:rPr>
                        <a:t>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7</a:t>
                      </a:r>
                      <a:r>
                        <a:rPr lang="en-US" sz="1200" b="0" baseline="30000" dirty="0">
                          <a:solidFill>
                            <a:schemeClr val="tx1"/>
                          </a:solidFill>
                        </a:rPr>
                        <a:t>th</a:t>
                      </a:r>
                      <a:r>
                        <a:rPr lang="en-US" sz="1200" b="0" dirty="0">
                          <a:solidFill>
                            <a:schemeClr val="tx1"/>
                          </a:solidFill>
                        </a:rPr>
                        <a:t> 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341271">
                <a:tc>
                  <a:txBody>
                    <a:bodyPr/>
                    <a:lstStyle/>
                    <a:p>
                      <a:r>
                        <a:rPr lang="en-US" sz="1200" b="0" dirty="0">
                          <a:solidFill>
                            <a:schemeClr val="tx1"/>
                          </a:solidFill>
                        </a:rPr>
                        <a:t>Flat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No 701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8409775"/>
                  </a:ext>
                </a:extLst>
              </a:tr>
              <a:tr h="341271">
                <a:tc>
                  <a:txBody>
                    <a:bodyPr/>
                    <a:lstStyle/>
                    <a:p>
                      <a:r>
                        <a:rPr lang="en-US" sz="1200" b="1" dirty="0">
                          <a:solidFill>
                            <a:schemeClr val="tx1"/>
                          </a:solidFill>
                        </a:rPr>
                        <a:t>Total Cost of Purchase</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Rs 68,50,000/-</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591525"/>
                  </a:ext>
                </a:extLst>
              </a:tr>
              <a:tr h="402985">
                <a:tc>
                  <a:txBody>
                    <a:bodyPr/>
                    <a:lstStyle/>
                    <a:p>
                      <a:r>
                        <a:rPr lang="en-US" sz="1200" b="0" dirty="0">
                          <a:solidFill>
                            <a:schemeClr val="tx1"/>
                          </a:solidFill>
                        </a:rPr>
                        <a:t>Booking Amount Paid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lvl="1" algn="l" defTabSz="914400" rtl="0" eaLnBrk="1" latinLnBrk="0" hangingPunct="1"/>
                      <a:r>
                        <a:rPr lang="en-US" sz="1200" b="0" kern="1200" dirty="0">
                          <a:solidFill>
                            <a:schemeClr val="tx1"/>
                          </a:solidFill>
                          <a:latin typeface="+mn-lt"/>
                          <a:ea typeface="+mn-ea"/>
                          <a:cs typeface="+mn-cs"/>
                        </a:rPr>
                        <a:t>Rs 2,50,000/-</a:t>
                      </a:r>
                      <a:endParaRPr lang="en-IN" sz="12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9659645"/>
                  </a:ext>
                </a:extLst>
              </a:tr>
              <a:tr h="404803">
                <a:tc>
                  <a:txBody>
                    <a:bodyPr/>
                    <a:lstStyle/>
                    <a:p>
                      <a:r>
                        <a:rPr lang="en-US" sz="1200" b="0" kern="1200" dirty="0">
                          <a:solidFill>
                            <a:schemeClr val="tx1"/>
                          </a:solidFill>
                          <a:latin typeface="+mn-lt"/>
                          <a:ea typeface="+mn-ea"/>
                          <a:cs typeface="+mn-cs"/>
                        </a:rPr>
                        <a:t>Balance Amount to be paid</a:t>
                      </a:r>
                      <a:endParaRPr lang="en-IN" sz="12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lvl="1" algn="l" defTabSz="914400" rtl="0" eaLnBrk="1" latinLnBrk="0" hangingPunct="1"/>
                      <a:r>
                        <a:rPr lang="en-US" sz="1200" b="0" kern="1200" dirty="0">
                          <a:solidFill>
                            <a:schemeClr val="tx1"/>
                          </a:solidFill>
                          <a:latin typeface="+mn-lt"/>
                          <a:ea typeface="+mn-ea"/>
                          <a:cs typeface="+mn-cs"/>
                        </a:rPr>
                        <a:t>Rs  66,00,000/-</a:t>
                      </a:r>
                      <a:endParaRPr lang="en-IN" sz="12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5649125"/>
                  </a:ext>
                </a:extLst>
              </a:tr>
              <a:tr h="431334">
                <a:tc>
                  <a:txBody>
                    <a:bodyPr/>
                    <a:lstStyle/>
                    <a:p>
                      <a:r>
                        <a:rPr lang="en-US" sz="1200" b="0" dirty="0">
                          <a:solidFill>
                            <a:schemeClr val="tx1"/>
                          </a:solidFill>
                        </a:rPr>
                        <a:t>Last Date to pay full amount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lvl="1" algn="l" defTabSz="914400" rtl="0" eaLnBrk="1" latinLnBrk="0" hangingPunct="1"/>
                      <a:r>
                        <a:rPr lang="en-US" sz="1200" b="0" kern="1200" dirty="0">
                          <a:solidFill>
                            <a:schemeClr val="tx1"/>
                          </a:solidFill>
                          <a:latin typeface="+mn-lt"/>
                          <a:ea typeface="+mn-ea"/>
                          <a:cs typeface="+mn-cs"/>
                        </a:rPr>
                        <a:t>15/Dec/2025</a:t>
                      </a:r>
                      <a:endParaRPr lang="en-IN" sz="12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835818"/>
                  </a:ext>
                </a:extLst>
              </a:tr>
            </a:tbl>
          </a:graphicData>
        </a:graphic>
      </p:graphicFrame>
      <p:sp>
        <p:nvSpPr>
          <p:cNvPr id="9" name="TextBox 8">
            <a:extLst>
              <a:ext uri="{FF2B5EF4-FFF2-40B4-BE49-F238E27FC236}">
                <a16:creationId xmlns:a16="http://schemas.microsoft.com/office/drawing/2014/main" id="{A24AD204-29CB-70BF-1E13-6C1E90FF9619}"/>
              </a:ext>
            </a:extLst>
          </p:cNvPr>
          <p:cNvSpPr txBox="1"/>
          <p:nvPr/>
        </p:nvSpPr>
        <p:spPr>
          <a:xfrm>
            <a:off x="2789853" y="985287"/>
            <a:ext cx="7701633" cy="523220"/>
          </a:xfrm>
          <a:prstGeom prst="rect">
            <a:avLst/>
          </a:prstGeom>
          <a:noFill/>
        </p:spPr>
        <p:txBody>
          <a:bodyPr wrap="square" rtlCol="0">
            <a:spAutoFit/>
          </a:bodyPr>
          <a:lstStyle/>
          <a:p>
            <a:r>
              <a:rPr lang="en-US" sz="1400" dirty="0"/>
              <a:t>Thanks for sharing the payment details.  will verify the payment with in 7 working days and update the Status of Booking. You will be notified over email and phone number given. </a:t>
            </a:r>
            <a:endParaRPr lang="en-IN" sz="1400" dirty="0"/>
          </a:p>
        </p:txBody>
      </p:sp>
      <p:graphicFrame>
        <p:nvGraphicFramePr>
          <p:cNvPr id="10" name="Table 9">
            <a:extLst>
              <a:ext uri="{FF2B5EF4-FFF2-40B4-BE49-F238E27FC236}">
                <a16:creationId xmlns:a16="http://schemas.microsoft.com/office/drawing/2014/main" id="{E5482495-D7E8-B372-B8E4-89092395C536}"/>
              </a:ext>
            </a:extLst>
          </p:cNvPr>
          <p:cNvGraphicFramePr>
            <a:graphicFrameLocks noGrp="1"/>
          </p:cNvGraphicFramePr>
          <p:nvPr/>
        </p:nvGraphicFramePr>
        <p:xfrm>
          <a:off x="6253047" y="1769884"/>
          <a:ext cx="4878373" cy="3669863"/>
        </p:xfrm>
        <a:graphic>
          <a:graphicData uri="http://schemas.openxmlformats.org/drawingml/2006/table">
            <a:tbl>
              <a:tblPr firstRow="1" bandRow="1">
                <a:tableStyleId>{5C22544A-7EE6-4342-B048-85BDC9FD1C3A}</a:tableStyleId>
              </a:tblPr>
              <a:tblGrid>
                <a:gridCol w="1528684">
                  <a:extLst>
                    <a:ext uri="{9D8B030D-6E8A-4147-A177-3AD203B41FA5}">
                      <a16:colId xmlns:a16="http://schemas.microsoft.com/office/drawing/2014/main" val="2680514281"/>
                    </a:ext>
                  </a:extLst>
                </a:gridCol>
                <a:gridCol w="3349689">
                  <a:extLst>
                    <a:ext uri="{9D8B030D-6E8A-4147-A177-3AD203B41FA5}">
                      <a16:colId xmlns:a16="http://schemas.microsoft.com/office/drawing/2014/main" val="3772945424"/>
                    </a:ext>
                  </a:extLst>
                </a:gridCol>
              </a:tblGrid>
              <a:tr h="903281">
                <a:tc>
                  <a:txBody>
                    <a:bodyPr/>
                    <a:lstStyle/>
                    <a:p>
                      <a:r>
                        <a:rPr lang="en-US" sz="1200" b="0" dirty="0">
                          <a:solidFill>
                            <a:schemeClr val="tx1"/>
                          </a:solidFill>
                        </a:rPr>
                        <a:t>Purchaser Name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Mr</a:t>
                      </a:r>
                      <a:r>
                        <a:rPr lang="en-US" sz="1200" b="0" dirty="0">
                          <a:solidFill>
                            <a:schemeClr val="tx1"/>
                          </a:solidFill>
                        </a:rPr>
                        <a:t> ABCD</a:t>
                      </a:r>
                    </a:p>
                    <a:p>
                      <a:pPr lvl="1"/>
                      <a:r>
                        <a:rPr lang="en-US" sz="1200" b="0" dirty="0" err="1">
                          <a:solidFill>
                            <a:schemeClr val="tx1"/>
                          </a:solidFill>
                        </a:rPr>
                        <a:t>Mr</a:t>
                      </a:r>
                      <a:r>
                        <a:rPr lang="en-US" sz="1200" b="0" dirty="0">
                          <a:solidFill>
                            <a:schemeClr val="tx1"/>
                          </a:solidFill>
                        </a:rPr>
                        <a:t> CDEF</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900459">
                <a:tc>
                  <a:txBody>
                    <a:bodyPr/>
                    <a:lstStyle/>
                    <a:p>
                      <a:r>
                        <a:rPr lang="en-US" sz="1200" b="0" dirty="0">
                          <a:solidFill>
                            <a:schemeClr val="tx1"/>
                          </a:solidFill>
                        </a:rPr>
                        <a:t>Email 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903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Phone Number</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962842">
                <a:tc>
                  <a:txBody>
                    <a:bodyPr/>
                    <a:lstStyle/>
                    <a:p>
                      <a:r>
                        <a:rPr lang="en-US" sz="1200" b="0" dirty="0">
                          <a:solidFill>
                            <a:schemeClr val="tx1"/>
                          </a:solidFill>
                        </a:rPr>
                        <a:t>Address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bl>
          </a:graphicData>
        </a:graphic>
      </p:graphicFrame>
      <p:graphicFrame>
        <p:nvGraphicFramePr>
          <p:cNvPr id="11" name="Table 10">
            <a:extLst>
              <a:ext uri="{FF2B5EF4-FFF2-40B4-BE49-F238E27FC236}">
                <a16:creationId xmlns:a16="http://schemas.microsoft.com/office/drawing/2014/main" id="{382EFACE-DB77-7EE5-1371-995A89875544}"/>
              </a:ext>
            </a:extLst>
          </p:cNvPr>
          <p:cNvGraphicFramePr>
            <a:graphicFrameLocks noGrp="1"/>
          </p:cNvGraphicFramePr>
          <p:nvPr/>
        </p:nvGraphicFramePr>
        <p:xfrm>
          <a:off x="7875038" y="1807207"/>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graphicFrame>
        <p:nvGraphicFramePr>
          <p:cNvPr id="12" name="Table 11">
            <a:extLst>
              <a:ext uri="{FF2B5EF4-FFF2-40B4-BE49-F238E27FC236}">
                <a16:creationId xmlns:a16="http://schemas.microsoft.com/office/drawing/2014/main" id="{24D364F5-AD4A-0E50-60D1-4E535FD60B71}"/>
              </a:ext>
            </a:extLst>
          </p:cNvPr>
          <p:cNvGraphicFramePr>
            <a:graphicFrameLocks noGrp="1"/>
          </p:cNvGraphicFramePr>
          <p:nvPr/>
        </p:nvGraphicFramePr>
        <p:xfrm>
          <a:off x="7875038" y="2710179"/>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graphicFrame>
        <p:nvGraphicFramePr>
          <p:cNvPr id="13" name="Table 12">
            <a:extLst>
              <a:ext uri="{FF2B5EF4-FFF2-40B4-BE49-F238E27FC236}">
                <a16:creationId xmlns:a16="http://schemas.microsoft.com/office/drawing/2014/main" id="{DC94447D-37E2-0225-79E4-F1FAEF30B11C}"/>
              </a:ext>
            </a:extLst>
          </p:cNvPr>
          <p:cNvGraphicFramePr>
            <a:graphicFrameLocks noGrp="1"/>
          </p:cNvGraphicFramePr>
          <p:nvPr/>
        </p:nvGraphicFramePr>
        <p:xfrm>
          <a:off x="7875038" y="3591806"/>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graphicFrame>
        <p:nvGraphicFramePr>
          <p:cNvPr id="14" name="Table 13">
            <a:extLst>
              <a:ext uri="{FF2B5EF4-FFF2-40B4-BE49-F238E27FC236}">
                <a16:creationId xmlns:a16="http://schemas.microsoft.com/office/drawing/2014/main" id="{02B8D9F3-2EBF-D963-28A5-288F5558BB07}"/>
              </a:ext>
            </a:extLst>
          </p:cNvPr>
          <p:cNvGraphicFramePr>
            <a:graphicFrameLocks noGrp="1"/>
          </p:cNvGraphicFramePr>
          <p:nvPr/>
        </p:nvGraphicFramePr>
        <p:xfrm>
          <a:off x="7875038" y="4532101"/>
          <a:ext cx="3153746" cy="82296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3</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bl>
          </a:graphicData>
        </a:graphic>
      </p:graphicFrame>
      <p:sp>
        <p:nvSpPr>
          <p:cNvPr id="16" name="Rectangle: Rounded Corners 15">
            <a:hlinkClick r:id="rId2" action="ppaction://hlinksldjump"/>
            <a:extLst>
              <a:ext uri="{FF2B5EF4-FFF2-40B4-BE49-F238E27FC236}">
                <a16:creationId xmlns:a16="http://schemas.microsoft.com/office/drawing/2014/main" id="{68BCBDDE-DC71-8040-3DEA-3D754E132468}"/>
              </a:ext>
            </a:extLst>
          </p:cNvPr>
          <p:cNvSpPr/>
          <p:nvPr/>
        </p:nvSpPr>
        <p:spPr>
          <a:xfrm>
            <a:off x="5382208" y="591656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OK</a:t>
            </a:r>
            <a:endParaRPr lang="en-IN" sz="1400" dirty="0"/>
          </a:p>
        </p:txBody>
      </p:sp>
      <p:sp>
        <p:nvSpPr>
          <p:cNvPr id="2" name="Arrow: Left 1">
            <a:hlinkClick r:id="rId3" action="ppaction://hlinksldjump"/>
            <a:extLst>
              <a:ext uri="{FF2B5EF4-FFF2-40B4-BE49-F238E27FC236}">
                <a16:creationId xmlns:a16="http://schemas.microsoft.com/office/drawing/2014/main" id="{9BFF76AC-C583-8B75-2D0C-98B1E626A34D}"/>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29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D21FD1-377D-5089-FA22-83679216AB3E}"/>
            </a:ext>
          </a:extLst>
        </p:cNvPr>
        <p:cNvGrpSpPr/>
        <p:nvPr/>
      </p:nvGrpSpPr>
      <p:grpSpPr>
        <a:xfrm>
          <a:off x="0" y="0"/>
          <a:ext cx="0" cy="0"/>
          <a:chOff x="0" y="0"/>
          <a:chExt cx="0" cy="0"/>
        </a:xfrm>
      </p:grpSpPr>
      <p:sp>
        <p:nvSpPr>
          <p:cNvPr id="6" name="Rectangle: Rounded Corners 5">
            <a:hlinkClick r:id="rId2" action="ppaction://hlinksldjump"/>
            <a:extLst>
              <a:ext uri="{FF2B5EF4-FFF2-40B4-BE49-F238E27FC236}">
                <a16:creationId xmlns:a16="http://schemas.microsoft.com/office/drawing/2014/main" id="{1C4FD1ED-434C-652B-3268-1137AE9E80B7}"/>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7" name="Rectangle: Rounded Corners 6">
            <a:hlinkClick r:id="rId2" action="ppaction://hlinksldjump"/>
            <a:extLst>
              <a:ext uri="{FF2B5EF4-FFF2-40B4-BE49-F238E27FC236}">
                <a16:creationId xmlns:a16="http://schemas.microsoft.com/office/drawing/2014/main" id="{B81D8AE3-5EA3-920C-59DE-1C03DE9A5328}"/>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8" name="Rectangle 7">
            <a:extLst>
              <a:ext uri="{FF2B5EF4-FFF2-40B4-BE49-F238E27FC236}">
                <a16:creationId xmlns:a16="http://schemas.microsoft.com/office/drawing/2014/main" id="{F188A7BC-AF0C-66BF-3342-24079B1B0586}"/>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15" name="Rectangle: Rounded Corners 14">
            <a:extLst>
              <a:ext uri="{FF2B5EF4-FFF2-40B4-BE49-F238E27FC236}">
                <a16:creationId xmlns:a16="http://schemas.microsoft.com/office/drawing/2014/main" id="{BA0392DA-7FD1-CBC7-EC89-20D500F8297B}"/>
              </a:ext>
            </a:extLst>
          </p:cNvPr>
          <p:cNvSpPr/>
          <p:nvPr/>
        </p:nvSpPr>
        <p:spPr>
          <a:xfrm>
            <a:off x="1422129" y="5346442"/>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Manage Existing Project </a:t>
            </a:r>
            <a:endParaRPr lang="en-IN" sz="1400" dirty="0"/>
          </a:p>
        </p:txBody>
      </p:sp>
      <p:sp>
        <p:nvSpPr>
          <p:cNvPr id="18" name="Rectangle: Rounded Corners 17">
            <a:extLst>
              <a:ext uri="{FF2B5EF4-FFF2-40B4-BE49-F238E27FC236}">
                <a16:creationId xmlns:a16="http://schemas.microsoft.com/office/drawing/2014/main" id="{8FE74F4B-61A2-105F-4CE1-2CE5AF7D9562}"/>
              </a:ext>
            </a:extLst>
          </p:cNvPr>
          <p:cNvSpPr/>
          <p:nvPr/>
        </p:nvSpPr>
        <p:spPr>
          <a:xfrm>
            <a:off x="1422129" y="5990254"/>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Create New Project</a:t>
            </a:r>
            <a:endParaRPr lang="en-IN" sz="1400" dirty="0"/>
          </a:p>
        </p:txBody>
      </p:sp>
      <p:sp>
        <p:nvSpPr>
          <p:cNvPr id="19" name="Rectangle 18">
            <a:extLst>
              <a:ext uri="{FF2B5EF4-FFF2-40B4-BE49-F238E27FC236}">
                <a16:creationId xmlns:a16="http://schemas.microsoft.com/office/drawing/2014/main" id="{9FE00550-1900-E99F-6CEF-7D88D7FA5C06}"/>
              </a:ext>
            </a:extLst>
          </p:cNvPr>
          <p:cNvSpPr/>
          <p:nvPr/>
        </p:nvSpPr>
        <p:spPr>
          <a:xfrm>
            <a:off x="4119390" y="5346442"/>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20" name="Rectangle: Rounded Corners 19">
            <a:extLst>
              <a:ext uri="{FF2B5EF4-FFF2-40B4-BE49-F238E27FC236}">
                <a16:creationId xmlns:a16="http://schemas.microsoft.com/office/drawing/2014/main" id="{3E31BF88-4829-2BCD-F875-F47D2A9B3FC9}"/>
              </a:ext>
            </a:extLst>
          </p:cNvPr>
          <p:cNvSpPr/>
          <p:nvPr/>
        </p:nvSpPr>
        <p:spPr>
          <a:xfrm>
            <a:off x="8254482" y="565630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sp>
        <p:nvSpPr>
          <p:cNvPr id="21" name="Oval 20">
            <a:hlinkClick r:id="rId3" action="ppaction://hlinksldjump"/>
            <a:extLst>
              <a:ext uri="{FF2B5EF4-FFF2-40B4-BE49-F238E27FC236}">
                <a16:creationId xmlns:a16="http://schemas.microsoft.com/office/drawing/2014/main" id="{44DD2744-5687-1026-430C-6FB31B1F19CD}"/>
              </a:ext>
            </a:extLst>
          </p:cNvPr>
          <p:cNvSpPr/>
          <p:nvPr/>
        </p:nvSpPr>
        <p:spPr>
          <a:xfrm>
            <a:off x="3613242" y="5427917"/>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hlinkClick r:id="rId4" action="ppaction://hlinksldjump"/>
            <a:extLst>
              <a:ext uri="{FF2B5EF4-FFF2-40B4-BE49-F238E27FC236}">
                <a16:creationId xmlns:a16="http://schemas.microsoft.com/office/drawing/2014/main" id="{46AC4C7A-7CE0-90D8-46C6-37D9568CBC09}"/>
              </a:ext>
            </a:extLst>
          </p:cNvPr>
          <p:cNvSpPr/>
          <p:nvPr/>
        </p:nvSpPr>
        <p:spPr>
          <a:xfrm>
            <a:off x="3613242" y="6048186"/>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hlinkClick r:id="rId4" action="ppaction://hlinksldjump"/>
            <a:extLst>
              <a:ext uri="{FF2B5EF4-FFF2-40B4-BE49-F238E27FC236}">
                <a16:creationId xmlns:a16="http://schemas.microsoft.com/office/drawing/2014/main" id="{A5DF9A4C-086C-967E-E364-5118A452A065}"/>
              </a:ext>
            </a:extLst>
          </p:cNvPr>
          <p:cNvSpPr/>
          <p:nvPr/>
        </p:nvSpPr>
        <p:spPr>
          <a:xfrm rot="10800000">
            <a:off x="6264912" y="555171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80957E4A-0E3B-4940-D1A8-DE9491113C29}"/>
              </a:ext>
            </a:extLst>
          </p:cNvPr>
          <p:cNvSpPr/>
          <p:nvPr/>
        </p:nvSpPr>
        <p:spPr>
          <a:xfrm>
            <a:off x="1422129" y="4066899"/>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Review Booking Status</a:t>
            </a:r>
            <a:endParaRPr lang="en-IN" sz="1400" dirty="0"/>
          </a:p>
        </p:txBody>
      </p:sp>
      <p:sp>
        <p:nvSpPr>
          <p:cNvPr id="10" name="Rectangle 9">
            <a:extLst>
              <a:ext uri="{FF2B5EF4-FFF2-40B4-BE49-F238E27FC236}">
                <a16:creationId xmlns:a16="http://schemas.microsoft.com/office/drawing/2014/main" id="{B2C8D76C-A943-6521-15F9-2D29721CD4D8}"/>
              </a:ext>
            </a:extLst>
          </p:cNvPr>
          <p:cNvSpPr/>
          <p:nvPr/>
        </p:nvSpPr>
        <p:spPr>
          <a:xfrm>
            <a:off x="4119390" y="4066899"/>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11" name="Rectangle: Rounded Corners 10">
            <a:hlinkClick r:id="rId5" action="ppaction://hlinksldjump"/>
            <a:extLst>
              <a:ext uri="{FF2B5EF4-FFF2-40B4-BE49-F238E27FC236}">
                <a16:creationId xmlns:a16="http://schemas.microsoft.com/office/drawing/2014/main" id="{B8370395-462E-9333-DD65-136F962E95A2}"/>
              </a:ext>
            </a:extLst>
          </p:cNvPr>
          <p:cNvSpPr/>
          <p:nvPr/>
        </p:nvSpPr>
        <p:spPr>
          <a:xfrm>
            <a:off x="8254482" y="406689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sp>
        <p:nvSpPr>
          <p:cNvPr id="14" name="Isosceles Triangle 13">
            <a:hlinkClick r:id="rId6" action="ppaction://hlinksldjump"/>
            <a:extLst>
              <a:ext uri="{FF2B5EF4-FFF2-40B4-BE49-F238E27FC236}">
                <a16:creationId xmlns:a16="http://schemas.microsoft.com/office/drawing/2014/main" id="{FF06502D-6B72-08E2-47AD-D0DEFF816F19}"/>
              </a:ext>
            </a:extLst>
          </p:cNvPr>
          <p:cNvSpPr/>
          <p:nvPr/>
        </p:nvSpPr>
        <p:spPr>
          <a:xfrm rot="10800000">
            <a:off x="6264912" y="4208842"/>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2A4A7EFF-6F70-1C1C-CD3F-1D0CB5234FBB}"/>
              </a:ext>
            </a:extLst>
          </p:cNvPr>
          <p:cNvSpPr/>
          <p:nvPr/>
        </p:nvSpPr>
        <p:spPr>
          <a:xfrm>
            <a:off x="1328823" y="1362269"/>
            <a:ext cx="5147779" cy="2323063"/>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Pending Work</a:t>
            </a:r>
            <a:endParaRPr lang="en-IN" dirty="0">
              <a:solidFill>
                <a:schemeClr val="tx1"/>
              </a:solidFill>
            </a:endParaRPr>
          </a:p>
        </p:txBody>
      </p:sp>
      <p:sp>
        <p:nvSpPr>
          <p:cNvPr id="17" name="Rectangle 16">
            <a:extLst>
              <a:ext uri="{FF2B5EF4-FFF2-40B4-BE49-F238E27FC236}">
                <a16:creationId xmlns:a16="http://schemas.microsoft.com/office/drawing/2014/main" id="{7CFE58EA-3434-2FDC-7AF6-8DDF1811B954}"/>
              </a:ext>
            </a:extLst>
          </p:cNvPr>
          <p:cNvSpPr/>
          <p:nvPr/>
        </p:nvSpPr>
        <p:spPr>
          <a:xfrm>
            <a:off x="6644546" y="1362268"/>
            <a:ext cx="4932018" cy="2323063"/>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 name="Rectangle: Rounded Corners 1">
            <a:extLst>
              <a:ext uri="{FF2B5EF4-FFF2-40B4-BE49-F238E27FC236}">
                <a16:creationId xmlns:a16="http://schemas.microsoft.com/office/drawing/2014/main" id="{7C22A657-CAF6-6DA6-DF71-5AD0232C243F}"/>
              </a:ext>
            </a:extLst>
          </p:cNvPr>
          <p:cNvSpPr/>
          <p:nvPr/>
        </p:nvSpPr>
        <p:spPr>
          <a:xfrm>
            <a:off x="1422129" y="4651837"/>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Review Documents</a:t>
            </a:r>
            <a:endParaRPr lang="en-IN" sz="1400" dirty="0"/>
          </a:p>
        </p:txBody>
      </p:sp>
      <p:sp>
        <p:nvSpPr>
          <p:cNvPr id="4" name="Rectangle: Rounded Corners 3">
            <a:hlinkClick r:id="rId7" action="ppaction://hlinksldjump"/>
            <a:extLst>
              <a:ext uri="{FF2B5EF4-FFF2-40B4-BE49-F238E27FC236}">
                <a16:creationId xmlns:a16="http://schemas.microsoft.com/office/drawing/2014/main" id="{80876834-03E1-C4CE-609C-C6F35BF91032}"/>
              </a:ext>
            </a:extLst>
          </p:cNvPr>
          <p:cNvSpPr>
            <a:spLocks/>
          </p:cNvSpPr>
          <p:nvPr/>
        </p:nvSpPr>
        <p:spPr>
          <a:xfrm>
            <a:off x="8254482" y="465183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graphicFrame>
        <p:nvGraphicFramePr>
          <p:cNvPr id="5" name="Table 4">
            <a:extLst>
              <a:ext uri="{FF2B5EF4-FFF2-40B4-BE49-F238E27FC236}">
                <a16:creationId xmlns:a16="http://schemas.microsoft.com/office/drawing/2014/main" id="{0DBC79B7-A3D8-9EA7-3640-C6A54B4EE85D}"/>
              </a:ext>
            </a:extLst>
          </p:cNvPr>
          <p:cNvGraphicFramePr>
            <a:graphicFrameLocks noGrp="1"/>
          </p:cNvGraphicFramePr>
          <p:nvPr>
            <p:extLst>
              <p:ext uri="{D42A27DB-BD31-4B8C-83A1-F6EECF244321}">
                <p14:modId xmlns:p14="http://schemas.microsoft.com/office/powerpoint/2010/main" val="1875401061"/>
              </p:ext>
            </p:extLst>
          </p:nvPr>
        </p:nvGraphicFramePr>
        <p:xfrm>
          <a:off x="6764694" y="1406976"/>
          <a:ext cx="3773446" cy="2118593"/>
        </p:xfrm>
        <a:graphic>
          <a:graphicData uri="http://schemas.openxmlformats.org/drawingml/2006/table">
            <a:tbl>
              <a:tblPr firstRow="1" bandRow="1">
                <a:tableStyleId>{5C22544A-7EE6-4342-B048-85BDC9FD1C3A}</a:tableStyleId>
              </a:tblPr>
              <a:tblGrid>
                <a:gridCol w="1035698">
                  <a:extLst>
                    <a:ext uri="{9D8B030D-6E8A-4147-A177-3AD203B41FA5}">
                      <a16:colId xmlns:a16="http://schemas.microsoft.com/office/drawing/2014/main" val="2680514281"/>
                    </a:ext>
                  </a:extLst>
                </a:gridCol>
                <a:gridCol w="1007706">
                  <a:extLst>
                    <a:ext uri="{9D8B030D-6E8A-4147-A177-3AD203B41FA5}">
                      <a16:colId xmlns:a16="http://schemas.microsoft.com/office/drawing/2014/main" val="3772945424"/>
                    </a:ext>
                  </a:extLst>
                </a:gridCol>
                <a:gridCol w="1730042">
                  <a:extLst>
                    <a:ext uri="{9D8B030D-6E8A-4147-A177-3AD203B41FA5}">
                      <a16:colId xmlns:a16="http://schemas.microsoft.com/office/drawing/2014/main" val="3562460033"/>
                    </a:ext>
                  </a:extLst>
                </a:gridCol>
              </a:tblGrid>
              <a:tr h="263587">
                <a:tc>
                  <a:txBody>
                    <a:bodyPr/>
                    <a:lstStyle/>
                    <a:p>
                      <a:r>
                        <a:rPr lang="en-US" sz="1200" b="0" dirty="0">
                          <a:solidFill>
                            <a:schemeClr val="tx1"/>
                          </a:solidFill>
                        </a:rPr>
                        <a:t>Login 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lvl="0" algn="ctr"/>
                      <a:r>
                        <a:rPr lang="en-US" sz="1200" b="0" dirty="0">
                          <a:solidFill>
                            <a:schemeClr val="tx1"/>
                          </a:solidFill>
                        </a:rPr>
                        <a:t>Date of Query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lvl="1"/>
                      <a:r>
                        <a:rPr lang="en-US" sz="1200" b="0" dirty="0">
                          <a:solidFill>
                            <a:schemeClr val="tx1"/>
                          </a:solidFill>
                        </a:rPr>
                        <a:t>Subject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5995467"/>
                  </a:ext>
                </a:extLst>
              </a:tr>
              <a:tr h="4251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9874563218</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1 Jan 2025</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NoC is pending</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4711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3214569872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Possession certificate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3825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1598753246</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Unable to login</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77401031"/>
                  </a:ext>
                </a:extLst>
              </a:tr>
              <a:tr h="3825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2587413698</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Not able to book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00121014"/>
                  </a:ext>
                </a:extLst>
              </a:tr>
            </a:tbl>
          </a:graphicData>
        </a:graphic>
      </p:graphicFrame>
      <p:sp>
        <p:nvSpPr>
          <p:cNvPr id="9" name="Rectangle: Rounded Corners 8">
            <a:hlinkClick r:id="rId8" action="ppaction://hlinksldjump"/>
            <a:extLst>
              <a:ext uri="{FF2B5EF4-FFF2-40B4-BE49-F238E27FC236}">
                <a16:creationId xmlns:a16="http://schemas.microsoft.com/office/drawing/2014/main" id="{1B977E2E-7870-F214-22F5-DA7E84F96F77}"/>
              </a:ext>
            </a:extLst>
          </p:cNvPr>
          <p:cNvSpPr/>
          <p:nvPr/>
        </p:nvSpPr>
        <p:spPr>
          <a:xfrm>
            <a:off x="10598214" y="1912775"/>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12" name="Rectangle: Rounded Corners 11">
            <a:extLst>
              <a:ext uri="{FF2B5EF4-FFF2-40B4-BE49-F238E27FC236}">
                <a16:creationId xmlns:a16="http://schemas.microsoft.com/office/drawing/2014/main" id="{02DE2CD7-1CE1-2753-7F2C-2386B9976DB9}"/>
              </a:ext>
            </a:extLst>
          </p:cNvPr>
          <p:cNvSpPr/>
          <p:nvPr/>
        </p:nvSpPr>
        <p:spPr>
          <a:xfrm>
            <a:off x="10598214" y="2376769"/>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13" name="Rectangle: Rounded Corners 12">
            <a:extLst>
              <a:ext uri="{FF2B5EF4-FFF2-40B4-BE49-F238E27FC236}">
                <a16:creationId xmlns:a16="http://schemas.microsoft.com/office/drawing/2014/main" id="{D4935DE0-8CB7-158F-8C30-F0AF30A76472}"/>
              </a:ext>
            </a:extLst>
          </p:cNvPr>
          <p:cNvSpPr/>
          <p:nvPr/>
        </p:nvSpPr>
        <p:spPr>
          <a:xfrm>
            <a:off x="10598214" y="2757341"/>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22" name="Rectangle: Rounded Corners 21">
            <a:extLst>
              <a:ext uri="{FF2B5EF4-FFF2-40B4-BE49-F238E27FC236}">
                <a16:creationId xmlns:a16="http://schemas.microsoft.com/office/drawing/2014/main" id="{33FDDCD7-86F5-1EA1-8BBE-4E0EA861DC3D}"/>
              </a:ext>
            </a:extLst>
          </p:cNvPr>
          <p:cNvSpPr/>
          <p:nvPr/>
        </p:nvSpPr>
        <p:spPr>
          <a:xfrm>
            <a:off x="10598214" y="3187522"/>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pic>
        <p:nvPicPr>
          <p:cNvPr id="24" name="Picture 23">
            <a:extLst>
              <a:ext uri="{FF2B5EF4-FFF2-40B4-BE49-F238E27FC236}">
                <a16:creationId xmlns:a16="http://schemas.microsoft.com/office/drawing/2014/main" id="{035F5113-9B3E-2FB8-C566-07A8C2F9ECC2}"/>
              </a:ext>
            </a:extLst>
          </p:cNvPr>
          <p:cNvPicPr>
            <a:picLocks noChangeAspect="1"/>
          </p:cNvPicPr>
          <p:nvPr/>
        </p:nvPicPr>
        <p:blipFill>
          <a:blip r:embed="rId9"/>
          <a:stretch>
            <a:fillRect/>
          </a:stretch>
        </p:blipFill>
        <p:spPr>
          <a:xfrm>
            <a:off x="1328823" y="1362267"/>
            <a:ext cx="5147778" cy="2323063"/>
          </a:xfrm>
          <a:prstGeom prst="rect">
            <a:avLst/>
          </a:prstGeom>
        </p:spPr>
      </p:pic>
    </p:spTree>
    <p:extLst>
      <p:ext uri="{BB962C8B-B14F-4D97-AF65-F5344CB8AC3E}">
        <p14:creationId xmlns:p14="http://schemas.microsoft.com/office/powerpoint/2010/main" val="1211444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8CF1F6-BAF9-7369-8081-EDDEA52DABD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32F7851-435F-CB93-89FA-07AAB1696E72}"/>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15" name="Rectangle: Rounded Corners 14">
            <a:extLst>
              <a:ext uri="{FF2B5EF4-FFF2-40B4-BE49-F238E27FC236}">
                <a16:creationId xmlns:a16="http://schemas.microsoft.com/office/drawing/2014/main" id="{C418BA53-C71B-C188-62B6-BB6F2331A0D0}"/>
              </a:ext>
            </a:extLst>
          </p:cNvPr>
          <p:cNvSpPr/>
          <p:nvPr/>
        </p:nvSpPr>
        <p:spPr>
          <a:xfrm>
            <a:off x="1422129" y="5346442"/>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Manage Existing Project </a:t>
            </a:r>
            <a:endParaRPr lang="en-IN" sz="1400" dirty="0"/>
          </a:p>
        </p:txBody>
      </p:sp>
      <p:sp>
        <p:nvSpPr>
          <p:cNvPr id="18" name="Rectangle: Rounded Corners 17">
            <a:extLst>
              <a:ext uri="{FF2B5EF4-FFF2-40B4-BE49-F238E27FC236}">
                <a16:creationId xmlns:a16="http://schemas.microsoft.com/office/drawing/2014/main" id="{862387BE-55C8-4748-F754-37D85FCA2540}"/>
              </a:ext>
            </a:extLst>
          </p:cNvPr>
          <p:cNvSpPr/>
          <p:nvPr/>
        </p:nvSpPr>
        <p:spPr>
          <a:xfrm>
            <a:off x="1422129" y="5990254"/>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Create New Project</a:t>
            </a:r>
            <a:endParaRPr lang="en-IN" sz="1400" dirty="0"/>
          </a:p>
        </p:txBody>
      </p:sp>
      <p:sp>
        <p:nvSpPr>
          <p:cNvPr id="19" name="Rectangle 18">
            <a:extLst>
              <a:ext uri="{FF2B5EF4-FFF2-40B4-BE49-F238E27FC236}">
                <a16:creationId xmlns:a16="http://schemas.microsoft.com/office/drawing/2014/main" id="{80D342C8-518F-AC30-F9CA-26B1CF1DE961}"/>
              </a:ext>
            </a:extLst>
          </p:cNvPr>
          <p:cNvSpPr/>
          <p:nvPr/>
        </p:nvSpPr>
        <p:spPr>
          <a:xfrm>
            <a:off x="4119390" y="5346442"/>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20" name="Rectangle: Rounded Corners 19">
            <a:extLst>
              <a:ext uri="{FF2B5EF4-FFF2-40B4-BE49-F238E27FC236}">
                <a16:creationId xmlns:a16="http://schemas.microsoft.com/office/drawing/2014/main" id="{197690A6-955B-4875-72EB-6E4841968CD6}"/>
              </a:ext>
            </a:extLst>
          </p:cNvPr>
          <p:cNvSpPr/>
          <p:nvPr/>
        </p:nvSpPr>
        <p:spPr>
          <a:xfrm>
            <a:off x="8254482" y="565630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sp>
        <p:nvSpPr>
          <p:cNvPr id="25" name="Isosceles Triangle 24">
            <a:extLst>
              <a:ext uri="{FF2B5EF4-FFF2-40B4-BE49-F238E27FC236}">
                <a16:creationId xmlns:a16="http://schemas.microsoft.com/office/drawing/2014/main" id="{AA999F1C-2620-A834-8A30-4B8CF7074B62}"/>
              </a:ext>
            </a:extLst>
          </p:cNvPr>
          <p:cNvSpPr/>
          <p:nvPr/>
        </p:nvSpPr>
        <p:spPr>
          <a:xfrm rot="10800000">
            <a:off x="6264912" y="555171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0DFA8864-57FE-181D-91F7-1CF2E1B29046}"/>
              </a:ext>
            </a:extLst>
          </p:cNvPr>
          <p:cNvSpPr/>
          <p:nvPr/>
        </p:nvSpPr>
        <p:spPr>
          <a:xfrm>
            <a:off x="1422129" y="4066899"/>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Review Booking Status</a:t>
            </a:r>
            <a:endParaRPr lang="en-IN" sz="1400" dirty="0"/>
          </a:p>
        </p:txBody>
      </p:sp>
      <p:sp>
        <p:nvSpPr>
          <p:cNvPr id="10" name="Rectangle 9">
            <a:extLst>
              <a:ext uri="{FF2B5EF4-FFF2-40B4-BE49-F238E27FC236}">
                <a16:creationId xmlns:a16="http://schemas.microsoft.com/office/drawing/2014/main" id="{57B1BA22-A85D-E4BA-1B46-25D1372A375B}"/>
              </a:ext>
            </a:extLst>
          </p:cNvPr>
          <p:cNvSpPr/>
          <p:nvPr/>
        </p:nvSpPr>
        <p:spPr>
          <a:xfrm>
            <a:off x="4119390" y="4066899"/>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11" name="Rectangle: Rounded Corners 10">
            <a:hlinkClick r:id="rId2" action="ppaction://hlinksldjump"/>
            <a:extLst>
              <a:ext uri="{FF2B5EF4-FFF2-40B4-BE49-F238E27FC236}">
                <a16:creationId xmlns:a16="http://schemas.microsoft.com/office/drawing/2014/main" id="{372C0476-1411-2506-43E1-DEFFE50BC7CE}"/>
              </a:ext>
            </a:extLst>
          </p:cNvPr>
          <p:cNvSpPr/>
          <p:nvPr/>
        </p:nvSpPr>
        <p:spPr>
          <a:xfrm>
            <a:off x="8254482" y="406689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sp>
        <p:nvSpPr>
          <p:cNvPr id="16" name="Rectangle 15">
            <a:extLst>
              <a:ext uri="{FF2B5EF4-FFF2-40B4-BE49-F238E27FC236}">
                <a16:creationId xmlns:a16="http://schemas.microsoft.com/office/drawing/2014/main" id="{2C20E30D-94F5-F1FD-96C9-555471EF9BC0}"/>
              </a:ext>
            </a:extLst>
          </p:cNvPr>
          <p:cNvSpPr/>
          <p:nvPr/>
        </p:nvSpPr>
        <p:spPr>
          <a:xfrm>
            <a:off x="1328823" y="1362269"/>
            <a:ext cx="5147779" cy="2323063"/>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Pending Work</a:t>
            </a:r>
            <a:endParaRPr lang="en-IN" dirty="0">
              <a:solidFill>
                <a:schemeClr val="tx1"/>
              </a:solidFill>
            </a:endParaRPr>
          </a:p>
        </p:txBody>
      </p:sp>
      <p:sp>
        <p:nvSpPr>
          <p:cNvPr id="17" name="Rectangle 16">
            <a:extLst>
              <a:ext uri="{FF2B5EF4-FFF2-40B4-BE49-F238E27FC236}">
                <a16:creationId xmlns:a16="http://schemas.microsoft.com/office/drawing/2014/main" id="{09912746-C44C-A3B6-3ED2-D0D25E81E56A}"/>
              </a:ext>
            </a:extLst>
          </p:cNvPr>
          <p:cNvSpPr/>
          <p:nvPr/>
        </p:nvSpPr>
        <p:spPr>
          <a:xfrm>
            <a:off x="6693926" y="1362268"/>
            <a:ext cx="4932018" cy="2323063"/>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Query Response </a:t>
            </a:r>
            <a:endParaRPr lang="en-IN" dirty="0">
              <a:solidFill>
                <a:schemeClr val="tx1"/>
              </a:solidFill>
            </a:endParaRPr>
          </a:p>
        </p:txBody>
      </p:sp>
      <p:sp>
        <p:nvSpPr>
          <p:cNvPr id="2" name="TextBox 1">
            <a:extLst>
              <a:ext uri="{FF2B5EF4-FFF2-40B4-BE49-F238E27FC236}">
                <a16:creationId xmlns:a16="http://schemas.microsoft.com/office/drawing/2014/main" id="{3B4D2D16-FC77-BE51-C612-52AFCE6C576C}"/>
              </a:ext>
            </a:extLst>
          </p:cNvPr>
          <p:cNvSpPr txBox="1"/>
          <p:nvPr/>
        </p:nvSpPr>
        <p:spPr>
          <a:xfrm>
            <a:off x="4212495" y="4146113"/>
            <a:ext cx="2073003" cy="1200329"/>
          </a:xfrm>
          <a:prstGeom prst="rect">
            <a:avLst/>
          </a:prstGeom>
          <a:solidFill>
            <a:schemeClr val="bg1">
              <a:lumMod val="95000"/>
            </a:schemeClr>
          </a:solidFill>
          <a:ln>
            <a:solidFill>
              <a:schemeClr val="bg1"/>
            </a:solidFill>
          </a:ln>
        </p:spPr>
        <p:txBody>
          <a:bodyPr wrap="none" rtlCol="0">
            <a:spAutoFit/>
          </a:bodyPr>
          <a:lstStyle/>
          <a:p>
            <a:r>
              <a:rPr lang="en-US" sz="1200" dirty="0" err="1"/>
              <a:t>Kommaghatta</a:t>
            </a:r>
            <a:r>
              <a:rPr lang="en-US" sz="1200" dirty="0"/>
              <a:t> NPKL Phase 1</a:t>
            </a:r>
          </a:p>
          <a:p>
            <a:r>
              <a:rPr lang="en-US" sz="1200" dirty="0" err="1"/>
              <a:t>Kommaghatta</a:t>
            </a:r>
            <a:r>
              <a:rPr lang="en-US" sz="1200" dirty="0"/>
              <a:t> NPKL Phase 2</a:t>
            </a:r>
          </a:p>
          <a:p>
            <a:r>
              <a:rPr lang="en-US" sz="1200" dirty="0" err="1"/>
              <a:t>Hunnigere</a:t>
            </a:r>
            <a:r>
              <a:rPr lang="en-US" sz="1200" dirty="0"/>
              <a:t> 4 BHK</a:t>
            </a:r>
          </a:p>
          <a:p>
            <a:r>
              <a:rPr lang="en-US" sz="1200" dirty="0" err="1"/>
              <a:t>Hunnigere</a:t>
            </a:r>
            <a:r>
              <a:rPr lang="en-US" sz="1200" dirty="0"/>
              <a:t> 3 BHK</a:t>
            </a:r>
            <a:endParaRPr lang="en-IN" sz="1200" dirty="0"/>
          </a:p>
          <a:p>
            <a:r>
              <a:rPr lang="en-IN" sz="1200" dirty="0" err="1"/>
              <a:t>Kaniminake</a:t>
            </a:r>
            <a:r>
              <a:rPr lang="en-IN" sz="1200" dirty="0"/>
              <a:t> 5 Phase</a:t>
            </a:r>
          </a:p>
          <a:p>
            <a:r>
              <a:rPr lang="en-IN" sz="1200" dirty="0" err="1"/>
              <a:t>Kumbalgoad</a:t>
            </a:r>
            <a:r>
              <a:rPr lang="en-IN" sz="1200" dirty="0"/>
              <a:t> Phase 1</a:t>
            </a:r>
          </a:p>
        </p:txBody>
      </p:sp>
      <p:sp>
        <p:nvSpPr>
          <p:cNvPr id="14" name="Isosceles Triangle 13">
            <a:extLst>
              <a:ext uri="{FF2B5EF4-FFF2-40B4-BE49-F238E27FC236}">
                <a16:creationId xmlns:a16="http://schemas.microsoft.com/office/drawing/2014/main" id="{C9B8DF6B-EF58-51D7-EE17-81B809B41AAC}"/>
              </a:ext>
            </a:extLst>
          </p:cNvPr>
          <p:cNvSpPr/>
          <p:nvPr/>
        </p:nvSpPr>
        <p:spPr>
          <a:xfrm rot="10800000">
            <a:off x="6264912" y="4208842"/>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hlinkClick r:id="rId3" action="ppaction://hlinksldjump"/>
            <a:extLst>
              <a:ext uri="{FF2B5EF4-FFF2-40B4-BE49-F238E27FC236}">
                <a16:creationId xmlns:a16="http://schemas.microsoft.com/office/drawing/2014/main" id="{148AEF0D-27C9-85A6-1D41-E8481E6D0D1F}"/>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5" name="Rectangle: Rounded Corners 4">
            <a:extLst>
              <a:ext uri="{FF2B5EF4-FFF2-40B4-BE49-F238E27FC236}">
                <a16:creationId xmlns:a16="http://schemas.microsoft.com/office/drawing/2014/main" id="{529663DC-0373-86D7-5618-FB84671930FF}"/>
              </a:ext>
            </a:extLst>
          </p:cNvPr>
          <p:cNvSpPr/>
          <p:nvPr/>
        </p:nvSpPr>
        <p:spPr>
          <a:xfrm>
            <a:off x="1422129" y="4651837"/>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Review Documents</a:t>
            </a:r>
            <a:endParaRPr lang="en-IN" sz="1400" dirty="0"/>
          </a:p>
        </p:txBody>
      </p:sp>
      <p:sp>
        <p:nvSpPr>
          <p:cNvPr id="9" name="Rectangle: Rounded Corners 8">
            <a:hlinkClick r:id="rId4" action="ppaction://hlinksldjump"/>
            <a:extLst>
              <a:ext uri="{FF2B5EF4-FFF2-40B4-BE49-F238E27FC236}">
                <a16:creationId xmlns:a16="http://schemas.microsoft.com/office/drawing/2014/main" id="{C23B5956-37BC-D69D-E6CD-5A99D8FD6DD4}"/>
              </a:ext>
            </a:extLst>
          </p:cNvPr>
          <p:cNvSpPr>
            <a:spLocks/>
          </p:cNvSpPr>
          <p:nvPr/>
        </p:nvSpPr>
        <p:spPr>
          <a:xfrm>
            <a:off x="8254482" y="465183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graphicFrame>
        <p:nvGraphicFramePr>
          <p:cNvPr id="12" name="Table 11">
            <a:extLst>
              <a:ext uri="{FF2B5EF4-FFF2-40B4-BE49-F238E27FC236}">
                <a16:creationId xmlns:a16="http://schemas.microsoft.com/office/drawing/2014/main" id="{A56760A8-494E-7476-89A6-EB65199A2152}"/>
              </a:ext>
            </a:extLst>
          </p:cNvPr>
          <p:cNvGraphicFramePr>
            <a:graphicFrameLocks noGrp="1"/>
          </p:cNvGraphicFramePr>
          <p:nvPr>
            <p:extLst>
              <p:ext uri="{D42A27DB-BD31-4B8C-83A1-F6EECF244321}">
                <p14:modId xmlns:p14="http://schemas.microsoft.com/office/powerpoint/2010/main" val="2188032877"/>
              </p:ext>
            </p:extLst>
          </p:nvPr>
        </p:nvGraphicFramePr>
        <p:xfrm>
          <a:off x="6764694" y="1406976"/>
          <a:ext cx="3773446" cy="2118593"/>
        </p:xfrm>
        <a:graphic>
          <a:graphicData uri="http://schemas.openxmlformats.org/drawingml/2006/table">
            <a:tbl>
              <a:tblPr firstRow="1" bandRow="1">
                <a:tableStyleId>{5C22544A-7EE6-4342-B048-85BDC9FD1C3A}</a:tableStyleId>
              </a:tblPr>
              <a:tblGrid>
                <a:gridCol w="1035698">
                  <a:extLst>
                    <a:ext uri="{9D8B030D-6E8A-4147-A177-3AD203B41FA5}">
                      <a16:colId xmlns:a16="http://schemas.microsoft.com/office/drawing/2014/main" val="2680514281"/>
                    </a:ext>
                  </a:extLst>
                </a:gridCol>
                <a:gridCol w="1007706">
                  <a:extLst>
                    <a:ext uri="{9D8B030D-6E8A-4147-A177-3AD203B41FA5}">
                      <a16:colId xmlns:a16="http://schemas.microsoft.com/office/drawing/2014/main" val="3772945424"/>
                    </a:ext>
                  </a:extLst>
                </a:gridCol>
                <a:gridCol w="1730042">
                  <a:extLst>
                    <a:ext uri="{9D8B030D-6E8A-4147-A177-3AD203B41FA5}">
                      <a16:colId xmlns:a16="http://schemas.microsoft.com/office/drawing/2014/main" val="3562460033"/>
                    </a:ext>
                  </a:extLst>
                </a:gridCol>
              </a:tblGrid>
              <a:tr h="263587">
                <a:tc>
                  <a:txBody>
                    <a:bodyPr/>
                    <a:lstStyle/>
                    <a:p>
                      <a:r>
                        <a:rPr lang="en-US" sz="1200" b="0" dirty="0">
                          <a:solidFill>
                            <a:schemeClr val="tx1"/>
                          </a:solidFill>
                        </a:rPr>
                        <a:t>Login 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lvl="0" algn="ctr"/>
                      <a:r>
                        <a:rPr lang="en-US" sz="1200" b="0" dirty="0">
                          <a:solidFill>
                            <a:schemeClr val="tx1"/>
                          </a:solidFill>
                        </a:rPr>
                        <a:t>Date of Query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lvl="1"/>
                      <a:r>
                        <a:rPr lang="en-US" sz="1200" b="0" dirty="0">
                          <a:solidFill>
                            <a:schemeClr val="tx1"/>
                          </a:solidFill>
                        </a:rPr>
                        <a:t>Subject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5995467"/>
                  </a:ext>
                </a:extLst>
              </a:tr>
              <a:tr h="4251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9874563218</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1 Jan 2025</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NoC is pending</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4711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3214569872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Possession certificate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3825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1598753246</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Unable to login</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77401031"/>
                  </a:ext>
                </a:extLst>
              </a:tr>
              <a:tr h="3825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2587413698</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Not able to book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00121014"/>
                  </a:ext>
                </a:extLst>
              </a:tr>
            </a:tbl>
          </a:graphicData>
        </a:graphic>
      </p:graphicFrame>
      <p:sp>
        <p:nvSpPr>
          <p:cNvPr id="13" name="Rectangle: Rounded Corners 12">
            <a:hlinkClick r:id="rId5" action="ppaction://hlinksldjump"/>
            <a:extLst>
              <a:ext uri="{FF2B5EF4-FFF2-40B4-BE49-F238E27FC236}">
                <a16:creationId xmlns:a16="http://schemas.microsoft.com/office/drawing/2014/main" id="{0A2C2B58-2A6D-A602-F6A3-A6663A015EDD}"/>
              </a:ext>
            </a:extLst>
          </p:cNvPr>
          <p:cNvSpPr/>
          <p:nvPr/>
        </p:nvSpPr>
        <p:spPr>
          <a:xfrm>
            <a:off x="10598214" y="1912775"/>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22" name="Rectangle: Rounded Corners 21">
            <a:extLst>
              <a:ext uri="{FF2B5EF4-FFF2-40B4-BE49-F238E27FC236}">
                <a16:creationId xmlns:a16="http://schemas.microsoft.com/office/drawing/2014/main" id="{0FF54F7C-E859-821B-BFCE-5D9EE5439C5C}"/>
              </a:ext>
            </a:extLst>
          </p:cNvPr>
          <p:cNvSpPr/>
          <p:nvPr/>
        </p:nvSpPr>
        <p:spPr>
          <a:xfrm>
            <a:off x="10598214" y="2376769"/>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24" name="Rectangle: Rounded Corners 23">
            <a:extLst>
              <a:ext uri="{FF2B5EF4-FFF2-40B4-BE49-F238E27FC236}">
                <a16:creationId xmlns:a16="http://schemas.microsoft.com/office/drawing/2014/main" id="{47FF30EE-2C92-0D5E-D399-0EEAF7E6EC1C}"/>
              </a:ext>
            </a:extLst>
          </p:cNvPr>
          <p:cNvSpPr/>
          <p:nvPr/>
        </p:nvSpPr>
        <p:spPr>
          <a:xfrm>
            <a:off x="10598214" y="2757341"/>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26" name="Rectangle: Rounded Corners 25">
            <a:extLst>
              <a:ext uri="{FF2B5EF4-FFF2-40B4-BE49-F238E27FC236}">
                <a16:creationId xmlns:a16="http://schemas.microsoft.com/office/drawing/2014/main" id="{A0ECB6F8-72B3-61C0-701D-0F86F6FF02EB}"/>
              </a:ext>
            </a:extLst>
          </p:cNvPr>
          <p:cNvSpPr/>
          <p:nvPr/>
        </p:nvSpPr>
        <p:spPr>
          <a:xfrm>
            <a:off x="10598214" y="3187522"/>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27" name="Oval 26">
            <a:hlinkClick r:id="rId6" action="ppaction://hlinksldjump"/>
            <a:extLst>
              <a:ext uri="{FF2B5EF4-FFF2-40B4-BE49-F238E27FC236}">
                <a16:creationId xmlns:a16="http://schemas.microsoft.com/office/drawing/2014/main" id="{51753B2C-9DAA-5A78-2F9B-3B396C11647F}"/>
              </a:ext>
            </a:extLst>
          </p:cNvPr>
          <p:cNvSpPr/>
          <p:nvPr/>
        </p:nvSpPr>
        <p:spPr>
          <a:xfrm>
            <a:off x="3613242" y="5427917"/>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hlinkClick r:id="rId7" action="ppaction://hlinksldjump"/>
            <a:extLst>
              <a:ext uri="{FF2B5EF4-FFF2-40B4-BE49-F238E27FC236}">
                <a16:creationId xmlns:a16="http://schemas.microsoft.com/office/drawing/2014/main" id="{8DFE0F24-EFBB-A0CF-675B-046E794BF1BF}"/>
              </a:ext>
            </a:extLst>
          </p:cNvPr>
          <p:cNvSpPr/>
          <p:nvPr/>
        </p:nvSpPr>
        <p:spPr>
          <a:xfrm>
            <a:off x="3613242" y="6048186"/>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60B0690-8BA0-D9A6-95B4-8505259EA8FE}"/>
              </a:ext>
            </a:extLst>
          </p:cNvPr>
          <p:cNvPicPr>
            <a:picLocks noChangeAspect="1"/>
          </p:cNvPicPr>
          <p:nvPr/>
        </p:nvPicPr>
        <p:blipFill>
          <a:blip r:embed="rId8"/>
          <a:stretch>
            <a:fillRect/>
          </a:stretch>
        </p:blipFill>
        <p:spPr>
          <a:xfrm>
            <a:off x="1328823" y="1362267"/>
            <a:ext cx="5147778" cy="2323063"/>
          </a:xfrm>
          <a:prstGeom prst="rect">
            <a:avLst/>
          </a:prstGeom>
        </p:spPr>
      </p:pic>
      <p:sp>
        <p:nvSpPr>
          <p:cNvPr id="21" name="Rectangle: Rounded Corners 20">
            <a:hlinkClick r:id="rId9" action="ppaction://hlinksldjump"/>
            <a:extLst>
              <a:ext uri="{FF2B5EF4-FFF2-40B4-BE49-F238E27FC236}">
                <a16:creationId xmlns:a16="http://schemas.microsoft.com/office/drawing/2014/main" id="{AFE3809C-9AF6-82D8-0DCD-798C055E5597}"/>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3221521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852DD88-D94B-7612-F911-437E8FA54FB4}"/>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03D82D99-897D-9C95-82FC-023E8293FE18}"/>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9ED0411D-F3B2-03A3-8FC1-A1851B596CD2}"/>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9" name="Rectangle: Rounded Corners 8">
            <a:extLst>
              <a:ext uri="{FF2B5EF4-FFF2-40B4-BE49-F238E27FC236}">
                <a16:creationId xmlns:a16="http://schemas.microsoft.com/office/drawing/2014/main" id="{5846E1C2-642B-860B-F613-C162858D8392}"/>
              </a:ext>
            </a:extLst>
          </p:cNvPr>
          <p:cNvSpPr/>
          <p:nvPr/>
        </p:nvSpPr>
        <p:spPr>
          <a:xfrm>
            <a:off x="1422129" y="5346442"/>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Manage Existing Project </a:t>
            </a:r>
            <a:endParaRPr lang="en-IN" sz="1400" dirty="0"/>
          </a:p>
        </p:txBody>
      </p:sp>
      <p:sp>
        <p:nvSpPr>
          <p:cNvPr id="10" name="Rectangle: Rounded Corners 9">
            <a:extLst>
              <a:ext uri="{FF2B5EF4-FFF2-40B4-BE49-F238E27FC236}">
                <a16:creationId xmlns:a16="http://schemas.microsoft.com/office/drawing/2014/main" id="{D1F8D228-2445-9BFC-63A1-B840A64E7F64}"/>
              </a:ext>
            </a:extLst>
          </p:cNvPr>
          <p:cNvSpPr/>
          <p:nvPr/>
        </p:nvSpPr>
        <p:spPr>
          <a:xfrm>
            <a:off x="1422129" y="5990254"/>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Create New Project</a:t>
            </a:r>
            <a:endParaRPr lang="en-IN" sz="1400" dirty="0"/>
          </a:p>
        </p:txBody>
      </p:sp>
      <p:sp>
        <p:nvSpPr>
          <p:cNvPr id="11" name="Rectangle 10">
            <a:extLst>
              <a:ext uri="{FF2B5EF4-FFF2-40B4-BE49-F238E27FC236}">
                <a16:creationId xmlns:a16="http://schemas.microsoft.com/office/drawing/2014/main" id="{0061D7D7-2DA1-1E77-B922-1441C1DC9AF3}"/>
              </a:ext>
            </a:extLst>
          </p:cNvPr>
          <p:cNvSpPr/>
          <p:nvPr/>
        </p:nvSpPr>
        <p:spPr>
          <a:xfrm>
            <a:off x="4119390" y="5346442"/>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12" name="Rectangle: Rounded Corners 11">
            <a:hlinkClick r:id="rId3" action="ppaction://hlinksldjump"/>
            <a:extLst>
              <a:ext uri="{FF2B5EF4-FFF2-40B4-BE49-F238E27FC236}">
                <a16:creationId xmlns:a16="http://schemas.microsoft.com/office/drawing/2014/main" id="{3750354F-AD70-A9D4-7F13-37B95EC889DB}"/>
              </a:ext>
            </a:extLst>
          </p:cNvPr>
          <p:cNvSpPr/>
          <p:nvPr/>
        </p:nvSpPr>
        <p:spPr>
          <a:xfrm>
            <a:off x="8254482" y="565630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sp>
        <p:nvSpPr>
          <p:cNvPr id="13" name="Oval 12">
            <a:extLst>
              <a:ext uri="{FF2B5EF4-FFF2-40B4-BE49-F238E27FC236}">
                <a16:creationId xmlns:a16="http://schemas.microsoft.com/office/drawing/2014/main" id="{C28BC133-3B63-BDC3-5713-8D4113104146}"/>
              </a:ext>
            </a:extLst>
          </p:cNvPr>
          <p:cNvSpPr/>
          <p:nvPr/>
        </p:nvSpPr>
        <p:spPr>
          <a:xfrm>
            <a:off x="3613242" y="5427917"/>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Isosceles Triangle 15">
            <a:hlinkClick r:id="rId4" action="ppaction://hlinksldjump"/>
            <a:extLst>
              <a:ext uri="{FF2B5EF4-FFF2-40B4-BE49-F238E27FC236}">
                <a16:creationId xmlns:a16="http://schemas.microsoft.com/office/drawing/2014/main" id="{BED5B0E5-2230-54D2-4C0E-9A5F89716941}"/>
              </a:ext>
            </a:extLst>
          </p:cNvPr>
          <p:cNvSpPr/>
          <p:nvPr/>
        </p:nvSpPr>
        <p:spPr>
          <a:xfrm rot="10800000">
            <a:off x="6264912" y="555171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902ACAD5-508D-B20C-DC33-9242B7F8CCD4}"/>
              </a:ext>
            </a:extLst>
          </p:cNvPr>
          <p:cNvSpPr/>
          <p:nvPr/>
        </p:nvSpPr>
        <p:spPr>
          <a:xfrm>
            <a:off x="1422129" y="4066899"/>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Review Booking Status</a:t>
            </a:r>
            <a:endParaRPr lang="en-IN" sz="1400" dirty="0"/>
          </a:p>
        </p:txBody>
      </p:sp>
      <p:sp>
        <p:nvSpPr>
          <p:cNvPr id="22" name="Rectangle 21">
            <a:extLst>
              <a:ext uri="{FF2B5EF4-FFF2-40B4-BE49-F238E27FC236}">
                <a16:creationId xmlns:a16="http://schemas.microsoft.com/office/drawing/2014/main" id="{9F344606-0D69-7E53-0C33-2B3A373AE346}"/>
              </a:ext>
            </a:extLst>
          </p:cNvPr>
          <p:cNvSpPr/>
          <p:nvPr/>
        </p:nvSpPr>
        <p:spPr>
          <a:xfrm>
            <a:off x="4119390" y="4066899"/>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24" name="Rectangle: Rounded Corners 23">
            <a:hlinkClick r:id="rId5" action="ppaction://hlinksldjump"/>
            <a:extLst>
              <a:ext uri="{FF2B5EF4-FFF2-40B4-BE49-F238E27FC236}">
                <a16:creationId xmlns:a16="http://schemas.microsoft.com/office/drawing/2014/main" id="{2C249D7B-5EA3-DD34-7E7D-D97D1BEC32A1}"/>
              </a:ext>
            </a:extLst>
          </p:cNvPr>
          <p:cNvSpPr/>
          <p:nvPr/>
        </p:nvSpPr>
        <p:spPr>
          <a:xfrm>
            <a:off x="8254482" y="406689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sp>
        <p:nvSpPr>
          <p:cNvPr id="27" name="Isosceles Triangle 26">
            <a:hlinkClick r:id="rId6" action="ppaction://hlinksldjump"/>
            <a:extLst>
              <a:ext uri="{FF2B5EF4-FFF2-40B4-BE49-F238E27FC236}">
                <a16:creationId xmlns:a16="http://schemas.microsoft.com/office/drawing/2014/main" id="{76F584D0-7C12-F865-16DC-C48B177A7ACC}"/>
              </a:ext>
            </a:extLst>
          </p:cNvPr>
          <p:cNvSpPr/>
          <p:nvPr/>
        </p:nvSpPr>
        <p:spPr>
          <a:xfrm rot="10800000">
            <a:off x="6264912" y="4208842"/>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441F5E88-826A-A566-90E2-10F4345AA6F0}"/>
              </a:ext>
            </a:extLst>
          </p:cNvPr>
          <p:cNvSpPr/>
          <p:nvPr/>
        </p:nvSpPr>
        <p:spPr>
          <a:xfrm>
            <a:off x="1328823" y="1362269"/>
            <a:ext cx="5147779" cy="2323063"/>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Pending Work</a:t>
            </a:r>
            <a:endParaRPr lang="en-IN" dirty="0">
              <a:solidFill>
                <a:schemeClr val="tx1"/>
              </a:solidFill>
            </a:endParaRPr>
          </a:p>
        </p:txBody>
      </p:sp>
      <p:sp>
        <p:nvSpPr>
          <p:cNvPr id="33" name="Rectangle 32">
            <a:extLst>
              <a:ext uri="{FF2B5EF4-FFF2-40B4-BE49-F238E27FC236}">
                <a16:creationId xmlns:a16="http://schemas.microsoft.com/office/drawing/2014/main" id="{00350EED-4153-B58B-2D43-B9F50E990D05}"/>
              </a:ext>
            </a:extLst>
          </p:cNvPr>
          <p:cNvSpPr/>
          <p:nvPr/>
        </p:nvSpPr>
        <p:spPr>
          <a:xfrm>
            <a:off x="6693926" y="1362268"/>
            <a:ext cx="4932018" cy="2323063"/>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Query Response </a:t>
            </a:r>
            <a:endParaRPr lang="en-IN" dirty="0">
              <a:solidFill>
                <a:schemeClr val="tx1"/>
              </a:solidFill>
            </a:endParaRPr>
          </a:p>
        </p:txBody>
      </p:sp>
      <p:sp>
        <p:nvSpPr>
          <p:cNvPr id="28" name="TextBox 27">
            <a:extLst>
              <a:ext uri="{FF2B5EF4-FFF2-40B4-BE49-F238E27FC236}">
                <a16:creationId xmlns:a16="http://schemas.microsoft.com/office/drawing/2014/main" id="{0B7B4903-632F-EB71-8A37-186C108CF064}"/>
              </a:ext>
            </a:extLst>
          </p:cNvPr>
          <p:cNvSpPr txBox="1"/>
          <p:nvPr/>
        </p:nvSpPr>
        <p:spPr>
          <a:xfrm>
            <a:off x="4191908" y="5448021"/>
            <a:ext cx="2073003" cy="1200329"/>
          </a:xfrm>
          <a:prstGeom prst="rect">
            <a:avLst/>
          </a:prstGeom>
          <a:solidFill>
            <a:schemeClr val="bg1">
              <a:lumMod val="95000"/>
            </a:schemeClr>
          </a:solidFill>
          <a:ln>
            <a:solidFill>
              <a:schemeClr val="bg1"/>
            </a:solidFill>
          </a:ln>
        </p:spPr>
        <p:txBody>
          <a:bodyPr wrap="none" rtlCol="0">
            <a:spAutoFit/>
          </a:bodyPr>
          <a:lstStyle/>
          <a:p>
            <a:r>
              <a:rPr lang="en-US" sz="1200" dirty="0" err="1"/>
              <a:t>Kommaghatta</a:t>
            </a:r>
            <a:r>
              <a:rPr lang="en-US" sz="1200" dirty="0"/>
              <a:t> NPKL Phase 1</a:t>
            </a:r>
          </a:p>
          <a:p>
            <a:r>
              <a:rPr lang="en-US" sz="1200" dirty="0" err="1"/>
              <a:t>Kommaghatta</a:t>
            </a:r>
            <a:r>
              <a:rPr lang="en-US" sz="1200" dirty="0"/>
              <a:t> NPKL Phase 2</a:t>
            </a:r>
          </a:p>
          <a:p>
            <a:r>
              <a:rPr lang="en-US" sz="1200" dirty="0" err="1"/>
              <a:t>Hunnigere</a:t>
            </a:r>
            <a:r>
              <a:rPr lang="en-US" sz="1200" dirty="0"/>
              <a:t> 4 BHK</a:t>
            </a:r>
          </a:p>
          <a:p>
            <a:r>
              <a:rPr lang="en-US" sz="1200" dirty="0" err="1"/>
              <a:t>Hunnigere</a:t>
            </a:r>
            <a:r>
              <a:rPr lang="en-US" sz="1200" dirty="0"/>
              <a:t> 3 BHK</a:t>
            </a:r>
            <a:endParaRPr lang="en-IN" sz="1200" dirty="0"/>
          </a:p>
          <a:p>
            <a:r>
              <a:rPr lang="en-IN" sz="1200" dirty="0" err="1"/>
              <a:t>Kaniminake</a:t>
            </a:r>
            <a:r>
              <a:rPr lang="en-IN" sz="1200" dirty="0"/>
              <a:t> 5 Phase</a:t>
            </a:r>
          </a:p>
          <a:p>
            <a:r>
              <a:rPr lang="en-IN" sz="1200" dirty="0" err="1"/>
              <a:t>Kumbalgoad</a:t>
            </a:r>
            <a:r>
              <a:rPr lang="en-IN" sz="1200" dirty="0"/>
              <a:t> Phase 1</a:t>
            </a:r>
          </a:p>
        </p:txBody>
      </p:sp>
      <p:sp>
        <p:nvSpPr>
          <p:cNvPr id="34" name="Oval 33">
            <a:extLst>
              <a:ext uri="{FF2B5EF4-FFF2-40B4-BE49-F238E27FC236}">
                <a16:creationId xmlns:a16="http://schemas.microsoft.com/office/drawing/2014/main" id="{8EC4000D-9EB6-3B10-9ECE-2B46FD38C942}"/>
              </a:ext>
            </a:extLst>
          </p:cNvPr>
          <p:cNvSpPr/>
          <p:nvPr/>
        </p:nvSpPr>
        <p:spPr>
          <a:xfrm>
            <a:off x="3680405" y="5501367"/>
            <a:ext cx="121298" cy="1006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1B021A98-270E-FAB8-DFDB-F994DD55CC96}"/>
              </a:ext>
            </a:extLst>
          </p:cNvPr>
          <p:cNvSpPr/>
          <p:nvPr/>
        </p:nvSpPr>
        <p:spPr>
          <a:xfrm>
            <a:off x="1422129" y="4651837"/>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Review Documents</a:t>
            </a:r>
            <a:endParaRPr lang="en-IN" sz="1400" dirty="0"/>
          </a:p>
        </p:txBody>
      </p:sp>
      <p:sp>
        <p:nvSpPr>
          <p:cNvPr id="36" name="Rectangle: Rounded Corners 35">
            <a:hlinkClick r:id="rId7" action="ppaction://hlinksldjump"/>
            <a:extLst>
              <a:ext uri="{FF2B5EF4-FFF2-40B4-BE49-F238E27FC236}">
                <a16:creationId xmlns:a16="http://schemas.microsoft.com/office/drawing/2014/main" id="{6AE950A4-F399-360F-9BFC-079FCF50E9AC}"/>
              </a:ext>
            </a:extLst>
          </p:cNvPr>
          <p:cNvSpPr>
            <a:spLocks/>
          </p:cNvSpPr>
          <p:nvPr/>
        </p:nvSpPr>
        <p:spPr>
          <a:xfrm>
            <a:off x="8254482" y="465183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graphicFrame>
        <p:nvGraphicFramePr>
          <p:cNvPr id="37" name="Table 36">
            <a:extLst>
              <a:ext uri="{FF2B5EF4-FFF2-40B4-BE49-F238E27FC236}">
                <a16:creationId xmlns:a16="http://schemas.microsoft.com/office/drawing/2014/main" id="{38F9138F-FCD7-4289-934E-0A5E6B875D97}"/>
              </a:ext>
            </a:extLst>
          </p:cNvPr>
          <p:cNvGraphicFramePr>
            <a:graphicFrameLocks noGrp="1"/>
          </p:cNvGraphicFramePr>
          <p:nvPr>
            <p:extLst>
              <p:ext uri="{D42A27DB-BD31-4B8C-83A1-F6EECF244321}">
                <p14:modId xmlns:p14="http://schemas.microsoft.com/office/powerpoint/2010/main" val="2188032877"/>
              </p:ext>
            </p:extLst>
          </p:nvPr>
        </p:nvGraphicFramePr>
        <p:xfrm>
          <a:off x="6764694" y="1406976"/>
          <a:ext cx="3773446" cy="2118593"/>
        </p:xfrm>
        <a:graphic>
          <a:graphicData uri="http://schemas.openxmlformats.org/drawingml/2006/table">
            <a:tbl>
              <a:tblPr firstRow="1" bandRow="1">
                <a:tableStyleId>{5C22544A-7EE6-4342-B048-85BDC9FD1C3A}</a:tableStyleId>
              </a:tblPr>
              <a:tblGrid>
                <a:gridCol w="1035698">
                  <a:extLst>
                    <a:ext uri="{9D8B030D-6E8A-4147-A177-3AD203B41FA5}">
                      <a16:colId xmlns:a16="http://schemas.microsoft.com/office/drawing/2014/main" val="2680514281"/>
                    </a:ext>
                  </a:extLst>
                </a:gridCol>
                <a:gridCol w="1007706">
                  <a:extLst>
                    <a:ext uri="{9D8B030D-6E8A-4147-A177-3AD203B41FA5}">
                      <a16:colId xmlns:a16="http://schemas.microsoft.com/office/drawing/2014/main" val="3772945424"/>
                    </a:ext>
                  </a:extLst>
                </a:gridCol>
                <a:gridCol w="1730042">
                  <a:extLst>
                    <a:ext uri="{9D8B030D-6E8A-4147-A177-3AD203B41FA5}">
                      <a16:colId xmlns:a16="http://schemas.microsoft.com/office/drawing/2014/main" val="3562460033"/>
                    </a:ext>
                  </a:extLst>
                </a:gridCol>
              </a:tblGrid>
              <a:tr h="263587">
                <a:tc>
                  <a:txBody>
                    <a:bodyPr/>
                    <a:lstStyle/>
                    <a:p>
                      <a:r>
                        <a:rPr lang="en-US" sz="1200" b="0" dirty="0">
                          <a:solidFill>
                            <a:schemeClr val="tx1"/>
                          </a:solidFill>
                        </a:rPr>
                        <a:t>Login 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lvl="0" algn="ctr"/>
                      <a:r>
                        <a:rPr lang="en-US" sz="1200" b="0" dirty="0">
                          <a:solidFill>
                            <a:schemeClr val="tx1"/>
                          </a:solidFill>
                        </a:rPr>
                        <a:t>Date of Query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lvl="1"/>
                      <a:r>
                        <a:rPr lang="en-US" sz="1200" b="0" dirty="0">
                          <a:solidFill>
                            <a:schemeClr val="tx1"/>
                          </a:solidFill>
                        </a:rPr>
                        <a:t>Subject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5995467"/>
                  </a:ext>
                </a:extLst>
              </a:tr>
              <a:tr h="4251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9874563218</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1 Jan 2025</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NoC is pending</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4711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3214569872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Possession certificate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3825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1598753246</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Unable to login</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77401031"/>
                  </a:ext>
                </a:extLst>
              </a:tr>
              <a:tr h="3825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2587413698</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Not able to book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00121014"/>
                  </a:ext>
                </a:extLst>
              </a:tr>
            </a:tbl>
          </a:graphicData>
        </a:graphic>
      </p:graphicFrame>
      <p:sp>
        <p:nvSpPr>
          <p:cNvPr id="38" name="Rectangle: Rounded Corners 37">
            <a:hlinkClick r:id="rId8" action="ppaction://hlinksldjump"/>
            <a:extLst>
              <a:ext uri="{FF2B5EF4-FFF2-40B4-BE49-F238E27FC236}">
                <a16:creationId xmlns:a16="http://schemas.microsoft.com/office/drawing/2014/main" id="{EF74A85F-E305-3F88-8DB5-D6185A433A65}"/>
              </a:ext>
            </a:extLst>
          </p:cNvPr>
          <p:cNvSpPr/>
          <p:nvPr/>
        </p:nvSpPr>
        <p:spPr>
          <a:xfrm>
            <a:off x="10598214" y="1912775"/>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39" name="Rectangle: Rounded Corners 38">
            <a:extLst>
              <a:ext uri="{FF2B5EF4-FFF2-40B4-BE49-F238E27FC236}">
                <a16:creationId xmlns:a16="http://schemas.microsoft.com/office/drawing/2014/main" id="{43318900-73AD-EDAE-2593-6C0D78350290}"/>
              </a:ext>
            </a:extLst>
          </p:cNvPr>
          <p:cNvSpPr/>
          <p:nvPr/>
        </p:nvSpPr>
        <p:spPr>
          <a:xfrm>
            <a:off x="10598214" y="2376769"/>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40" name="Rectangle: Rounded Corners 39">
            <a:extLst>
              <a:ext uri="{FF2B5EF4-FFF2-40B4-BE49-F238E27FC236}">
                <a16:creationId xmlns:a16="http://schemas.microsoft.com/office/drawing/2014/main" id="{77EF29EC-217B-9F7E-BF08-FBC30E973FF4}"/>
              </a:ext>
            </a:extLst>
          </p:cNvPr>
          <p:cNvSpPr/>
          <p:nvPr/>
        </p:nvSpPr>
        <p:spPr>
          <a:xfrm>
            <a:off x="10598214" y="2757341"/>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41" name="Rectangle: Rounded Corners 40">
            <a:extLst>
              <a:ext uri="{FF2B5EF4-FFF2-40B4-BE49-F238E27FC236}">
                <a16:creationId xmlns:a16="http://schemas.microsoft.com/office/drawing/2014/main" id="{7EF667C9-C690-05BD-244F-9947BCE6DFF4}"/>
              </a:ext>
            </a:extLst>
          </p:cNvPr>
          <p:cNvSpPr/>
          <p:nvPr/>
        </p:nvSpPr>
        <p:spPr>
          <a:xfrm>
            <a:off x="10598214" y="3187522"/>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42" name="Oval 41">
            <a:hlinkClick r:id="rId4" action="ppaction://hlinksldjump"/>
            <a:extLst>
              <a:ext uri="{FF2B5EF4-FFF2-40B4-BE49-F238E27FC236}">
                <a16:creationId xmlns:a16="http://schemas.microsoft.com/office/drawing/2014/main" id="{ACDDE90B-7AE0-A440-25E3-732E1B5DE6B5}"/>
              </a:ext>
            </a:extLst>
          </p:cNvPr>
          <p:cNvSpPr/>
          <p:nvPr/>
        </p:nvSpPr>
        <p:spPr>
          <a:xfrm>
            <a:off x="3613242" y="6048186"/>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81908736-E5CE-CFB9-D8AA-41F35FA20C64}"/>
              </a:ext>
            </a:extLst>
          </p:cNvPr>
          <p:cNvPicPr>
            <a:picLocks noChangeAspect="1"/>
          </p:cNvPicPr>
          <p:nvPr/>
        </p:nvPicPr>
        <p:blipFill>
          <a:blip r:embed="rId9"/>
          <a:stretch>
            <a:fillRect/>
          </a:stretch>
        </p:blipFill>
        <p:spPr>
          <a:xfrm>
            <a:off x="1328823" y="1362267"/>
            <a:ext cx="5147778" cy="2323063"/>
          </a:xfrm>
          <a:prstGeom prst="rect">
            <a:avLst/>
          </a:prstGeom>
        </p:spPr>
      </p:pic>
      <p:sp>
        <p:nvSpPr>
          <p:cNvPr id="4" name="Rectangle: Rounded Corners 3">
            <a:hlinkClick r:id="rId10" action="ppaction://hlinksldjump"/>
            <a:extLst>
              <a:ext uri="{FF2B5EF4-FFF2-40B4-BE49-F238E27FC236}">
                <a16:creationId xmlns:a16="http://schemas.microsoft.com/office/drawing/2014/main" id="{9B0175FC-3CAE-6985-961F-A5640543EFF3}"/>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2915891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B327901-4F1F-0556-D393-049A9ADA64E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885B298-0AB9-95CF-88C3-E697313F6770}"/>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78AC024D-6F1C-B60B-3B8C-A7B6D17B68D9}"/>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Rectangle: Rounded Corners 3">
            <a:extLst>
              <a:ext uri="{FF2B5EF4-FFF2-40B4-BE49-F238E27FC236}">
                <a16:creationId xmlns:a16="http://schemas.microsoft.com/office/drawing/2014/main" id="{5B3A5D06-7292-7C27-4720-95665A2A2B29}"/>
              </a:ext>
            </a:extLst>
          </p:cNvPr>
          <p:cNvSpPr/>
          <p:nvPr/>
        </p:nvSpPr>
        <p:spPr>
          <a:xfrm>
            <a:off x="1422129" y="5346442"/>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Manage Existing Project </a:t>
            </a:r>
            <a:endParaRPr lang="en-IN" sz="1400" dirty="0"/>
          </a:p>
        </p:txBody>
      </p:sp>
      <p:sp>
        <p:nvSpPr>
          <p:cNvPr id="5" name="Rectangle: Rounded Corners 4">
            <a:extLst>
              <a:ext uri="{FF2B5EF4-FFF2-40B4-BE49-F238E27FC236}">
                <a16:creationId xmlns:a16="http://schemas.microsoft.com/office/drawing/2014/main" id="{FC4CE723-1419-22B3-3FDE-92785FB8D89F}"/>
              </a:ext>
            </a:extLst>
          </p:cNvPr>
          <p:cNvSpPr/>
          <p:nvPr/>
        </p:nvSpPr>
        <p:spPr>
          <a:xfrm>
            <a:off x="1422129" y="5990254"/>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Create New Project</a:t>
            </a:r>
            <a:endParaRPr lang="en-IN" sz="1400" dirty="0"/>
          </a:p>
        </p:txBody>
      </p:sp>
      <p:sp>
        <p:nvSpPr>
          <p:cNvPr id="6" name="Rectangle 5">
            <a:extLst>
              <a:ext uri="{FF2B5EF4-FFF2-40B4-BE49-F238E27FC236}">
                <a16:creationId xmlns:a16="http://schemas.microsoft.com/office/drawing/2014/main" id="{0FFB970C-21C7-26A4-FEF1-76C6AAE03E3E}"/>
              </a:ext>
            </a:extLst>
          </p:cNvPr>
          <p:cNvSpPr/>
          <p:nvPr/>
        </p:nvSpPr>
        <p:spPr>
          <a:xfrm>
            <a:off x="4119390" y="5346442"/>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7" name="Rectangle: Rounded Corners 6">
            <a:hlinkClick r:id="rId3" action="ppaction://hlinksldjump"/>
            <a:extLst>
              <a:ext uri="{FF2B5EF4-FFF2-40B4-BE49-F238E27FC236}">
                <a16:creationId xmlns:a16="http://schemas.microsoft.com/office/drawing/2014/main" id="{B67F2431-9373-5425-AD74-F3536360BB9E}"/>
              </a:ext>
            </a:extLst>
          </p:cNvPr>
          <p:cNvSpPr/>
          <p:nvPr/>
        </p:nvSpPr>
        <p:spPr>
          <a:xfrm>
            <a:off x="8254482" y="565630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sp>
        <p:nvSpPr>
          <p:cNvPr id="8" name="Oval 7">
            <a:hlinkClick r:id="rId4" action="ppaction://hlinksldjump"/>
            <a:extLst>
              <a:ext uri="{FF2B5EF4-FFF2-40B4-BE49-F238E27FC236}">
                <a16:creationId xmlns:a16="http://schemas.microsoft.com/office/drawing/2014/main" id="{30E6171D-3497-93C8-4B92-D82013E066B5}"/>
              </a:ext>
            </a:extLst>
          </p:cNvPr>
          <p:cNvSpPr/>
          <p:nvPr/>
        </p:nvSpPr>
        <p:spPr>
          <a:xfrm>
            <a:off x="3613242" y="5427917"/>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444EE55-C8C4-53C6-AFF8-788380565532}"/>
              </a:ext>
            </a:extLst>
          </p:cNvPr>
          <p:cNvSpPr/>
          <p:nvPr/>
        </p:nvSpPr>
        <p:spPr>
          <a:xfrm>
            <a:off x="3613242" y="6048186"/>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Isosceles Triangle 13">
            <a:hlinkClick r:id="rId5" action="ppaction://hlinksldjump"/>
            <a:extLst>
              <a:ext uri="{FF2B5EF4-FFF2-40B4-BE49-F238E27FC236}">
                <a16:creationId xmlns:a16="http://schemas.microsoft.com/office/drawing/2014/main" id="{41C4809D-113B-380B-14DC-5DA5B4EFD63E}"/>
              </a:ext>
            </a:extLst>
          </p:cNvPr>
          <p:cNvSpPr/>
          <p:nvPr/>
        </p:nvSpPr>
        <p:spPr>
          <a:xfrm rot="10800000">
            <a:off x="6264912" y="555171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D8DC349A-06A0-1694-B63B-3DC47B99EE13}"/>
              </a:ext>
            </a:extLst>
          </p:cNvPr>
          <p:cNvSpPr/>
          <p:nvPr/>
        </p:nvSpPr>
        <p:spPr>
          <a:xfrm>
            <a:off x="1422129" y="4066899"/>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Review Booking Status</a:t>
            </a:r>
            <a:endParaRPr lang="en-IN" sz="1400" dirty="0"/>
          </a:p>
        </p:txBody>
      </p:sp>
      <p:sp>
        <p:nvSpPr>
          <p:cNvPr id="17" name="Rectangle 16">
            <a:extLst>
              <a:ext uri="{FF2B5EF4-FFF2-40B4-BE49-F238E27FC236}">
                <a16:creationId xmlns:a16="http://schemas.microsoft.com/office/drawing/2014/main" id="{69B526CA-A5D4-F4D2-5D67-B42E8BF71F82}"/>
              </a:ext>
            </a:extLst>
          </p:cNvPr>
          <p:cNvSpPr/>
          <p:nvPr/>
        </p:nvSpPr>
        <p:spPr>
          <a:xfrm>
            <a:off x="4119390" y="4066899"/>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22" name="Rectangle: Rounded Corners 21">
            <a:hlinkClick r:id="rId6" action="ppaction://hlinksldjump"/>
            <a:extLst>
              <a:ext uri="{FF2B5EF4-FFF2-40B4-BE49-F238E27FC236}">
                <a16:creationId xmlns:a16="http://schemas.microsoft.com/office/drawing/2014/main" id="{1963911C-5F04-12BC-D703-A4823B73FD92}"/>
              </a:ext>
            </a:extLst>
          </p:cNvPr>
          <p:cNvSpPr/>
          <p:nvPr/>
        </p:nvSpPr>
        <p:spPr>
          <a:xfrm>
            <a:off x="8254482" y="406689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sp>
        <p:nvSpPr>
          <p:cNvPr id="24" name="Isosceles Triangle 23">
            <a:hlinkClick r:id="rId7" action="ppaction://hlinksldjump"/>
            <a:extLst>
              <a:ext uri="{FF2B5EF4-FFF2-40B4-BE49-F238E27FC236}">
                <a16:creationId xmlns:a16="http://schemas.microsoft.com/office/drawing/2014/main" id="{51ADD0BB-4941-2820-871C-71F3A8E10217}"/>
              </a:ext>
            </a:extLst>
          </p:cNvPr>
          <p:cNvSpPr/>
          <p:nvPr/>
        </p:nvSpPr>
        <p:spPr>
          <a:xfrm rot="10800000">
            <a:off x="6264912" y="4208842"/>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454F3664-9EA9-42E0-8406-B8792B6EC28B}"/>
              </a:ext>
            </a:extLst>
          </p:cNvPr>
          <p:cNvSpPr/>
          <p:nvPr/>
        </p:nvSpPr>
        <p:spPr>
          <a:xfrm>
            <a:off x="1328823" y="1362269"/>
            <a:ext cx="5147779" cy="2323063"/>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Pending Work</a:t>
            </a:r>
            <a:endParaRPr lang="en-IN" dirty="0">
              <a:solidFill>
                <a:schemeClr val="tx1"/>
              </a:solidFill>
            </a:endParaRPr>
          </a:p>
        </p:txBody>
      </p:sp>
      <p:sp>
        <p:nvSpPr>
          <p:cNvPr id="27" name="Rectangle 26">
            <a:extLst>
              <a:ext uri="{FF2B5EF4-FFF2-40B4-BE49-F238E27FC236}">
                <a16:creationId xmlns:a16="http://schemas.microsoft.com/office/drawing/2014/main" id="{03AB020A-6ABA-1021-8C50-0F6B89B37255}"/>
              </a:ext>
            </a:extLst>
          </p:cNvPr>
          <p:cNvSpPr/>
          <p:nvPr/>
        </p:nvSpPr>
        <p:spPr>
          <a:xfrm>
            <a:off x="6693926" y="1362268"/>
            <a:ext cx="4932018" cy="2323063"/>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Query Response </a:t>
            </a:r>
            <a:endParaRPr lang="en-IN" dirty="0">
              <a:solidFill>
                <a:schemeClr val="tx1"/>
              </a:solidFill>
            </a:endParaRPr>
          </a:p>
        </p:txBody>
      </p:sp>
      <p:sp>
        <p:nvSpPr>
          <p:cNvPr id="29" name="Oval 28">
            <a:extLst>
              <a:ext uri="{FF2B5EF4-FFF2-40B4-BE49-F238E27FC236}">
                <a16:creationId xmlns:a16="http://schemas.microsoft.com/office/drawing/2014/main" id="{27B093CF-C8CD-AD2A-1ECF-77361E491846}"/>
              </a:ext>
            </a:extLst>
          </p:cNvPr>
          <p:cNvSpPr/>
          <p:nvPr/>
        </p:nvSpPr>
        <p:spPr>
          <a:xfrm>
            <a:off x="3669225" y="6117191"/>
            <a:ext cx="121298" cy="1006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42AFB2FB-CE7E-EC45-3EBD-3C5323853516}"/>
              </a:ext>
            </a:extLst>
          </p:cNvPr>
          <p:cNvSpPr/>
          <p:nvPr/>
        </p:nvSpPr>
        <p:spPr>
          <a:xfrm>
            <a:off x="1422129" y="4651837"/>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Review Documents</a:t>
            </a:r>
            <a:endParaRPr lang="en-IN" sz="1400" dirty="0"/>
          </a:p>
        </p:txBody>
      </p:sp>
      <p:sp>
        <p:nvSpPr>
          <p:cNvPr id="31" name="Rectangle: Rounded Corners 30">
            <a:hlinkClick r:id="rId8" action="ppaction://hlinksldjump"/>
            <a:extLst>
              <a:ext uri="{FF2B5EF4-FFF2-40B4-BE49-F238E27FC236}">
                <a16:creationId xmlns:a16="http://schemas.microsoft.com/office/drawing/2014/main" id="{852085D3-1A92-E622-79E0-0080F641A3E0}"/>
              </a:ext>
            </a:extLst>
          </p:cNvPr>
          <p:cNvSpPr>
            <a:spLocks/>
          </p:cNvSpPr>
          <p:nvPr/>
        </p:nvSpPr>
        <p:spPr>
          <a:xfrm>
            <a:off x="8254482" y="465183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graphicFrame>
        <p:nvGraphicFramePr>
          <p:cNvPr id="32" name="Table 31">
            <a:extLst>
              <a:ext uri="{FF2B5EF4-FFF2-40B4-BE49-F238E27FC236}">
                <a16:creationId xmlns:a16="http://schemas.microsoft.com/office/drawing/2014/main" id="{58ACBEEC-D221-D017-F3D7-F627A019B4CC}"/>
              </a:ext>
            </a:extLst>
          </p:cNvPr>
          <p:cNvGraphicFramePr>
            <a:graphicFrameLocks noGrp="1"/>
          </p:cNvGraphicFramePr>
          <p:nvPr>
            <p:extLst>
              <p:ext uri="{D42A27DB-BD31-4B8C-83A1-F6EECF244321}">
                <p14:modId xmlns:p14="http://schemas.microsoft.com/office/powerpoint/2010/main" val="2188032877"/>
              </p:ext>
            </p:extLst>
          </p:nvPr>
        </p:nvGraphicFramePr>
        <p:xfrm>
          <a:off x="6764694" y="1406976"/>
          <a:ext cx="3773446" cy="2118593"/>
        </p:xfrm>
        <a:graphic>
          <a:graphicData uri="http://schemas.openxmlformats.org/drawingml/2006/table">
            <a:tbl>
              <a:tblPr firstRow="1" bandRow="1">
                <a:tableStyleId>{5C22544A-7EE6-4342-B048-85BDC9FD1C3A}</a:tableStyleId>
              </a:tblPr>
              <a:tblGrid>
                <a:gridCol w="1035698">
                  <a:extLst>
                    <a:ext uri="{9D8B030D-6E8A-4147-A177-3AD203B41FA5}">
                      <a16:colId xmlns:a16="http://schemas.microsoft.com/office/drawing/2014/main" val="2680514281"/>
                    </a:ext>
                  </a:extLst>
                </a:gridCol>
                <a:gridCol w="1007706">
                  <a:extLst>
                    <a:ext uri="{9D8B030D-6E8A-4147-A177-3AD203B41FA5}">
                      <a16:colId xmlns:a16="http://schemas.microsoft.com/office/drawing/2014/main" val="3772945424"/>
                    </a:ext>
                  </a:extLst>
                </a:gridCol>
                <a:gridCol w="1730042">
                  <a:extLst>
                    <a:ext uri="{9D8B030D-6E8A-4147-A177-3AD203B41FA5}">
                      <a16:colId xmlns:a16="http://schemas.microsoft.com/office/drawing/2014/main" val="3562460033"/>
                    </a:ext>
                  </a:extLst>
                </a:gridCol>
              </a:tblGrid>
              <a:tr h="263587">
                <a:tc>
                  <a:txBody>
                    <a:bodyPr/>
                    <a:lstStyle/>
                    <a:p>
                      <a:r>
                        <a:rPr lang="en-US" sz="1200" b="0" dirty="0">
                          <a:solidFill>
                            <a:schemeClr val="tx1"/>
                          </a:solidFill>
                        </a:rPr>
                        <a:t>Login 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lvl="0" algn="ctr"/>
                      <a:r>
                        <a:rPr lang="en-US" sz="1200" b="0" dirty="0">
                          <a:solidFill>
                            <a:schemeClr val="tx1"/>
                          </a:solidFill>
                        </a:rPr>
                        <a:t>Date of Query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lvl="1"/>
                      <a:r>
                        <a:rPr lang="en-US" sz="1200" b="0" dirty="0">
                          <a:solidFill>
                            <a:schemeClr val="tx1"/>
                          </a:solidFill>
                        </a:rPr>
                        <a:t>Subject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5995467"/>
                  </a:ext>
                </a:extLst>
              </a:tr>
              <a:tr h="4251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9874563218</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1 Jan 2025</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NoC is pending</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4711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3214569872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Possession certificate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3825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1598753246</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Unable to login</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77401031"/>
                  </a:ext>
                </a:extLst>
              </a:tr>
              <a:tr h="3825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2587413698</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0"/>
                      <a:r>
                        <a:rPr lang="en-US" sz="1200" b="0" dirty="0">
                          <a:solidFill>
                            <a:schemeClr val="tx1"/>
                          </a:solidFill>
                        </a:rPr>
                        <a:t>Not able to book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00121014"/>
                  </a:ext>
                </a:extLst>
              </a:tr>
            </a:tbl>
          </a:graphicData>
        </a:graphic>
      </p:graphicFrame>
      <p:sp>
        <p:nvSpPr>
          <p:cNvPr id="33" name="Rectangle: Rounded Corners 32">
            <a:hlinkClick r:id="rId9" action="ppaction://hlinksldjump"/>
            <a:extLst>
              <a:ext uri="{FF2B5EF4-FFF2-40B4-BE49-F238E27FC236}">
                <a16:creationId xmlns:a16="http://schemas.microsoft.com/office/drawing/2014/main" id="{8494AAFA-635B-9910-BB46-30ABD7269F0D}"/>
              </a:ext>
            </a:extLst>
          </p:cNvPr>
          <p:cNvSpPr/>
          <p:nvPr/>
        </p:nvSpPr>
        <p:spPr>
          <a:xfrm>
            <a:off x="10598214" y="1912775"/>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34" name="Rectangle: Rounded Corners 33">
            <a:extLst>
              <a:ext uri="{FF2B5EF4-FFF2-40B4-BE49-F238E27FC236}">
                <a16:creationId xmlns:a16="http://schemas.microsoft.com/office/drawing/2014/main" id="{B9A9083F-DF18-F765-3720-6D90E62233D1}"/>
              </a:ext>
            </a:extLst>
          </p:cNvPr>
          <p:cNvSpPr/>
          <p:nvPr/>
        </p:nvSpPr>
        <p:spPr>
          <a:xfrm>
            <a:off x="10598214" y="2376769"/>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35" name="Rectangle: Rounded Corners 34">
            <a:extLst>
              <a:ext uri="{FF2B5EF4-FFF2-40B4-BE49-F238E27FC236}">
                <a16:creationId xmlns:a16="http://schemas.microsoft.com/office/drawing/2014/main" id="{A3D95916-A579-D04B-5667-B56FCFBA1B6F}"/>
              </a:ext>
            </a:extLst>
          </p:cNvPr>
          <p:cNvSpPr/>
          <p:nvPr/>
        </p:nvSpPr>
        <p:spPr>
          <a:xfrm>
            <a:off x="10598214" y="2757341"/>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sp>
        <p:nvSpPr>
          <p:cNvPr id="36" name="Rectangle: Rounded Corners 35">
            <a:extLst>
              <a:ext uri="{FF2B5EF4-FFF2-40B4-BE49-F238E27FC236}">
                <a16:creationId xmlns:a16="http://schemas.microsoft.com/office/drawing/2014/main" id="{666EBB63-BB24-3428-C326-21AFC486D489}"/>
              </a:ext>
            </a:extLst>
          </p:cNvPr>
          <p:cNvSpPr/>
          <p:nvPr/>
        </p:nvSpPr>
        <p:spPr>
          <a:xfrm>
            <a:off x="10598214" y="3187522"/>
            <a:ext cx="918276" cy="2940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Respond</a:t>
            </a:r>
            <a:endParaRPr lang="en-IN" sz="1400" dirty="0"/>
          </a:p>
        </p:txBody>
      </p:sp>
      <p:pic>
        <p:nvPicPr>
          <p:cNvPr id="3" name="Picture 2">
            <a:extLst>
              <a:ext uri="{FF2B5EF4-FFF2-40B4-BE49-F238E27FC236}">
                <a16:creationId xmlns:a16="http://schemas.microsoft.com/office/drawing/2014/main" id="{4C9402AF-B272-C4D5-D601-CF0ECD2F9E42}"/>
              </a:ext>
            </a:extLst>
          </p:cNvPr>
          <p:cNvPicPr>
            <a:picLocks noChangeAspect="1"/>
          </p:cNvPicPr>
          <p:nvPr/>
        </p:nvPicPr>
        <p:blipFill>
          <a:blip r:embed="rId10"/>
          <a:stretch>
            <a:fillRect/>
          </a:stretch>
        </p:blipFill>
        <p:spPr>
          <a:xfrm>
            <a:off x="1328823" y="1362267"/>
            <a:ext cx="5147778" cy="2323063"/>
          </a:xfrm>
          <a:prstGeom prst="rect">
            <a:avLst/>
          </a:prstGeom>
        </p:spPr>
      </p:pic>
      <p:sp>
        <p:nvSpPr>
          <p:cNvPr id="9" name="Rectangle: Rounded Corners 8">
            <a:hlinkClick r:id="rId11" action="ppaction://hlinksldjump"/>
            <a:extLst>
              <a:ext uri="{FF2B5EF4-FFF2-40B4-BE49-F238E27FC236}">
                <a16:creationId xmlns:a16="http://schemas.microsoft.com/office/drawing/2014/main" id="{3DE9B2F8-1004-9682-D445-0764BBBEF0F7}"/>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2662218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AD7F22-B367-1D2B-ECBD-C6C0E38CDD00}"/>
            </a:ext>
          </a:extLst>
        </p:cNvPr>
        <p:cNvGrpSpPr/>
        <p:nvPr/>
      </p:nvGrpSpPr>
      <p:grpSpPr>
        <a:xfrm>
          <a:off x="0" y="0"/>
          <a:ext cx="0" cy="0"/>
          <a:chOff x="0" y="0"/>
          <a:chExt cx="0" cy="0"/>
        </a:xfrm>
      </p:grpSpPr>
      <p:sp>
        <p:nvSpPr>
          <p:cNvPr id="16" name="Rectangle: Rounded Corners 15">
            <a:hlinkClick r:id="rId2" action="ppaction://hlinksldjump"/>
            <a:extLst>
              <a:ext uri="{FF2B5EF4-FFF2-40B4-BE49-F238E27FC236}">
                <a16:creationId xmlns:a16="http://schemas.microsoft.com/office/drawing/2014/main" id="{FB70E919-B193-74E4-2FB0-FF1FF37C7B7D}"/>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17" name="Rectangle: Rounded Corners 16">
            <a:hlinkClick r:id="rId3" action="ppaction://hlinksldjump"/>
            <a:extLst>
              <a:ext uri="{FF2B5EF4-FFF2-40B4-BE49-F238E27FC236}">
                <a16:creationId xmlns:a16="http://schemas.microsoft.com/office/drawing/2014/main" id="{A219EFD8-F740-EB2D-99A7-656DEB5275DC}"/>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22" name="Rectangle 21">
            <a:extLst>
              <a:ext uri="{FF2B5EF4-FFF2-40B4-BE49-F238E27FC236}">
                <a16:creationId xmlns:a16="http://schemas.microsoft.com/office/drawing/2014/main" id="{C3D7B61B-61F4-BA8A-3EB5-F574E4F98700}"/>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3B3D2501-0899-7C3D-FD2A-EBF1A639A76D}"/>
              </a:ext>
            </a:extLst>
          </p:cNvPr>
          <p:cNvSpPr/>
          <p:nvPr/>
        </p:nvSpPr>
        <p:spPr>
          <a:xfrm>
            <a:off x="1328823" y="1781187"/>
            <a:ext cx="91214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Kommaghatta</a:t>
            </a:r>
            <a:r>
              <a:rPr lang="en-US" dirty="0"/>
              <a:t> NPKL Phase 1 </a:t>
            </a:r>
            <a:endParaRPr lang="en-IN" dirty="0"/>
          </a:p>
        </p:txBody>
      </p:sp>
      <p:graphicFrame>
        <p:nvGraphicFramePr>
          <p:cNvPr id="5" name="Table 4">
            <a:extLst>
              <a:ext uri="{FF2B5EF4-FFF2-40B4-BE49-F238E27FC236}">
                <a16:creationId xmlns:a16="http://schemas.microsoft.com/office/drawing/2014/main" id="{9FF152AE-E44D-F003-FA79-149547A27647}"/>
              </a:ext>
            </a:extLst>
          </p:cNvPr>
          <p:cNvGraphicFramePr>
            <a:graphicFrameLocks noGrp="1"/>
          </p:cNvGraphicFramePr>
          <p:nvPr>
            <p:extLst>
              <p:ext uri="{D42A27DB-BD31-4B8C-83A1-F6EECF244321}">
                <p14:modId xmlns:p14="http://schemas.microsoft.com/office/powerpoint/2010/main" val="2098928269"/>
              </p:ext>
            </p:extLst>
          </p:nvPr>
        </p:nvGraphicFramePr>
        <p:xfrm>
          <a:off x="1328823" y="2674492"/>
          <a:ext cx="4309593" cy="313436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7" name="Rectangle: Rounded Corners 6">
            <a:hlinkClick r:id="rId4" action="ppaction://hlinksldjump"/>
            <a:extLst>
              <a:ext uri="{FF2B5EF4-FFF2-40B4-BE49-F238E27FC236}">
                <a16:creationId xmlns:a16="http://schemas.microsoft.com/office/drawing/2014/main" id="{7E45FD48-4B79-EA9F-FB08-321445F153E8}"/>
              </a:ext>
            </a:extLst>
          </p:cNvPr>
          <p:cNvSpPr/>
          <p:nvPr/>
        </p:nvSpPr>
        <p:spPr>
          <a:xfrm>
            <a:off x="4536077" y="549491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8" name="Rectangle: Rounded Corners 7">
            <a:hlinkClick r:id="rId5" action="ppaction://hlinksldjump"/>
            <a:extLst>
              <a:ext uri="{FF2B5EF4-FFF2-40B4-BE49-F238E27FC236}">
                <a16:creationId xmlns:a16="http://schemas.microsoft.com/office/drawing/2014/main" id="{9153F21B-92AC-1904-266E-790BABFD5BAF}"/>
              </a:ext>
            </a:extLst>
          </p:cNvPr>
          <p:cNvSpPr/>
          <p:nvPr/>
        </p:nvSpPr>
        <p:spPr>
          <a:xfrm>
            <a:off x="4536077" y="510303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9" name="Rectangle: Rounded Corners 8">
            <a:hlinkClick r:id="rId6" action="ppaction://hlinksldjump"/>
            <a:extLst>
              <a:ext uri="{FF2B5EF4-FFF2-40B4-BE49-F238E27FC236}">
                <a16:creationId xmlns:a16="http://schemas.microsoft.com/office/drawing/2014/main" id="{868FC631-0566-087E-F1F8-DFD56BDE8BB9}"/>
              </a:ext>
            </a:extLst>
          </p:cNvPr>
          <p:cNvSpPr/>
          <p:nvPr/>
        </p:nvSpPr>
        <p:spPr>
          <a:xfrm>
            <a:off x="4536077" y="471114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1" name="Rectangle: Rounded Corners 10">
            <a:hlinkClick r:id="rId7" action="ppaction://hlinksldjump"/>
            <a:extLst>
              <a:ext uri="{FF2B5EF4-FFF2-40B4-BE49-F238E27FC236}">
                <a16:creationId xmlns:a16="http://schemas.microsoft.com/office/drawing/2014/main" id="{EF2B86DD-3438-2AB5-39EC-62CA29C53D87}"/>
              </a:ext>
            </a:extLst>
          </p:cNvPr>
          <p:cNvSpPr/>
          <p:nvPr/>
        </p:nvSpPr>
        <p:spPr>
          <a:xfrm>
            <a:off x="4536077" y="4319263"/>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5" name="Rectangle: Rounded Corners 14">
            <a:hlinkClick r:id="rId8" action="ppaction://hlinksldjump"/>
            <a:extLst>
              <a:ext uri="{FF2B5EF4-FFF2-40B4-BE49-F238E27FC236}">
                <a16:creationId xmlns:a16="http://schemas.microsoft.com/office/drawing/2014/main" id="{14FA1C47-1DC7-E741-F8A6-58685ACFC332}"/>
              </a:ext>
            </a:extLst>
          </p:cNvPr>
          <p:cNvSpPr/>
          <p:nvPr/>
        </p:nvSpPr>
        <p:spPr>
          <a:xfrm>
            <a:off x="4536077" y="392737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8" name="Rectangle: Rounded Corners 17">
            <a:hlinkClick r:id="rId9" action="ppaction://hlinksldjump"/>
            <a:extLst>
              <a:ext uri="{FF2B5EF4-FFF2-40B4-BE49-F238E27FC236}">
                <a16:creationId xmlns:a16="http://schemas.microsoft.com/office/drawing/2014/main" id="{EC37F538-B281-D2F0-CBDB-9A7DC56D3846}"/>
              </a:ext>
            </a:extLst>
          </p:cNvPr>
          <p:cNvSpPr/>
          <p:nvPr/>
        </p:nvSpPr>
        <p:spPr>
          <a:xfrm>
            <a:off x="4536077" y="3535491"/>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9" name="Rectangle: Rounded Corners 18">
            <a:hlinkClick r:id="rId10" action="ppaction://hlinksldjump"/>
            <a:extLst>
              <a:ext uri="{FF2B5EF4-FFF2-40B4-BE49-F238E27FC236}">
                <a16:creationId xmlns:a16="http://schemas.microsoft.com/office/drawing/2014/main" id="{1227D59C-5377-799C-DED6-DE1AF7CF975B}"/>
              </a:ext>
            </a:extLst>
          </p:cNvPr>
          <p:cNvSpPr/>
          <p:nvPr/>
        </p:nvSpPr>
        <p:spPr>
          <a:xfrm>
            <a:off x="4536077" y="314360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Tree>
    <p:extLst>
      <p:ext uri="{BB962C8B-B14F-4D97-AF65-F5344CB8AC3E}">
        <p14:creationId xmlns:p14="http://schemas.microsoft.com/office/powerpoint/2010/main" val="3150605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E777ED-7076-CCC0-079E-A786CB040319}"/>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hlinkClick r:id="rId2" action="ppaction://hlinksldjump"/>
            <a:extLst>
              <a:ext uri="{FF2B5EF4-FFF2-40B4-BE49-F238E27FC236}">
                <a16:creationId xmlns:a16="http://schemas.microsoft.com/office/drawing/2014/main" id="{9753F23A-755B-1128-0189-E6144DC96D84}"/>
              </a:ext>
            </a:extLst>
          </p:cNvPr>
          <p:cNvSpPr/>
          <p:nvPr/>
        </p:nvSpPr>
        <p:spPr>
          <a:xfrm>
            <a:off x="1263508" y="65218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Rectangle: Rounded Corners 3">
            <a:extLst>
              <a:ext uri="{FF2B5EF4-FFF2-40B4-BE49-F238E27FC236}">
                <a16:creationId xmlns:a16="http://schemas.microsoft.com/office/drawing/2014/main" id="{718DD1E6-D291-EB18-F6F7-CBD20AC86352}"/>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5" name="Rectangle: Rounded Corners 4">
            <a:extLst>
              <a:ext uri="{FF2B5EF4-FFF2-40B4-BE49-F238E27FC236}">
                <a16:creationId xmlns:a16="http://schemas.microsoft.com/office/drawing/2014/main" id="{16C801E8-3A0D-1762-B2B9-6F06700F013F}"/>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6" name="Rectangle: Rounded Corners 5">
            <a:extLst>
              <a:ext uri="{FF2B5EF4-FFF2-40B4-BE49-F238E27FC236}">
                <a16:creationId xmlns:a16="http://schemas.microsoft.com/office/drawing/2014/main" id="{6C968DAB-F35F-2773-5C2C-339BD9B805D2}"/>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7" name="Rectangle: Rounded Corners 6">
            <a:hlinkClick r:id="rId3" action="ppaction://hlinksldjump"/>
            <a:extLst>
              <a:ext uri="{FF2B5EF4-FFF2-40B4-BE49-F238E27FC236}">
                <a16:creationId xmlns:a16="http://schemas.microsoft.com/office/drawing/2014/main" id="{6F9D22CE-18DD-9A1A-FAB3-709C4984185A}"/>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pic>
        <p:nvPicPr>
          <p:cNvPr id="11" name="Picture 10">
            <a:extLst>
              <a:ext uri="{FF2B5EF4-FFF2-40B4-BE49-F238E27FC236}">
                <a16:creationId xmlns:a16="http://schemas.microsoft.com/office/drawing/2014/main" id="{5E46F865-F605-A921-7286-F6034F5A3673}"/>
              </a:ext>
            </a:extLst>
          </p:cNvPr>
          <p:cNvPicPr>
            <a:picLocks noChangeAspect="1"/>
          </p:cNvPicPr>
          <p:nvPr/>
        </p:nvPicPr>
        <p:blipFill>
          <a:blip r:embed="rId4"/>
          <a:stretch>
            <a:fillRect/>
          </a:stretch>
        </p:blipFill>
        <p:spPr>
          <a:xfrm>
            <a:off x="7258699" y="1629000"/>
            <a:ext cx="2273856" cy="1800810"/>
          </a:xfrm>
          <a:prstGeom prst="rect">
            <a:avLst/>
          </a:prstGeom>
        </p:spPr>
      </p:pic>
      <p:pic>
        <p:nvPicPr>
          <p:cNvPr id="13" name="Picture 12">
            <a:extLst>
              <a:ext uri="{FF2B5EF4-FFF2-40B4-BE49-F238E27FC236}">
                <a16:creationId xmlns:a16="http://schemas.microsoft.com/office/drawing/2014/main" id="{D6C1A211-4593-A27A-346C-3230101A933D}"/>
              </a:ext>
            </a:extLst>
          </p:cNvPr>
          <p:cNvPicPr>
            <a:picLocks noChangeAspect="1"/>
          </p:cNvPicPr>
          <p:nvPr/>
        </p:nvPicPr>
        <p:blipFill>
          <a:blip r:embed="rId5"/>
          <a:stretch>
            <a:fillRect/>
          </a:stretch>
        </p:blipFill>
        <p:spPr>
          <a:xfrm>
            <a:off x="9620775" y="1629000"/>
            <a:ext cx="2399999" cy="1800000"/>
          </a:xfrm>
          <a:prstGeom prst="rect">
            <a:avLst/>
          </a:prstGeom>
        </p:spPr>
      </p:pic>
      <p:pic>
        <p:nvPicPr>
          <p:cNvPr id="15" name="Picture 14">
            <a:extLst>
              <a:ext uri="{FF2B5EF4-FFF2-40B4-BE49-F238E27FC236}">
                <a16:creationId xmlns:a16="http://schemas.microsoft.com/office/drawing/2014/main" id="{FA602E86-BB5E-E20F-652A-19767C70D541}"/>
              </a:ext>
            </a:extLst>
          </p:cNvPr>
          <p:cNvPicPr>
            <a:picLocks noChangeAspect="1"/>
          </p:cNvPicPr>
          <p:nvPr/>
        </p:nvPicPr>
        <p:blipFill>
          <a:blip r:embed="rId6"/>
          <a:stretch>
            <a:fillRect/>
          </a:stretch>
        </p:blipFill>
        <p:spPr>
          <a:xfrm>
            <a:off x="5514830" y="4329000"/>
            <a:ext cx="2266463" cy="1800000"/>
          </a:xfrm>
          <a:prstGeom prst="rect">
            <a:avLst/>
          </a:prstGeom>
        </p:spPr>
      </p:pic>
      <p:pic>
        <p:nvPicPr>
          <p:cNvPr id="17" name="Picture 16">
            <a:extLst>
              <a:ext uri="{FF2B5EF4-FFF2-40B4-BE49-F238E27FC236}">
                <a16:creationId xmlns:a16="http://schemas.microsoft.com/office/drawing/2014/main" id="{3F529DCA-F67A-6D6F-1995-2C56A46E1EB9}"/>
              </a:ext>
            </a:extLst>
          </p:cNvPr>
          <p:cNvPicPr>
            <a:picLocks noChangeAspect="1"/>
          </p:cNvPicPr>
          <p:nvPr/>
        </p:nvPicPr>
        <p:blipFill>
          <a:blip r:embed="rId7"/>
          <a:stretch>
            <a:fillRect/>
          </a:stretch>
        </p:blipFill>
        <p:spPr>
          <a:xfrm>
            <a:off x="9057728" y="4329000"/>
            <a:ext cx="2274545" cy="1800000"/>
          </a:xfrm>
          <a:prstGeom prst="rect">
            <a:avLst/>
          </a:prstGeom>
        </p:spPr>
      </p:pic>
      <p:pic>
        <p:nvPicPr>
          <p:cNvPr id="19" name="Picture 18">
            <a:extLst>
              <a:ext uri="{FF2B5EF4-FFF2-40B4-BE49-F238E27FC236}">
                <a16:creationId xmlns:a16="http://schemas.microsoft.com/office/drawing/2014/main" id="{1BBBAB6E-DE08-68FB-CE49-6494DD20A43B}"/>
              </a:ext>
            </a:extLst>
          </p:cNvPr>
          <p:cNvPicPr>
            <a:picLocks noChangeAspect="1"/>
          </p:cNvPicPr>
          <p:nvPr/>
        </p:nvPicPr>
        <p:blipFill>
          <a:blip r:embed="rId8"/>
          <a:stretch>
            <a:fillRect/>
          </a:stretch>
        </p:blipFill>
        <p:spPr>
          <a:xfrm>
            <a:off x="4881158" y="1629000"/>
            <a:ext cx="2236686" cy="1800000"/>
          </a:xfrm>
          <a:prstGeom prst="rect">
            <a:avLst/>
          </a:prstGeom>
        </p:spPr>
      </p:pic>
      <p:graphicFrame>
        <p:nvGraphicFramePr>
          <p:cNvPr id="20" name="Chart 19">
            <a:extLst>
              <a:ext uri="{FF2B5EF4-FFF2-40B4-BE49-F238E27FC236}">
                <a16:creationId xmlns:a16="http://schemas.microsoft.com/office/drawing/2014/main" id="{D6A84BDD-F176-5FA3-0C61-26BF952E402E}"/>
              </a:ext>
            </a:extLst>
          </p:cNvPr>
          <p:cNvGraphicFramePr>
            <a:graphicFrameLocks/>
          </p:cNvGraphicFramePr>
          <p:nvPr>
            <p:extLst>
              <p:ext uri="{D42A27DB-BD31-4B8C-83A1-F6EECF244321}">
                <p14:modId xmlns:p14="http://schemas.microsoft.com/office/powerpoint/2010/main" val="3070494818"/>
              </p:ext>
            </p:extLst>
          </p:nvPr>
        </p:nvGraphicFramePr>
        <p:xfrm>
          <a:off x="177197" y="1251412"/>
          <a:ext cx="4572000" cy="27432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1" name="Chart 20">
            <a:extLst>
              <a:ext uri="{FF2B5EF4-FFF2-40B4-BE49-F238E27FC236}">
                <a16:creationId xmlns:a16="http://schemas.microsoft.com/office/drawing/2014/main" id="{10A1BE89-5DD2-6339-9047-9C1636CD3580}"/>
              </a:ext>
            </a:extLst>
          </p:cNvPr>
          <p:cNvGraphicFramePr>
            <a:graphicFrameLocks/>
          </p:cNvGraphicFramePr>
          <p:nvPr>
            <p:extLst>
              <p:ext uri="{D42A27DB-BD31-4B8C-83A1-F6EECF244321}">
                <p14:modId xmlns:p14="http://schemas.microsoft.com/office/powerpoint/2010/main" val="2367685952"/>
              </p:ext>
            </p:extLst>
          </p:nvPr>
        </p:nvGraphicFramePr>
        <p:xfrm>
          <a:off x="309158" y="4134575"/>
          <a:ext cx="4572000" cy="2743200"/>
        </p:xfrm>
        <a:graphic>
          <a:graphicData uri="http://schemas.openxmlformats.org/drawingml/2006/chart">
            <c:chart xmlns:c="http://schemas.openxmlformats.org/drawingml/2006/chart" xmlns:r="http://schemas.openxmlformats.org/officeDocument/2006/relationships" r:id="rId10"/>
          </a:graphicData>
        </a:graphic>
      </p:graphicFrame>
      <p:sp>
        <p:nvSpPr>
          <p:cNvPr id="22" name="TextBox 21">
            <a:extLst>
              <a:ext uri="{FF2B5EF4-FFF2-40B4-BE49-F238E27FC236}">
                <a16:creationId xmlns:a16="http://schemas.microsoft.com/office/drawing/2014/main" id="{74645E1C-D7AE-DAA2-BF01-A612422EA53A}"/>
              </a:ext>
            </a:extLst>
          </p:cNvPr>
          <p:cNvSpPr txBox="1"/>
          <p:nvPr/>
        </p:nvSpPr>
        <p:spPr>
          <a:xfrm>
            <a:off x="4941183" y="3448771"/>
            <a:ext cx="2116636" cy="553806"/>
          </a:xfrm>
          <a:prstGeom prst="rect">
            <a:avLst/>
          </a:prstGeom>
          <a:noFill/>
        </p:spPr>
        <p:txBody>
          <a:bodyPr wrap="square" rtlCol="0">
            <a:spAutoFit/>
          </a:bodyPr>
          <a:lstStyle/>
          <a:p>
            <a:pPr>
              <a:lnSpc>
                <a:spcPct val="150000"/>
              </a:lnSpc>
            </a:pPr>
            <a:r>
              <a:rPr lang="en-US" sz="1050" b="1" dirty="0"/>
              <a:t>Price Starts from – Rs 70 Lakhs</a:t>
            </a:r>
          </a:p>
          <a:p>
            <a:pPr>
              <a:lnSpc>
                <a:spcPct val="150000"/>
              </a:lnSpc>
            </a:pPr>
            <a:r>
              <a:rPr lang="en-US" sz="1050" i="1" u="sng" dirty="0">
                <a:solidFill>
                  <a:schemeClr val="accent1">
                    <a:lumMod val="75000"/>
                  </a:schemeClr>
                </a:solidFill>
                <a:hlinkClick r:id="rId11" action="ppaction://hlinksldjump"/>
              </a:rPr>
              <a:t>Click here for more details</a:t>
            </a:r>
            <a:endParaRPr lang="en-IN" sz="1050" i="1" u="sng" dirty="0">
              <a:solidFill>
                <a:schemeClr val="accent1">
                  <a:lumMod val="75000"/>
                </a:schemeClr>
              </a:solidFill>
            </a:endParaRPr>
          </a:p>
        </p:txBody>
      </p:sp>
      <p:sp>
        <p:nvSpPr>
          <p:cNvPr id="25" name="TextBox 24">
            <a:extLst>
              <a:ext uri="{FF2B5EF4-FFF2-40B4-BE49-F238E27FC236}">
                <a16:creationId xmlns:a16="http://schemas.microsoft.com/office/drawing/2014/main" id="{C45A031D-4572-EAFC-309C-6829973796F1}"/>
              </a:ext>
            </a:extLst>
          </p:cNvPr>
          <p:cNvSpPr txBox="1"/>
          <p:nvPr/>
        </p:nvSpPr>
        <p:spPr>
          <a:xfrm>
            <a:off x="7337309" y="3429000"/>
            <a:ext cx="2116636" cy="553806"/>
          </a:xfrm>
          <a:prstGeom prst="rect">
            <a:avLst/>
          </a:prstGeom>
          <a:noFill/>
        </p:spPr>
        <p:txBody>
          <a:bodyPr wrap="square" rtlCol="0">
            <a:spAutoFit/>
          </a:bodyPr>
          <a:lstStyle/>
          <a:p>
            <a:pPr>
              <a:lnSpc>
                <a:spcPct val="150000"/>
              </a:lnSpc>
            </a:pPr>
            <a:r>
              <a:rPr lang="en-US" sz="1050" b="1" dirty="0"/>
              <a:t>Price Starts from – Rs 50 Lakhs</a:t>
            </a:r>
          </a:p>
          <a:p>
            <a:pPr>
              <a:lnSpc>
                <a:spcPct val="150000"/>
              </a:lnSpc>
            </a:pPr>
            <a:r>
              <a:rPr lang="en-US" sz="1050" i="1" u="sng" dirty="0">
                <a:solidFill>
                  <a:schemeClr val="accent1">
                    <a:lumMod val="75000"/>
                  </a:schemeClr>
                </a:solidFill>
              </a:rPr>
              <a:t>Click here for more details</a:t>
            </a:r>
            <a:endParaRPr lang="en-IN" sz="1050" i="1" u="sng" dirty="0">
              <a:solidFill>
                <a:schemeClr val="accent1">
                  <a:lumMod val="75000"/>
                </a:schemeClr>
              </a:solidFill>
            </a:endParaRPr>
          </a:p>
        </p:txBody>
      </p:sp>
      <p:sp>
        <p:nvSpPr>
          <p:cNvPr id="26" name="TextBox 25">
            <a:extLst>
              <a:ext uri="{FF2B5EF4-FFF2-40B4-BE49-F238E27FC236}">
                <a16:creationId xmlns:a16="http://schemas.microsoft.com/office/drawing/2014/main" id="{75F200BE-8DDF-07CC-2DC1-F3CBC48C18CA}"/>
              </a:ext>
            </a:extLst>
          </p:cNvPr>
          <p:cNvSpPr txBox="1"/>
          <p:nvPr/>
        </p:nvSpPr>
        <p:spPr>
          <a:xfrm>
            <a:off x="9620775" y="3429000"/>
            <a:ext cx="2116636" cy="553806"/>
          </a:xfrm>
          <a:prstGeom prst="rect">
            <a:avLst/>
          </a:prstGeom>
          <a:noFill/>
        </p:spPr>
        <p:txBody>
          <a:bodyPr wrap="square" rtlCol="0">
            <a:spAutoFit/>
          </a:bodyPr>
          <a:lstStyle/>
          <a:p>
            <a:pPr>
              <a:lnSpc>
                <a:spcPct val="150000"/>
              </a:lnSpc>
            </a:pPr>
            <a:r>
              <a:rPr lang="en-US" sz="1050" b="1" dirty="0"/>
              <a:t>Price Starts from – Rs 80 Lakhs</a:t>
            </a:r>
          </a:p>
          <a:p>
            <a:pPr>
              <a:lnSpc>
                <a:spcPct val="150000"/>
              </a:lnSpc>
            </a:pPr>
            <a:r>
              <a:rPr lang="en-US" sz="1050" i="1" u="sng" dirty="0">
                <a:solidFill>
                  <a:schemeClr val="accent1">
                    <a:lumMod val="75000"/>
                  </a:schemeClr>
                </a:solidFill>
              </a:rPr>
              <a:t>Click here for more details</a:t>
            </a:r>
            <a:endParaRPr lang="en-IN" sz="1050" i="1" u="sng" dirty="0">
              <a:solidFill>
                <a:schemeClr val="accent1">
                  <a:lumMod val="75000"/>
                </a:schemeClr>
              </a:solidFill>
            </a:endParaRPr>
          </a:p>
        </p:txBody>
      </p:sp>
      <p:sp>
        <p:nvSpPr>
          <p:cNvPr id="27" name="TextBox 26">
            <a:extLst>
              <a:ext uri="{FF2B5EF4-FFF2-40B4-BE49-F238E27FC236}">
                <a16:creationId xmlns:a16="http://schemas.microsoft.com/office/drawing/2014/main" id="{5B9AB1FF-DEDF-80D4-354B-7BE06D1A9FCD}"/>
              </a:ext>
            </a:extLst>
          </p:cNvPr>
          <p:cNvSpPr txBox="1"/>
          <p:nvPr/>
        </p:nvSpPr>
        <p:spPr>
          <a:xfrm>
            <a:off x="5514830" y="6168495"/>
            <a:ext cx="2116636" cy="553806"/>
          </a:xfrm>
          <a:prstGeom prst="rect">
            <a:avLst/>
          </a:prstGeom>
          <a:noFill/>
        </p:spPr>
        <p:txBody>
          <a:bodyPr wrap="square" rtlCol="0">
            <a:spAutoFit/>
          </a:bodyPr>
          <a:lstStyle/>
          <a:p>
            <a:pPr>
              <a:lnSpc>
                <a:spcPct val="150000"/>
              </a:lnSpc>
            </a:pPr>
            <a:r>
              <a:rPr lang="en-US" sz="1050" b="1" dirty="0"/>
              <a:t>Price Starts from – Rs 70 Lakhs</a:t>
            </a:r>
          </a:p>
          <a:p>
            <a:pPr>
              <a:lnSpc>
                <a:spcPct val="150000"/>
              </a:lnSpc>
            </a:pPr>
            <a:r>
              <a:rPr lang="en-US" sz="1050" i="1" u="sng" dirty="0">
                <a:solidFill>
                  <a:schemeClr val="accent1">
                    <a:lumMod val="75000"/>
                  </a:schemeClr>
                </a:solidFill>
              </a:rPr>
              <a:t>Click here for more details</a:t>
            </a:r>
            <a:endParaRPr lang="en-IN" sz="1050" i="1" u="sng" dirty="0">
              <a:solidFill>
                <a:schemeClr val="accent1">
                  <a:lumMod val="75000"/>
                </a:schemeClr>
              </a:solidFill>
            </a:endParaRPr>
          </a:p>
        </p:txBody>
      </p:sp>
      <p:sp>
        <p:nvSpPr>
          <p:cNvPr id="28" name="TextBox 27">
            <a:extLst>
              <a:ext uri="{FF2B5EF4-FFF2-40B4-BE49-F238E27FC236}">
                <a16:creationId xmlns:a16="http://schemas.microsoft.com/office/drawing/2014/main" id="{4A1E602D-5FEA-2EDA-E3C7-17CB4F7E76B1}"/>
              </a:ext>
            </a:extLst>
          </p:cNvPr>
          <p:cNvSpPr txBox="1"/>
          <p:nvPr/>
        </p:nvSpPr>
        <p:spPr>
          <a:xfrm>
            <a:off x="9057728" y="6198291"/>
            <a:ext cx="2116636" cy="553806"/>
          </a:xfrm>
          <a:prstGeom prst="rect">
            <a:avLst/>
          </a:prstGeom>
          <a:noFill/>
        </p:spPr>
        <p:txBody>
          <a:bodyPr wrap="square" rtlCol="0">
            <a:spAutoFit/>
          </a:bodyPr>
          <a:lstStyle/>
          <a:p>
            <a:pPr>
              <a:lnSpc>
                <a:spcPct val="150000"/>
              </a:lnSpc>
            </a:pPr>
            <a:r>
              <a:rPr lang="en-US" sz="1050" b="1" dirty="0"/>
              <a:t>Price Starts from – Rs 70 Lakhs</a:t>
            </a:r>
          </a:p>
          <a:p>
            <a:pPr>
              <a:lnSpc>
                <a:spcPct val="150000"/>
              </a:lnSpc>
            </a:pPr>
            <a:r>
              <a:rPr lang="en-US" sz="1050" i="1" u="sng" dirty="0">
                <a:solidFill>
                  <a:schemeClr val="accent1">
                    <a:lumMod val="75000"/>
                  </a:schemeClr>
                </a:solidFill>
              </a:rPr>
              <a:t>Click here for more details</a:t>
            </a:r>
            <a:endParaRPr lang="en-IN" sz="1050" i="1" u="sng" dirty="0">
              <a:solidFill>
                <a:schemeClr val="accent1">
                  <a:lumMod val="75000"/>
                </a:schemeClr>
              </a:solidFill>
            </a:endParaRPr>
          </a:p>
        </p:txBody>
      </p:sp>
      <p:cxnSp>
        <p:nvCxnSpPr>
          <p:cNvPr id="30" name="Straight Connector 29">
            <a:extLst>
              <a:ext uri="{FF2B5EF4-FFF2-40B4-BE49-F238E27FC236}">
                <a16:creationId xmlns:a16="http://schemas.microsoft.com/office/drawing/2014/main" id="{73CA7859-E7AB-F8E8-6EBD-9199FB89F3EF}"/>
              </a:ext>
            </a:extLst>
          </p:cNvPr>
          <p:cNvCxnSpPr/>
          <p:nvPr/>
        </p:nvCxnSpPr>
        <p:spPr>
          <a:xfrm>
            <a:off x="4725956" y="1399592"/>
            <a:ext cx="0" cy="5322709"/>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8451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DAC394A-82A7-63F2-F711-68833123B7C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63D5FB9-81A0-B1AA-5D02-3118C54BAA33}"/>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9F4538D3-A4F6-6CCA-37C5-5D6B9FE6F08C}"/>
              </a:ext>
            </a:extLst>
          </p:cNvPr>
          <p:cNvSpPr/>
          <p:nvPr/>
        </p:nvSpPr>
        <p:spPr>
          <a:xfrm>
            <a:off x="1328823" y="1781187"/>
            <a:ext cx="91214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Kommaghatta</a:t>
            </a:r>
            <a:r>
              <a:rPr lang="en-US" dirty="0"/>
              <a:t> NPKL Phase 1 </a:t>
            </a:r>
            <a:endParaRPr lang="en-IN" dirty="0"/>
          </a:p>
        </p:txBody>
      </p:sp>
      <p:graphicFrame>
        <p:nvGraphicFramePr>
          <p:cNvPr id="5" name="Table 4">
            <a:extLst>
              <a:ext uri="{FF2B5EF4-FFF2-40B4-BE49-F238E27FC236}">
                <a16:creationId xmlns:a16="http://schemas.microsoft.com/office/drawing/2014/main" id="{A7FF6CA0-E315-BA42-63CC-069778631896}"/>
              </a:ext>
            </a:extLst>
          </p:cNvPr>
          <p:cNvGraphicFramePr>
            <a:graphicFrameLocks noGrp="1"/>
          </p:cNvGraphicFramePr>
          <p:nvPr/>
        </p:nvGraphicFramePr>
        <p:xfrm>
          <a:off x="1328823" y="2674492"/>
          <a:ext cx="4309593" cy="313436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3" name="Rectangle 2">
            <a:extLst>
              <a:ext uri="{FF2B5EF4-FFF2-40B4-BE49-F238E27FC236}">
                <a16:creationId xmlns:a16="http://schemas.microsoft.com/office/drawing/2014/main" id="{D2407B28-5094-399D-8FA8-4F37934327BA}"/>
              </a:ext>
            </a:extLst>
          </p:cNvPr>
          <p:cNvSpPr/>
          <p:nvPr/>
        </p:nvSpPr>
        <p:spPr>
          <a:xfrm>
            <a:off x="6613388" y="3170786"/>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4" name="Rectangle: Rounded Corners 3">
            <a:hlinkClick r:id="rId3" action="ppaction://hlinksldjump"/>
            <a:extLst>
              <a:ext uri="{FF2B5EF4-FFF2-40B4-BE49-F238E27FC236}">
                <a16:creationId xmlns:a16="http://schemas.microsoft.com/office/drawing/2014/main" id="{F39DB18C-4461-5826-C83D-D50842A167C4}"/>
              </a:ext>
            </a:extLst>
          </p:cNvPr>
          <p:cNvSpPr/>
          <p:nvPr/>
        </p:nvSpPr>
        <p:spPr>
          <a:xfrm>
            <a:off x="9619074" y="3143605"/>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Upload</a:t>
            </a:r>
            <a:endParaRPr lang="en-IN" sz="1400" dirty="0"/>
          </a:p>
        </p:txBody>
      </p:sp>
      <p:sp>
        <p:nvSpPr>
          <p:cNvPr id="6" name="Rectangle: Rounded Corners 5">
            <a:hlinkClick r:id="rId4" action="ppaction://hlinksldjump"/>
            <a:extLst>
              <a:ext uri="{FF2B5EF4-FFF2-40B4-BE49-F238E27FC236}">
                <a16:creationId xmlns:a16="http://schemas.microsoft.com/office/drawing/2014/main" id="{2F4BFA58-2C5E-48F8-ED23-FF1D0C99FC01}"/>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0" name="Rectangle: Rounded Corners 9">
            <a:hlinkClick r:id="rId5" action="ppaction://hlinksldjump"/>
            <a:extLst>
              <a:ext uri="{FF2B5EF4-FFF2-40B4-BE49-F238E27FC236}">
                <a16:creationId xmlns:a16="http://schemas.microsoft.com/office/drawing/2014/main" id="{7C96FE20-01CA-F9F9-CDED-69D739F2209E}"/>
              </a:ext>
            </a:extLst>
          </p:cNvPr>
          <p:cNvSpPr/>
          <p:nvPr/>
        </p:nvSpPr>
        <p:spPr>
          <a:xfrm>
            <a:off x="4536077" y="549491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hlinkClick r:id="rId6" action="ppaction://hlinksldjump"/>
            <a:extLst>
              <a:ext uri="{FF2B5EF4-FFF2-40B4-BE49-F238E27FC236}">
                <a16:creationId xmlns:a16="http://schemas.microsoft.com/office/drawing/2014/main" id="{AD8EB13B-395B-3E43-1D24-397C1C6EF285}"/>
              </a:ext>
            </a:extLst>
          </p:cNvPr>
          <p:cNvSpPr/>
          <p:nvPr/>
        </p:nvSpPr>
        <p:spPr>
          <a:xfrm>
            <a:off x="4536077" y="510303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hlinkClick r:id="rId7" action="ppaction://hlinksldjump"/>
            <a:extLst>
              <a:ext uri="{FF2B5EF4-FFF2-40B4-BE49-F238E27FC236}">
                <a16:creationId xmlns:a16="http://schemas.microsoft.com/office/drawing/2014/main" id="{256130D5-9990-926C-9257-12B7D6BFE1B5}"/>
              </a:ext>
            </a:extLst>
          </p:cNvPr>
          <p:cNvSpPr/>
          <p:nvPr/>
        </p:nvSpPr>
        <p:spPr>
          <a:xfrm>
            <a:off x="4536077" y="471114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hlinkClick r:id="rId8" action="ppaction://hlinksldjump"/>
            <a:extLst>
              <a:ext uri="{FF2B5EF4-FFF2-40B4-BE49-F238E27FC236}">
                <a16:creationId xmlns:a16="http://schemas.microsoft.com/office/drawing/2014/main" id="{A8E3D540-C2CA-45E1-8DAD-19C30E04A94C}"/>
              </a:ext>
            </a:extLst>
          </p:cNvPr>
          <p:cNvSpPr/>
          <p:nvPr/>
        </p:nvSpPr>
        <p:spPr>
          <a:xfrm>
            <a:off x="4536077" y="4319263"/>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hlinkClick r:id="rId9" action="ppaction://hlinksldjump"/>
            <a:extLst>
              <a:ext uri="{FF2B5EF4-FFF2-40B4-BE49-F238E27FC236}">
                <a16:creationId xmlns:a16="http://schemas.microsoft.com/office/drawing/2014/main" id="{3BD25FDF-9CAF-62E1-5164-AD6E34BB231A}"/>
              </a:ext>
            </a:extLst>
          </p:cNvPr>
          <p:cNvSpPr/>
          <p:nvPr/>
        </p:nvSpPr>
        <p:spPr>
          <a:xfrm>
            <a:off x="4536077" y="392737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hlinkClick r:id="rId10" action="ppaction://hlinksldjump"/>
            <a:extLst>
              <a:ext uri="{FF2B5EF4-FFF2-40B4-BE49-F238E27FC236}">
                <a16:creationId xmlns:a16="http://schemas.microsoft.com/office/drawing/2014/main" id="{427AF54A-6110-1876-56C2-9405CD6FA438}"/>
              </a:ext>
            </a:extLst>
          </p:cNvPr>
          <p:cNvSpPr/>
          <p:nvPr/>
        </p:nvSpPr>
        <p:spPr>
          <a:xfrm>
            <a:off x="4536077" y="3535491"/>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3" name="Rectangle: Rounded Corners 22">
            <a:hlinkClick r:id="rId11" action="ppaction://hlinksldjump"/>
            <a:extLst>
              <a:ext uri="{FF2B5EF4-FFF2-40B4-BE49-F238E27FC236}">
                <a16:creationId xmlns:a16="http://schemas.microsoft.com/office/drawing/2014/main" id="{F76E2714-7B5E-071C-5AFC-36E41982D553}"/>
              </a:ext>
            </a:extLst>
          </p:cNvPr>
          <p:cNvSpPr/>
          <p:nvPr/>
        </p:nvSpPr>
        <p:spPr>
          <a:xfrm>
            <a:off x="4536077" y="314360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7" name="Rectangle: Rounded Corners 6">
            <a:hlinkClick r:id="rId2" action="ppaction://hlinksldjump"/>
            <a:extLst>
              <a:ext uri="{FF2B5EF4-FFF2-40B4-BE49-F238E27FC236}">
                <a16:creationId xmlns:a16="http://schemas.microsoft.com/office/drawing/2014/main" id="{BA848B64-BECA-DBB7-8363-E90AC5DEC85B}"/>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66539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7CA91F-9D91-6D34-8B77-B14FA09CD55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5E2236D-983B-ACDF-734B-D512B401E1DC}"/>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BA509B3A-9EBE-25FB-6FA8-FA3A637EE247}"/>
              </a:ext>
            </a:extLst>
          </p:cNvPr>
          <p:cNvSpPr/>
          <p:nvPr/>
        </p:nvSpPr>
        <p:spPr>
          <a:xfrm>
            <a:off x="1328823" y="1781187"/>
            <a:ext cx="91214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Kommaghatta</a:t>
            </a:r>
            <a:r>
              <a:rPr lang="en-US" dirty="0"/>
              <a:t> NPKL Phase 1 </a:t>
            </a:r>
            <a:endParaRPr lang="en-IN" dirty="0"/>
          </a:p>
        </p:txBody>
      </p:sp>
      <p:graphicFrame>
        <p:nvGraphicFramePr>
          <p:cNvPr id="5" name="Table 4">
            <a:extLst>
              <a:ext uri="{FF2B5EF4-FFF2-40B4-BE49-F238E27FC236}">
                <a16:creationId xmlns:a16="http://schemas.microsoft.com/office/drawing/2014/main" id="{C4258394-1EC1-613F-86F5-6A7013FC41C5}"/>
              </a:ext>
            </a:extLst>
          </p:cNvPr>
          <p:cNvGraphicFramePr>
            <a:graphicFrameLocks noGrp="1"/>
          </p:cNvGraphicFramePr>
          <p:nvPr/>
        </p:nvGraphicFramePr>
        <p:xfrm>
          <a:off x="1328823" y="2674492"/>
          <a:ext cx="4309593" cy="313436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3" name="Rectangle 2">
            <a:extLst>
              <a:ext uri="{FF2B5EF4-FFF2-40B4-BE49-F238E27FC236}">
                <a16:creationId xmlns:a16="http://schemas.microsoft.com/office/drawing/2014/main" id="{0EB7322B-2EEF-465D-3C49-C815E4035D2C}"/>
              </a:ext>
            </a:extLst>
          </p:cNvPr>
          <p:cNvSpPr/>
          <p:nvPr/>
        </p:nvSpPr>
        <p:spPr>
          <a:xfrm>
            <a:off x="6613388" y="3170786"/>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4" name="Rectangle: Rounded Corners 3">
            <a:extLst>
              <a:ext uri="{FF2B5EF4-FFF2-40B4-BE49-F238E27FC236}">
                <a16:creationId xmlns:a16="http://schemas.microsoft.com/office/drawing/2014/main" id="{8C36D0D3-1C75-79B2-B4FA-7D8F083BFBA9}"/>
              </a:ext>
            </a:extLst>
          </p:cNvPr>
          <p:cNvSpPr/>
          <p:nvPr/>
        </p:nvSpPr>
        <p:spPr>
          <a:xfrm>
            <a:off x="9619074" y="3143605"/>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Upload</a:t>
            </a:r>
            <a:endParaRPr lang="en-IN" sz="1400" dirty="0"/>
          </a:p>
        </p:txBody>
      </p:sp>
      <p:pic>
        <p:nvPicPr>
          <p:cNvPr id="6" name="Picture 5">
            <a:extLst>
              <a:ext uri="{FF2B5EF4-FFF2-40B4-BE49-F238E27FC236}">
                <a16:creationId xmlns:a16="http://schemas.microsoft.com/office/drawing/2014/main" id="{366588EC-1134-E49D-08D7-AFDB2ED4FC07}"/>
              </a:ext>
            </a:extLst>
          </p:cNvPr>
          <p:cNvPicPr>
            <a:picLocks noChangeAspect="1"/>
          </p:cNvPicPr>
          <p:nvPr/>
        </p:nvPicPr>
        <p:blipFill>
          <a:blip r:embed="rId3"/>
          <a:stretch>
            <a:fillRect/>
          </a:stretch>
        </p:blipFill>
        <p:spPr>
          <a:xfrm>
            <a:off x="6667356" y="3725959"/>
            <a:ext cx="4379302" cy="2217642"/>
          </a:xfrm>
          <a:prstGeom prst="rect">
            <a:avLst/>
          </a:prstGeom>
        </p:spPr>
      </p:pic>
      <p:sp>
        <p:nvSpPr>
          <p:cNvPr id="10" name="Rectangle: Rounded Corners 9">
            <a:hlinkClick r:id="rId4" action="ppaction://hlinksldjump"/>
            <a:extLst>
              <a:ext uri="{FF2B5EF4-FFF2-40B4-BE49-F238E27FC236}">
                <a16:creationId xmlns:a16="http://schemas.microsoft.com/office/drawing/2014/main" id="{739E370E-79AE-7088-1CD7-D40E0B4DBE5E}"/>
              </a:ext>
            </a:extLst>
          </p:cNvPr>
          <p:cNvSpPr/>
          <p:nvPr/>
        </p:nvSpPr>
        <p:spPr>
          <a:xfrm>
            <a:off x="8284797" y="613406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12" name="Rectangle: Rounded Corners 11">
            <a:hlinkClick r:id="rId5" action="ppaction://hlinksldjump"/>
            <a:extLst>
              <a:ext uri="{FF2B5EF4-FFF2-40B4-BE49-F238E27FC236}">
                <a16:creationId xmlns:a16="http://schemas.microsoft.com/office/drawing/2014/main" id="{0D382DA4-D9EA-7117-00C6-0ECB4A7394B7}"/>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3" name="Rectangle: Rounded Corners 12">
            <a:hlinkClick r:id="rId6" action="ppaction://hlinksldjump"/>
            <a:extLst>
              <a:ext uri="{FF2B5EF4-FFF2-40B4-BE49-F238E27FC236}">
                <a16:creationId xmlns:a16="http://schemas.microsoft.com/office/drawing/2014/main" id="{EAEE63B5-A261-8272-40A2-6AA82F28753F}"/>
              </a:ext>
            </a:extLst>
          </p:cNvPr>
          <p:cNvSpPr/>
          <p:nvPr/>
        </p:nvSpPr>
        <p:spPr>
          <a:xfrm>
            <a:off x="4536077" y="549491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hlinkClick r:id="rId7" action="ppaction://hlinksldjump"/>
            <a:extLst>
              <a:ext uri="{FF2B5EF4-FFF2-40B4-BE49-F238E27FC236}">
                <a16:creationId xmlns:a16="http://schemas.microsoft.com/office/drawing/2014/main" id="{0246EE94-C510-5CD4-5310-BAA0CE529359}"/>
              </a:ext>
            </a:extLst>
          </p:cNvPr>
          <p:cNvSpPr/>
          <p:nvPr/>
        </p:nvSpPr>
        <p:spPr>
          <a:xfrm>
            <a:off x="4536077" y="510303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hlinkClick r:id="rId8" action="ppaction://hlinksldjump"/>
            <a:extLst>
              <a:ext uri="{FF2B5EF4-FFF2-40B4-BE49-F238E27FC236}">
                <a16:creationId xmlns:a16="http://schemas.microsoft.com/office/drawing/2014/main" id="{0C5F3441-349B-AD1E-4227-C9F190A4558D}"/>
              </a:ext>
            </a:extLst>
          </p:cNvPr>
          <p:cNvSpPr/>
          <p:nvPr/>
        </p:nvSpPr>
        <p:spPr>
          <a:xfrm>
            <a:off x="4536077" y="471114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hlinkClick r:id="rId9" action="ppaction://hlinksldjump"/>
            <a:extLst>
              <a:ext uri="{FF2B5EF4-FFF2-40B4-BE49-F238E27FC236}">
                <a16:creationId xmlns:a16="http://schemas.microsoft.com/office/drawing/2014/main" id="{ACF80FD8-B6F7-365D-F980-56BC6571A5A2}"/>
              </a:ext>
            </a:extLst>
          </p:cNvPr>
          <p:cNvSpPr/>
          <p:nvPr/>
        </p:nvSpPr>
        <p:spPr>
          <a:xfrm>
            <a:off x="4536077" y="4319263"/>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3" name="Rectangle: Rounded Corners 22">
            <a:hlinkClick r:id="rId10" action="ppaction://hlinksldjump"/>
            <a:extLst>
              <a:ext uri="{FF2B5EF4-FFF2-40B4-BE49-F238E27FC236}">
                <a16:creationId xmlns:a16="http://schemas.microsoft.com/office/drawing/2014/main" id="{72F54FBC-6047-02D2-A460-634D9991908A}"/>
              </a:ext>
            </a:extLst>
          </p:cNvPr>
          <p:cNvSpPr/>
          <p:nvPr/>
        </p:nvSpPr>
        <p:spPr>
          <a:xfrm>
            <a:off x="4536077" y="392737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4" name="Rectangle: Rounded Corners 23">
            <a:hlinkClick r:id="rId11" action="ppaction://hlinksldjump"/>
            <a:extLst>
              <a:ext uri="{FF2B5EF4-FFF2-40B4-BE49-F238E27FC236}">
                <a16:creationId xmlns:a16="http://schemas.microsoft.com/office/drawing/2014/main" id="{6EEE5C62-B934-57A2-5D05-9A1B487A8976}"/>
              </a:ext>
            </a:extLst>
          </p:cNvPr>
          <p:cNvSpPr/>
          <p:nvPr/>
        </p:nvSpPr>
        <p:spPr>
          <a:xfrm>
            <a:off x="4536077" y="3535491"/>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5" name="Rectangle: Rounded Corners 24">
            <a:hlinkClick r:id="rId12" action="ppaction://hlinksldjump"/>
            <a:extLst>
              <a:ext uri="{FF2B5EF4-FFF2-40B4-BE49-F238E27FC236}">
                <a16:creationId xmlns:a16="http://schemas.microsoft.com/office/drawing/2014/main" id="{1C746254-7405-54D4-A28E-737F358E0A99}"/>
              </a:ext>
            </a:extLst>
          </p:cNvPr>
          <p:cNvSpPr/>
          <p:nvPr/>
        </p:nvSpPr>
        <p:spPr>
          <a:xfrm>
            <a:off x="4536077" y="314360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7" name="Rectangle: Rounded Corners 6">
            <a:hlinkClick r:id="rId2" action="ppaction://hlinksldjump"/>
            <a:extLst>
              <a:ext uri="{FF2B5EF4-FFF2-40B4-BE49-F238E27FC236}">
                <a16:creationId xmlns:a16="http://schemas.microsoft.com/office/drawing/2014/main" id="{5FDF2AD6-5984-FEE8-D829-C71EA50D18A7}"/>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1826048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F45F4F9-999C-176F-98D5-74AF8130A16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934EAE-97E8-0F59-882A-3CD767918AB4}"/>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9AEBE718-CDC5-A300-46D9-4C77992525D6}"/>
              </a:ext>
            </a:extLst>
          </p:cNvPr>
          <p:cNvSpPr/>
          <p:nvPr/>
        </p:nvSpPr>
        <p:spPr>
          <a:xfrm>
            <a:off x="1328823" y="1781187"/>
            <a:ext cx="91214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Kommaghatta</a:t>
            </a:r>
            <a:r>
              <a:rPr lang="en-US" dirty="0"/>
              <a:t> NPKL Phase 1 </a:t>
            </a:r>
            <a:endParaRPr lang="en-IN" dirty="0"/>
          </a:p>
        </p:txBody>
      </p:sp>
      <p:graphicFrame>
        <p:nvGraphicFramePr>
          <p:cNvPr id="5" name="Table 4">
            <a:extLst>
              <a:ext uri="{FF2B5EF4-FFF2-40B4-BE49-F238E27FC236}">
                <a16:creationId xmlns:a16="http://schemas.microsoft.com/office/drawing/2014/main" id="{262550DC-4055-83E9-B25C-CC87CAB0B371}"/>
              </a:ext>
            </a:extLst>
          </p:cNvPr>
          <p:cNvGraphicFramePr>
            <a:graphicFrameLocks noGrp="1"/>
          </p:cNvGraphicFramePr>
          <p:nvPr/>
        </p:nvGraphicFramePr>
        <p:xfrm>
          <a:off x="1328823" y="2674492"/>
          <a:ext cx="4309593" cy="313436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7" name="Rectangle: Rounded Corners 6">
            <a:extLst>
              <a:ext uri="{FF2B5EF4-FFF2-40B4-BE49-F238E27FC236}">
                <a16:creationId xmlns:a16="http://schemas.microsoft.com/office/drawing/2014/main" id="{12249030-93BC-29BB-1598-BC5F5C9B06C2}"/>
              </a:ext>
            </a:extLst>
          </p:cNvPr>
          <p:cNvSpPr/>
          <p:nvPr/>
        </p:nvSpPr>
        <p:spPr>
          <a:xfrm>
            <a:off x="4536077" y="549491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8" name="Rectangle: Rounded Corners 7">
            <a:extLst>
              <a:ext uri="{FF2B5EF4-FFF2-40B4-BE49-F238E27FC236}">
                <a16:creationId xmlns:a16="http://schemas.microsoft.com/office/drawing/2014/main" id="{EFE39C06-37D1-C136-FDEB-C063C6D4C836}"/>
              </a:ext>
            </a:extLst>
          </p:cNvPr>
          <p:cNvSpPr/>
          <p:nvPr/>
        </p:nvSpPr>
        <p:spPr>
          <a:xfrm>
            <a:off x="4536077" y="510303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9" name="Rectangle: Rounded Corners 8">
            <a:extLst>
              <a:ext uri="{FF2B5EF4-FFF2-40B4-BE49-F238E27FC236}">
                <a16:creationId xmlns:a16="http://schemas.microsoft.com/office/drawing/2014/main" id="{6F0D7B78-3078-4BB0-2CD7-F3C0353CBA19}"/>
              </a:ext>
            </a:extLst>
          </p:cNvPr>
          <p:cNvSpPr/>
          <p:nvPr/>
        </p:nvSpPr>
        <p:spPr>
          <a:xfrm>
            <a:off x="4536077" y="471114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1" name="Rectangle: Rounded Corners 10">
            <a:extLst>
              <a:ext uri="{FF2B5EF4-FFF2-40B4-BE49-F238E27FC236}">
                <a16:creationId xmlns:a16="http://schemas.microsoft.com/office/drawing/2014/main" id="{E3B65EDD-3B36-F3E0-A2C1-97A559CC600E}"/>
              </a:ext>
            </a:extLst>
          </p:cNvPr>
          <p:cNvSpPr/>
          <p:nvPr/>
        </p:nvSpPr>
        <p:spPr>
          <a:xfrm>
            <a:off x="4536077" y="4319263"/>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5" name="Rectangle: Rounded Corners 14">
            <a:extLst>
              <a:ext uri="{FF2B5EF4-FFF2-40B4-BE49-F238E27FC236}">
                <a16:creationId xmlns:a16="http://schemas.microsoft.com/office/drawing/2014/main" id="{CC64B66E-2B42-FDA6-99DB-B22908947B00}"/>
              </a:ext>
            </a:extLst>
          </p:cNvPr>
          <p:cNvSpPr/>
          <p:nvPr/>
        </p:nvSpPr>
        <p:spPr>
          <a:xfrm>
            <a:off x="4536077" y="392737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8" name="Rectangle: Rounded Corners 17">
            <a:extLst>
              <a:ext uri="{FF2B5EF4-FFF2-40B4-BE49-F238E27FC236}">
                <a16:creationId xmlns:a16="http://schemas.microsoft.com/office/drawing/2014/main" id="{04A52EF4-F1E8-3335-A6E6-B15F192CA93A}"/>
              </a:ext>
            </a:extLst>
          </p:cNvPr>
          <p:cNvSpPr/>
          <p:nvPr/>
        </p:nvSpPr>
        <p:spPr>
          <a:xfrm>
            <a:off x="4536077" y="3535491"/>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9" name="Rectangle: Rounded Corners 18">
            <a:extLst>
              <a:ext uri="{FF2B5EF4-FFF2-40B4-BE49-F238E27FC236}">
                <a16:creationId xmlns:a16="http://schemas.microsoft.com/office/drawing/2014/main" id="{4A7221CF-C322-A909-C0F7-B98629F80A80}"/>
              </a:ext>
            </a:extLst>
          </p:cNvPr>
          <p:cNvSpPr/>
          <p:nvPr/>
        </p:nvSpPr>
        <p:spPr>
          <a:xfrm>
            <a:off x="4536077" y="314360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9">
            <a:extLst>
              <a:ext uri="{FF2B5EF4-FFF2-40B4-BE49-F238E27FC236}">
                <a16:creationId xmlns:a16="http://schemas.microsoft.com/office/drawing/2014/main" id="{059895BF-0DF7-F0C4-9ADE-613EC148B21D}"/>
              </a:ext>
            </a:extLst>
          </p:cNvPr>
          <p:cNvSpPr/>
          <p:nvPr/>
        </p:nvSpPr>
        <p:spPr>
          <a:xfrm>
            <a:off x="8169528" y="2965363"/>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12" name="Rectangle: Rounded Corners 11">
            <a:extLst>
              <a:ext uri="{FF2B5EF4-FFF2-40B4-BE49-F238E27FC236}">
                <a16:creationId xmlns:a16="http://schemas.microsoft.com/office/drawing/2014/main" id="{5FAEF443-318D-0180-B626-0E5E7010964B}"/>
              </a:ext>
            </a:extLst>
          </p:cNvPr>
          <p:cNvSpPr/>
          <p:nvPr/>
        </p:nvSpPr>
        <p:spPr>
          <a:xfrm>
            <a:off x="6364677" y="2956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Block</a:t>
            </a:r>
            <a:endParaRPr lang="en-IN" sz="1400" dirty="0"/>
          </a:p>
        </p:txBody>
      </p:sp>
      <p:sp>
        <p:nvSpPr>
          <p:cNvPr id="13" name="Isosceles Triangle 12">
            <a:extLst>
              <a:ext uri="{FF2B5EF4-FFF2-40B4-BE49-F238E27FC236}">
                <a16:creationId xmlns:a16="http://schemas.microsoft.com/office/drawing/2014/main" id="{F475BB2C-18A8-B2D3-07C2-4C5C09CE241A}"/>
              </a:ext>
            </a:extLst>
          </p:cNvPr>
          <p:cNvSpPr/>
          <p:nvPr/>
        </p:nvSpPr>
        <p:spPr>
          <a:xfrm rot="10800000">
            <a:off x="10601277" y="3161306"/>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E1AC99E-E972-0ADE-DD5F-4B00BE491859}"/>
              </a:ext>
            </a:extLst>
          </p:cNvPr>
          <p:cNvSpPr/>
          <p:nvPr/>
        </p:nvSpPr>
        <p:spPr>
          <a:xfrm>
            <a:off x="8169528" y="3553191"/>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20" name="Rectangle: Rounded Corners 19">
            <a:extLst>
              <a:ext uri="{FF2B5EF4-FFF2-40B4-BE49-F238E27FC236}">
                <a16:creationId xmlns:a16="http://schemas.microsoft.com/office/drawing/2014/main" id="{861014B3-7A4D-1D37-B429-5EF4FE30FA30}"/>
              </a:ext>
            </a:extLst>
          </p:cNvPr>
          <p:cNvSpPr/>
          <p:nvPr/>
        </p:nvSpPr>
        <p:spPr>
          <a:xfrm>
            <a:off x="6364677" y="354401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Floor</a:t>
            </a:r>
            <a:endParaRPr lang="en-IN" sz="1400" dirty="0"/>
          </a:p>
        </p:txBody>
      </p:sp>
      <p:sp>
        <p:nvSpPr>
          <p:cNvPr id="21" name="Isosceles Triangle 20">
            <a:extLst>
              <a:ext uri="{FF2B5EF4-FFF2-40B4-BE49-F238E27FC236}">
                <a16:creationId xmlns:a16="http://schemas.microsoft.com/office/drawing/2014/main" id="{2A004014-AB47-846A-8B80-8850C0A56672}"/>
              </a:ext>
            </a:extLst>
          </p:cNvPr>
          <p:cNvSpPr/>
          <p:nvPr/>
        </p:nvSpPr>
        <p:spPr>
          <a:xfrm rot="10800000">
            <a:off x="10601277" y="3749134"/>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D81AF955-7564-6C66-EE48-9D19FCDF0C6E}"/>
              </a:ext>
            </a:extLst>
          </p:cNvPr>
          <p:cNvSpPr/>
          <p:nvPr/>
        </p:nvSpPr>
        <p:spPr>
          <a:xfrm>
            <a:off x="8169528" y="4119265"/>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24" name="Rectangle: Rounded Corners 23">
            <a:extLst>
              <a:ext uri="{FF2B5EF4-FFF2-40B4-BE49-F238E27FC236}">
                <a16:creationId xmlns:a16="http://schemas.microsoft.com/office/drawing/2014/main" id="{23527FE4-6006-1E6E-C0B3-558B547C6A89}"/>
              </a:ext>
            </a:extLst>
          </p:cNvPr>
          <p:cNvSpPr/>
          <p:nvPr/>
        </p:nvSpPr>
        <p:spPr>
          <a:xfrm>
            <a:off x="6364677" y="411008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Direction Facing</a:t>
            </a:r>
            <a:endParaRPr lang="en-IN" sz="1400" dirty="0"/>
          </a:p>
        </p:txBody>
      </p:sp>
      <p:sp>
        <p:nvSpPr>
          <p:cNvPr id="25" name="Isosceles Triangle 24">
            <a:extLst>
              <a:ext uri="{FF2B5EF4-FFF2-40B4-BE49-F238E27FC236}">
                <a16:creationId xmlns:a16="http://schemas.microsoft.com/office/drawing/2014/main" id="{A55CFD5E-CCA6-19CD-7B3C-E580F0FB1369}"/>
              </a:ext>
            </a:extLst>
          </p:cNvPr>
          <p:cNvSpPr/>
          <p:nvPr/>
        </p:nvSpPr>
        <p:spPr>
          <a:xfrm rot="10800000">
            <a:off x="10601277" y="4315208"/>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hlinkClick r:id="rId3" action="ppaction://hlinksldjump"/>
            <a:extLst>
              <a:ext uri="{FF2B5EF4-FFF2-40B4-BE49-F238E27FC236}">
                <a16:creationId xmlns:a16="http://schemas.microsoft.com/office/drawing/2014/main" id="{0C1D49E8-8940-57D4-990B-13023E364C69}"/>
              </a:ext>
            </a:extLst>
          </p:cNvPr>
          <p:cNvSpPr/>
          <p:nvPr/>
        </p:nvSpPr>
        <p:spPr>
          <a:xfrm>
            <a:off x="8845670" y="536170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Edit</a:t>
            </a:r>
            <a:endParaRPr lang="en-IN" sz="1400" dirty="0"/>
          </a:p>
        </p:txBody>
      </p:sp>
      <p:sp>
        <p:nvSpPr>
          <p:cNvPr id="3" name="Rectangle: Rounded Corners 2">
            <a:hlinkClick r:id="rId4" action="ppaction://hlinksldjump"/>
            <a:extLst>
              <a:ext uri="{FF2B5EF4-FFF2-40B4-BE49-F238E27FC236}">
                <a16:creationId xmlns:a16="http://schemas.microsoft.com/office/drawing/2014/main" id="{7A891A72-40DC-083C-15C3-3A279885EA0B}"/>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Rectangle: Rounded Corners 3">
            <a:hlinkClick r:id="rId2" action="ppaction://hlinksldjump"/>
            <a:extLst>
              <a:ext uri="{FF2B5EF4-FFF2-40B4-BE49-F238E27FC236}">
                <a16:creationId xmlns:a16="http://schemas.microsoft.com/office/drawing/2014/main" id="{80AD66A5-3015-4898-29D5-142AF2AA19D9}"/>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3462166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DD3457-F02B-065D-4B64-39B40B0186B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EDDCC5-290C-12C4-DC4F-EEA80EC995F7}"/>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49857088-714B-E071-EED0-6993FDE248BC}"/>
              </a:ext>
            </a:extLst>
          </p:cNvPr>
          <p:cNvSpPr/>
          <p:nvPr/>
        </p:nvSpPr>
        <p:spPr>
          <a:xfrm>
            <a:off x="1328823" y="1585240"/>
            <a:ext cx="91214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Kommaghatta</a:t>
            </a:r>
            <a:r>
              <a:rPr lang="en-US" dirty="0"/>
              <a:t> NPKL Phase 1 </a:t>
            </a:r>
            <a:endParaRPr lang="en-IN" dirty="0"/>
          </a:p>
        </p:txBody>
      </p:sp>
      <p:pic>
        <p:nvPicPr>
          <p:cNvPr id="6" name="Picture 5">
            <a:extLst>
              <a:ext uri="{FF2B5EF4-FFF2-40B4-BE49-F238E27FC236}">
                <a16:creationId xmlns:a16="http://schemas.microsoft.com/office/drawing/2014/main" id="{2126B20A-828F-7AAF-C922-A4709B0636F5}"/>
              </a:ext>
            </a:extLst>
          </p:cNvPr>
          <p:cNvPicPr>
            <a:picLocks noChangeAspect="1"/>
          </p:cNvPicPr>
          <p:nvPr/>
        </p:nvPicPr>
        <p:blipFill>
          <a:blip r:embed="rId3"/>
          <a:stretch>
            <a:fillRect/>
          </a:stretch>
        </p:blipFill>
        <p:spPr>
          <a:xfrm>
            <a:off x="486389" y="2135491"/>
            <a:ext cx="2453853" cy="1577477"/>
          </a:xfrm>
          <a:prstGeom prst="rect">
            <a:avLst/>
          </a:prstGeom>
        </p:spPr>
      </p:pic>
      <p:pic>
        <p:nvPicPr>
          <p:cNvPr id="4" name="Picture 3">
            <a:extLst>
              <a:ext uri="{FF2B5EF4-FFF2-40B4-BE49-F238E27FC236}">
                <a16:creationId xmlns:a16="http://schemas.microsoft.com/office/drawing/2014/main" id="{069EF27E-E6F2-EF51-D6C4-822F811A330E}"/>
              </a:ext>
            </a:extLst>
          </p:cNvPr>
          <p:cNvPicPr>
            <a:picLocks noChangeAspect="1"/>
          </p:cNvPicPr>
          <p:nvPr/>
        </p:nvPicPr>
        <p:blipFill>
          <a:blip r:embed="rId4"/>
          <a:stretch>
            <a:fillRect/>
          </a:stretch>
        </p:blipFill>
        <p:spPr>
          <a:xfrm>
            <a:off x="3546373" y="2135491"/>
            <a:ext cx="2598645" cy="1615580"/>
          </a:xfrm>
          <a:prstGeom prst="rect">
            <a:avLst/>
          </a:prstGeom>
        </p:spPr>
      </p:pic>
      <p:pic>
        <p:nvPicPr>
          <p:cNvPr id="31" name="Picture 30">
            <a:extLst>
              <a:ext uri="{FF2B5EF4-FFF2-40B4-BE49-F238E27FC236}">
                <a16:creationId xmlns:a16="http://schemas.microsoft.com/office/drawing/2014/main" id="{FC9F58EA-A775-30BF-8DF2-9F5D934442CF}"/>
              </a:ext>
            </a:extLst>
          </p:cNvPr>
          <p:cNvPicPr>
            <a:picLocks noChangeAspect="1"/>
          </p:cNvPicPr>
          <p:nvPr/>
        </p:nvPicPr>
        <p:blipFill>
          <a:blip r:embed="rId5"/>
          <a:stretch>
            <a:fillRect/>
          </a:stretch>
        </p:blipFill>
        <p:spPr>
          <a:xfrm>
            <a:off x="6518100" y="2105009"/>
            <a:ext cx="2514818" cy="1607959"/>
          </a:xfrm>
          <a:prstGeom prst="rect">
            <a:avLst/>
          </a:prstGeom>
        </p:spPr>
      </p:pic>
      <p:pic>
        <p:nvPicPr>
          <p:cNvPr id="35" name="Picture 34">
            <a:extLst>
              <a:ext uri="{FF2B5EF4-FFF2-40B4-BE49-F238E27FC236}">
                <a16:creationId xmlns:a16="http://schemas.microsoft.com/office/drawing/2014/main" id="{D7713FB8-023F-DF9F-B224-DF5DF28E3F6A}"/>
              </a:ext>
            </a:extLst>
          </p:cNvPr>
          <p:cNvPicPr>
            <a:picLocks noChangeAspect="1"/>
          </p:cNvPicPr>
          <p:nvPr/>
        </p:nvPicPr>
        <p:blipFill>
          <a:blip r:embed="rId6"/>
          <a:stretch>
            <a:fillRect/>
          </a:stretch>
        </p:blipFill>
        <p:spPr>
          <a:xfrm>
            <a:off x="9406000" y="2105009"/>
            <a:ext cx="2415749" cy="1585097"/>
          </a:xfrm>
          <a:prstGeom prst="rect">
            <a:avLst/>
          </a:prstGeom>
        </p:spPr>
      </p:pic>
      <p:pic>
        <p:nvPicPr>
          <p:cNvPr id="37" name="Picture 36">
            <a:extLst>
              <a:ext uri="{FF2B5EF4-FFF2-40B4-BE49-F238E27FC236}">
                <a16:creationId xmlns:a16="http://schemas.microsoft.com/office/drawing/2014/main" id="{93F198D3-CE61-BDFC-F3F6-E9CB00DD0BBB}"/>
              </a:ext>
            </a:extLst>
          </p:cNvPr>
          <p:cNvPicPr>
            <a:picLocks noChangeAspect="1"/>
          </p:cNvPicPr>
          <p:nvPr/>
        </p:nvPicPr>
        <p:blipFill>
          <a:blip r:embed="rId7"/>
          <a:stretch>
            <a:fillRect/>
          </a:stretch>
        </p:blipFill>
        <p:spPr>
          <a:xfrm>
            <a:off x="448286" y="4226449"/>
            <a:ext cx="2491956" cy="1585097"/>
          </a:xfrm>
          <a:prstGeom prst="rect">
            <a:avLst/>
          </a:prstGeom>
        </p:spPr>
      </p:pic>
      <p:pic>
        <p:nvPicPr>
          <p:cNvPr id="39" name="Picture 38">
            <a:extLst>
              <a:ext uri="{FF2B5EF4-FFF2-40B4-BE49-F238E27FC236}">
                <a16:creationId xmlns:a16="http://schemas.microsoft.com/office/drawing/2014/main" id="{C8FFF04B-CC17-B6C5-F83A-487160A22802}"/>
              </a:ext>
            </a:extLst>
          </p:cNvPr>
          <p:cNvPicPr>
            <a:picLocks noChangeAspect="1"/>
          </p:cNvPicPr>
          <p:nvPr/>
        </p:nvPicPr>
        <p:blipFill>
          <a:blip r:embed="rId8"/>
          <a:stretch>
            <a:fillRect/>
          </a:stretch>
        </p:blipFill>
        <p:spPr>
          <a:xfrm>
            <a:off x="3546373" y="4226449"/>
            <a:ext cx="2666451" cy="1587939"/>
          </a:xfrm>
          <a:prstGeom prst="rect">
            <a:avLst/>
          </a:prstGeom>
        </p:spPr>
      </p:pic>
      <p:sp>
        <p:nvSpPr>
          <p:cNvPr id="41" name="Rectangle 40">
            <a:extLst>
              <a:ext uri="{FF2B5EF4-FFF2-40B4-BE49-F238E27FC236}">
                <a16:creationId xmlns:a16="http://schemas.microsoft.com/office/drawing/2014/main" id="{21A3A97D-CBD3-076F-6766-B2C8882FCDE7}"/>
              </a:ext>
            </a:extLst>
          </p:cNvPr>
          <p:cNvSpPr/>
          <p:nvPr/>
        </p:nvSpPr>
        <p:spPr>
          <a:xfrm>
            <a:off x="159697" y="6266695"/>
            <a:ext cx="2220234" cy="330659"/>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42" name="Rectangle: Rounded Corners 41">
            <a:extLst>
              <a:ext uri="{FF2B5EF4-FFF2-40B4-BE49-F238E27FC236}">
                <a16:creationId xmlns:a16="http://schemas.microsoft.com/office/drawing/2014/main" id="{BF0EA36C-9237-0978-07A7-AD1083DE628F}"/>
              </a:ext>
            </a:extLst>
          </p:cNvPr>
          <p:cNvSpPr/>
          <p:nvPr/>
        </p:nvSpPr>
        <p:spPr>
          <a:xfrm>
            <a:off x="2653770" y="6266695"/>
            <a:ext cx="1427584" cy="3306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Upload Photo</a:t>
            </a:r>
            <a:endParaRPr lang="en-IN" sz="1400" dirty="0"/>
          </a:p>
        </p:txBody>
      </p:sp>
      <p:sp>
        <p:nvSpPr>
          <p:cNvPr id="44" name="Rectangle 43">
            <a:extLst>
              <a:ext uri="{FF2B5EF4-FFF2-40B4-BE49-F238E27FC236}">
                <a16:creationId xmlns:a16="http://schemas.microsoft.com/office/drawing/2014/main" id="{CC3D983A-4B36-CA52-471F-B5DB505D4E0B}"/>
              </a:ext>
            </a:extLst>
          </p:cNvPr>
          <p:cNvSpPr/>
          <p:nvPr/>
        </p:nvSpPr>
        <p:spPr>
          <a:xfrm>
            <a:off x="486389" y="3774112"/>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E29E8B89-C6D7-010C-3587-74A445B3FE04}"/>
              </a:ext>
            </a:extLst>
          </p:cNvPr>
          <p:cNvSpPr/>
          <p:nvPr/>
        </p:nvSpPr>
        <p:spPr>
          <a:xfrm>
            <a:off x="3546373" y="3774112"/>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4EEB7E7B-A974-96B8-B54D-EC3A5CFE5DDF}"/>
              </a:ext>
            </a:extLst>
          </p:cNvPr>
          <p:cNvSpPr/>
          <p:nvPr/>
        </p:nvSpPr>
        <p:spPr>
          <a:xfrm>
            <a:off x="6518100" y="3774112"/>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38CC76A0-94EB-65B3-D02E-6A617D9BF828}"/>
              </a:ext>
            </a:extLst>
          </p:cNvPr>
          <p:cNvSpPr/>
          <p:nvPr/>
        </p:nvSpPr>
        <p:spPr>
          <a:xfrm>
            <a:off x="9406000" y="3774112"/>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CA80DF45-FE08-A51D-D2D0-B8315F34A0B6}"/>
              </a:ext>
            </a:extLst>
          </p:cNvPr>
          <p:cNvSpPr/>
          <p:nvPr/>
        </p:nvSpPr>
        <p:spPr>
          <a:xfrm>
            <a:off x="3546373" y="5925979"/>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8E6D724B-46BA-0740-0F04-CE876CF9441A}"/>
              </a:ext>
            </a:extLst>
          </p:cNvPr>
          <p:cNvSpPr/>
          <p:nvPr/>
        </p:nvSpPr>
        <p:spPr>
          <a:xfrm>
            <a:off x="448286" y="5916648"/>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49">
            <a:extLst>
              <a:ext uri="{FF2B5EF4-FFF2-40B4-BE49-F238E27FC236}">
                <a16:creationId xmlns:a16="http://schemas.microsoft.com/office/drawing/2014/main" id="{6E96C629-7A25-4442-F408-B9CE2D6B0100}"/>
              </a:ext>
            </a:extLst>
          </p:cNvPr>
          <p:cNvSpPr/>
          <p:nvPr/>
        </p:nvSpPr>
        <p:spPr>
          <a:xfrm>
            <a:off x="9110555" y="6289766"/>
            <a:ext cx="1427584" cy="3306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Delete Selected</a:t>
            </a:r>
            <a:endParaRPr lang="en-IN" sz="1400" dirty="0"/>
          </a:p>
        </p:txBody>
      </p:sp>
      <p:sp>
        <p:nvSpPr>
          <p:cNvPr id="51" name="Rectangle 50">
            <a:extLst>
              <a:ext uri="{FF2B5EF4-FFF2-40B4-BE49-F238E27FC236}">
                <a16:creationId xmlns:a16="http://schemas.microsoft.com/office/drawing/2014/main" id="{D4CBCA90-ABCB-9F37-18A3-B47229F7FD49}"/>
              </a:ext>
            </a:extLst>
          </p:cNvPr>
          <p:cNvSpPr/>
          <p:nvPr/>
        </p:nvSpPr>
        <p:spPr>
          <a:xfrm>
            <a:off x="4663447" y="6289766"/>
            <a:ext cx="2220234" cy="330659"/>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52" name="Rectangle: Rounded Corners 51">
            <a:extLst>
              <a:ext uri="{FF2B5EF4-FFF2-40B4-BE49-F238E27FC236}">
                <a16:creationId xmlns:a16="http://schemas.microsoft.com/office/drawing/2014/main" id="{1D40A1E4-933D-6060-3B35-A8D30A5C160E}"/>
              </a:ext>
            </a:extLst>
          </p:cNvPr>
          <p:cNvSpPr/>
          <p:nvPr/>
        </p:nvSpPr>
        <p:spPr>
          <a:xfrm>
            <a:off x="7211339" y="6266695"/>
            <a:ext cx="1427584" cy="3306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Upload Video</a:t>
            </a:r>
            <a:endParaRPr lang="en-IN" sz="1400" dirty="0"/>
          </a:p>
        </p:txBody>
      </p:sp>
      <p:pic>
        <p:nvPicPr>
          <p:cNvPr id="53" name="Picture 52">
            <a:extLst>
              <a:ext uri="{FF2B5EF4-FFF2-40B4-BE49-F238E27FC236}">
                <a16:creationId xmlns:a16="http://schemas.microsoft.com/office/drawing/2014/main" id="{1DE8884A-74E5-28D7-C63E-4630959ED5EE}"/>
              </a:ext>
            </a:extLst>
          </p:cNvPr>
          <p:cNvPicPr>
            <a:picLocks noChangeAspect="1"/>
          </p:cNvPicPr>
          <p:nvPr/>
        </p:nvPicPr>
        <p:blipFill>
          <a:blip r:embed="rId9"/>
          <a:stretch>
            <a:fillRect/>
          </a:stretch>
        </p:blipFill>
        <p:spPr>
          <a:xfrm>
            <a:off x="7809240" y="4203587"/>
            <a:ext cx="3060135" cy="1549627"/>
          </a:xfrm>
          <a:prstGeom prst="rect">
            <a:avLst/>
          </a:prstGeom>
        </p:spPr>
      </p:pic>
      <p:sp>
        <p:nvSpPr>
          <p:cNvPr id="54" name="Rectangle 53">
            <a:extLst>
              <a:ext uri="{FF2B5EF4-FFF2-40B4-BE49-F238E27FC236}">
                <a16:creationId xmlns:a16="http://schemas.microsoft.com/office/drawing/2014/main" id="{E9C8FB4E-2987-9E8A-2700-8D25E8FCBDD7}"/>
              </a:ext>
            </a:extLst>
          </p:cNvPr>
          <p:cNvSpPr/>
          <p:nvPr/>
        </p:nvSpPr>
        <p:spPr>
          <a:xfrm>
            <a:off x="7870030" y="5854757"/>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hlinkClick r:id="rId10" action="ppaction://hlinksldjump"/>
            <a:extLst>
              <a:ext uri="{FF2B5EF4-FFF2-40B4-BE49-F238E27FC236}">
                <a16:creationId xmlns:a16="http://schemas.microsoft.com/office/drawing/2014/main" id="{385C65F0-1D24-FAB1-FFAB-9FE990F3FC6B}"/>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5" name="Rectangle: Rounded Corners 4">
            <a:hlinkClick r:id="rId11" action="ppaction://hlinksldjump"/>
            <a:extLst>
              <a:ext uri="{FF2B5EF4-FFF2-40B4-BE49-F238E27FC236}">
                <a16:creationId xmlns:a16="http://schemas.microsoft.com/office/drawing/2014/main" id="{32354D96-3C12-C465-D55F-880069112A57}"/>
              </a:ext>
            </a:extLst>
          </p:cNvPr>
          <p:cNvSpPr/>
          <p:nvPr/>
        </p:nvSpPr>
        <p:spPr>
          <a:xfrm>
            <a:off x="10764416" y="6289766"/>
            <a:ext cx="1427584" cy="3306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7" name="Rectangle: Rounded Corners 6">
            <a:hlinkClick r:id="rId2" action="ppaction://hlinksldjump"/>
            <a:extLst>
              <a:ext uri="{FF2B5EF4-FFF2-40B4-BE49-F238E27FC236}">
                <a16:creationId xmlns:a16="http://schemas.microsoft.com/office/drawing/2014/main" id="{54601128-21B8-2063-2351-1E14718AFD22}"/>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3857402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B996A0-0031-2BF3-87A8-3A4A204F9CC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0E36F79-B1F6-BEF7-2A47-80DA901D4495}"/>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3364C8D9-DD66-EF5E-25E0-41134E1804C9}"/>
              </a:ext>
            </a:extLst>
          </p:cNvPr>
          <p:cNvSpPr/>
          <p:nvPr/>
        </p:nvSpPr>
        <p:spPr>
          <a:xfrm>
            <a:off x="1328823" y="1781187"/>
            <a:ext cx="91214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Kommaghatta</a:t>
            </a:r>
            <a:r>
              <a:rPr lang="en-US" dirty="0"/>
              <a:t> NPKL Phase 1 </a:t>
            </a:r>
            <a:endParaRPr lang="en-IN" dirty="0"/>
          </a:p>
        </p:txBody>
      </p:sp>
      <p:graphicFrame>
        <p:nvGraphicFramePr>
          <p:cNvPr id="5" name="Table 4">
            <a:extLst>
              <a:ext uri="{FF2B5EF4-FFF2-40B4-BE49-F238E27FC236}">
                <a16:creationId xmlns:a16="http://schemas.microsoft.com/office/drawing/2014/main" id="{37A187F5-9C3A-2088-D2CA-567D3ABBB40E}"/>
              </a:ext>
            </a:extLst>
          </p:cNvPr>
          <p:cNvGraphicFramePr>
            <a:graphicFrameLocks noGrp="1"/>
          </p:cNvGraphicFramePr>
          <p:nvPr/>
        </p:nvGraphicFramePr>
        <p:xfrm>
          <a:off x="1328823" y="2674492"/>
          <a:ext cx="4309593" cy="313436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10" name="Rectangle 9">
            <a:extLst>
              <a:ext uri="{FF2B5EF4-FFF2-40B4-BE49-F238E27FC236}">
                <a16:creationId xmlns:a16="http://schemas.microsoft.com/office/drawing/2014/main" id="{1CEF69B1-2ACF-B8EF-8E85-B51237BCAAC2}"/>
              </a:ext>
            </a:extLst>
          </p:cNvPr>
          <p:cNvSpPr/>
          <p:nvPr/>
        </p:nvSpPr>
        <p:spPr>
          <a:xfrm>
            <a:off x="8169528" y="2965363"/>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12" name="Rectangle: Rounded Corners 11">
            <a:extLst>
              <a:ext uri="{FF2B5EF4-FFF2-40B4-BE49-F238E27FC236}">
                <a16:creationId xmlns:a16="http://schemas.microsoft.com/office/drawing/2014/main" id="{4A156FEE-DB43-2A35-33BB-9CE6452AF37B}"/>
              </a:ext>
            </a:extLst>
          </p:cNvPr>
          <p:cNvSpPr/>
          <p:nvPr/>
        </p:nvSpPr>
        <p:spPr>
          <a:xfrm>
            <a:off x="6364677" y="2956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Block</a:t>
            </a:r>
            <a:endParaRPr lang="en-IN" sz="1400" dirty="0"/>
          </a:p>
        </p:txBody>
      </p:sp>
      <p:sp>
        <p:nvSpPr>
          <p:cNvPr id="13" name="Isosceles Triangle 12">
            <a:extLst>
              <a:ext uri="{FF2B5EF4-FFF2-40B4-BE49-F238E27FC236}">
                <a16:creationId xmlns:a16="http://schemas.microsoft.com/office/drawing/2014/main" id="{7A2C4A0A-CF27-B5EE-4C5B-6816CF85E1D1}"/>
              </a:ext>
            </a:extLst>
          </p:cNvPr>
          <p:cNvSpPr/>
          <p:nvPr/>
        </p:nvSpPr>
        <p:spPr>
          <a:xfrm rot="10800000">
            <a:off x="10601277" y="3161306"/>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439E7022-D1BA-96BE-A6FA-D96C3BBFBA67}"/>
              </a:ext>
            </a:extLst>
          </p:cNvPr>
          <p:cNvSpPr/>
          <p:nvPr/>
        </p:nvSpPr>
        <p:spPr>
          <a:xfrm>
            <a:off x="8169528" y="3553191"/>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20" name="Rectangle: Rounded Corners 19">
            <a:extLst>
              <a:ext uri="{FF2B5EF4-FFF2-40B4-BE49-F238E27FC236}">
                <a16:creationId xmlns:a16="http://schemas.microsoft.com/office/drawing/2014/main" id="{E3B22C3E-8763-CFEA-3F81-B91C048B612B}"/>
              </a:ext>
            </a:extLst>
          </p:cNvPr>
          <p:cNvSpPr/>
          <p:nvPr/>
        </p:nvSpPr>
        <p:spPr>
          <a:xfrm>
            <a:off x="6364677" y="354401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Floor</a:t>
            </a:r>
            <a:endParaRPr lang="en-IN" sz="1400" dirty="0"/>
          </a:p>
        </p:txBody>
      </p:sp>
      <p:sp>
        <p:nvSpPr>
          <p:cNvPr id="21" name="Isosceles Triangle 20">
            <a:extLst>
              <a:ext uri="{FF2B5EF4-FFF2-40B4-BE49-F238E27FC236}">
                <a16:creationId xmlns:a16="http://schemas.microsoft.com/office/drawing/2014/main" id="{224B2CDB-253F-7B0A-6EC3-6FDEB03848E4}"/>
              </a:ext>
            </a:extLst>
          </p:cNvPr>
          <p:cNvSpPr/>
          <p:nvPr/>
        </p:nvSpPr>
        <p:spPr>
          <a:xfrm rot="10800000">
            <a:off x="10601277" y="3749134"/>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hlinkClick r:id="rId3" action="ppaction://hlinksldjump"/>
            <a:extLst>
              <a:ext uri="{FF2B5EF4-FFF2-40B4-BE49-F238E27FC236}">
                <a16:creationId xmlns:a16="http://schemas.microsoft.com/office/drawing/2014/main" id="{18C2D487-B567-2E39-64E4-A1A23A0DB356}"/>
              </a:ext>
            </a:extLst>
          </p:cNvPr>
          <p:cNvSpPr/>
          <p:nvPr/>
        </p:nvSpPr>
        <p:spPr>
          <a:xfrm>
            <a:off x="8845670" y="536170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Edit</a:t>
            </a:r>
            <a:endParaRPr lang="en-IN" sz="1400" dirty="0"/>
          </a:p>
        </p:txBody>
      </p:sp>
      <p:sp>
        <p:nvSpPr>
          <p:cNvPr id="3" name="Rectangle: Rounded Corners 2">
            <a:hlinkClick r:id="rId4" action="ppaction://hlinksldjump"/>
            <a:extLst>
              <a:ext uri="{FF2B5EF4-FFF2-40B4-BE49-F238E27FC236}">
                <a16:creationId xmlns:a16="http://schemas.microsoft.com/office/drawing/2014/main" id="{11B86F8B-377B-79D1-4F71-D930D586C630}"/>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Rectangle: Rounded Corners 3">
            <a:hlinkClick r:id="rId5" action="ppaction://hlinksldjump"/>
            <a:extLst>
              <a:ext uri="{FF2B5EF4-FFF2-40B4-BE49-F238E27FC236}">
                <a16:creationId xmlns:a16="http://schemas.microsoft.com/office/drawing/2014/main" id="{0E484C38-D9E2-164D-2895-9DD7C76B4F50}"/>
              </a:ext>
            </a:extLst>
          </p:cNvPr>
          <p:cNvSpPr/>
          <p:nvPr/>
        </p:nvSpPr>
        <p:spPr>
          <a:xfrm>
            <a:off x="4536077" y="549491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hlinkClick r:id="rId6" action="ppaction://hlinksldjump"/>
            <a:extLst>
              <a:ext uri="{FF2B5EF4-FFF2-40B4-BE49-F238E27FC236}">
                <a16:creationId xmlns:a16="http://schemas.microsoft.com/office/drawing/2014/main" id="{470F7EAC-4BCB-4BB8-4CBA-6F8BDA6612BE}"/>
              </a:ext>
            </a:extLst>
          </p:cNvPr>
          <p:cNvSpPr/>
          <p:nvPr/>
        </p:nvSpPr>
        <p:spPr>
          <a:xfrm>
            <a:off x="4536077" y="510303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3" name="Rectangle: Rounded Corners 22">
            <a:hlinkClick r:id="rId7" action="ppaction://hlinksldjump"/>
            <a:extLst>
              <a:ext uri="{FF2B5EF4-FFF2-40B4-BE49-F238E27FC236}">
                <a16:creationId xmlns:a16="http://schemas.microsoft.com/office/drawing/2014/main" id="{3CC84FC8-7572-D0B6-87BA-A4A2E06EEC1E}"/>
              </a:ext>
            </a:extLst>
          </p:cNvPr>
          <p:cNvSpPr/>
          <p:nvPr/>
        </p:nvSpPr>
        <p:spPr>
          <a:xfrm>
            <a:off x="4536077" y="471114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4" name="Rectangle: Rounded Corners 23">
            <a:hlinkClick r:id="rId8" action="ppaction://hlinksldjump"/>
            <a:extLst>
              <a:ext uri="{FF2B5EF4-FFF2-40B4-BE49-F238E27FC236}">
                <a16:creationId xmlns:a16="http://schemas.microsoft.com/office/drawing/2014/main" id="{A05BB806-93DD-A3B0-E2B3-50091682024D}"/>
              </a:ext>
            </a:extLst>
          </p:cNvPr>
          <p:cNvSpPr/>
          <p:nvPr/>
        </p:nvSpPr>
        <p:spPr>
          <a:xfrm>
            <a:off x="4536077" y="4319263"/>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5" name="Rectangle: Rounded Corners 24">
            <a:hlinkClick r:id="rId9" action="ppaction://hlinksldjump"/>
            <a:extLst>
              <a:ext uri="{FF2B5EF4-FFF2-40B4-BE49-F238E27FC236}">
                <a16:creationId xmlns:a16="http://schemas.microsoft.com/office/drawing/2014/main" id="{0A47A647-4ACD-2D72-0E97-30CDE3A6EA08}"/>
              </a:ext>
            </a:extLst>
          </p:cNvPr>
          <p:cNvSpPr/>
          <p:nvPr/>
        </p:nvSpPr>
        <p:spPr>
          <a:xfrm>
            <a:off x="4536077" y="392737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6" name="Rectangle: Rounded Corners 25">
            <a:hlinkClick r:id="rId10" action="ppaction://hlinksldjump"/>
            <a:extLst>
              <a:ext uri="{FF2B5EF4-FFF2-40B4-BE49-F238E27FC236}">
                <a16:creationId xmlns:a16="http://schemas.microsoft.com/office/drawing/2014/main" id="{1F82751C-F515-52C5-836E-38298CF4F5A3}"/>
              </a:ext>
            </a:extLst>
          </p:cNvPr>
          <p:cNvSpPr/>
          <p:nvPr/>
        </p:nvSpPr>
        <p:spPr>
          <a:xfrm>
            <a:off x="4536077" y="3535491"/>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8" name="Rectangle: Rounded Corners 27">
            <a:hlinkClick r:id="rId11" action="ppaction://hlinksldjump"/>
            <a:extLst>
              <a:ext uri="{FF2B5EF4-FFF2-40B4-BE49-F238E27FC236}">
                <a16:creationId xmlns:a16="http://schemas.microsoft.com/office/drawing/2014/main" id="{E2F867BD-13AD-87E4-883D-749567366FDE}"/>
              </a:ext>
            </a:extLst>
          </p:cNvPr>
          <p:cNvSpPr/>
          <p:nvPr/>
        </p:nvSpPr>
        <p:spPr>
          <a:xfrm>
            <a:off x="4536077" y="314360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7" name="Rectangle: Rounded Corners 6">
            <a:hlinkClick r:id="rId2" action="ppaction://hlinksldjump"/>
            <a:extLst>
              <a:ext uri="{FF2B5EF4-FFF2-40B4-BE49-F238E27FC236}">
                <a16:creationId xmlns:a16="http://schemas.microsoft.com/office/drawing/2014/main" id="{04471BE3-3E74-543F-73B3-C8E82DD85ECF}"/>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4224287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A1A115-411E-B078-C1EC-D7B3BA9FE22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B3A9A44-89F4-0D0E-EBEB-69DFF4EE591B}"/>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E3DBE6E0-DF32-D3EB-3367-99D71F7F58A7}"/>
              </a:ext>
            </a:extLst>
          </p:cNvPr>
          <p:cNvSpPr/>
          <p:nvPr/>
        </p:nvSpPr>
        <p:spPr>
          <a:xfrm>
            <a:off x="1328823" y="1585240"/>
            <a:ext cx="91214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Kommaghatta</a:t>
            </a:r>
            <a:r>
              <a:rPr lang="en-US" dirty="0"/>
              <a:t> NPKL Phase 1 </a:t>
            </a:r>
            <a:endParaRPr lang="en-IN" dirty="0"/>
          </a:p>
        </p:txBody>
      </p:sp>
      <p:sp>
        <p:nvSpPr>
          <p:cNvPr id="41" name="Rectangle 40">
            <a:extLst>
              <a:ext uri="{FF2B5EF4-FFF2-40B4-BE49-F238E27FC236}">
                <a16:creationId xmlns:a16="http://schemas.microsoft.com/office/drawing/2014/main" id="{7835A177-C6E6-0CF5-111A-29853463911D}"/>
              </a:ext>
            </a:extLst>
          </p:cNvPr>
          <p:cNvSpPr/>
          <p:nvPr/>
        </p:nvSpPr>
        <p:spPr>
          <a:xfrm>
            <a:off x="2857269" y="6464422"/>
            <a:ext cx="2693649" cy="330659"/>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42" name="Rectangle: Rounded Corners 41">
            <a:extLst>
              <a:ext uri="{FF2B5EF4-FFF2-40B4-BE49-F238E27FC236}">
                <a16:creationId xmlns:a16="http://schemas.microsoft.com/office/drawing/2014/main" id="{090AEAAC-AED8-171C-3D28-BBAAA5418E97}"/>
              </a:ext>
            </a:extLst>
          </p:cNvPr>
          <p:cNvSpPr/>
          <p:nvPr/>
        </p:nvSpPr>
        <p:spPr>
          <a:xfrm>
            <a:off x="5881412" y="6464422"/>
            <a:ext cx="2161576" cy="33065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Replace </a:t>
            </a:r>
            <a:r>
              <a:rPr lang="en-US" sz="1400" dirty="0">
                <a:hlinkClick r:id="rId3" action="ppaction://hlinksldjump"/>
              </a:rPr>
              <a:t>Selected</a:t>
            </a:r>
            <a:r>
              <a:rPr lang="en-US" sz="1400" dirty="0"/>
              <a:t> Photo</a:t>
            </a:r>
            <a:endParaRPr lang="en-IN" sz="1400" dirty="0"/>
          </a:p>
        </p:txBody>
      </p:sp>
      <p:sp>
        <p:nvSpPr>
          <p:cNvPr id="49" name="Rectangle 48">
            <a:extLst>
              <a:ext uri="{FF2B5EF4-FFF2-40B4-BE49-F238E27FC236}">
                <a16:creationId xmlns:a16="http://schemas.microsoft.com/office/drawing/2014/main" id="{9C6B4162-7460-74A8-5A9D-D2FC7E966EDF}"/>
              </a:ext>
            </a:extLst>
          </p:cNvPr>
          <p:cNvSpPr/>
          <p:nvPr/>
        </p:nvSpPr>
        <p:spPr>
          <a:xfrm>
            <a:off x="1328823" y="6019374"/>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C22619E6-3C96-FCD0-5FBA-E7EFCEE0D70B}"/>
              </a:ext>
            </a:extLst>
          </p:cNvPr>
          <p:cNvSpPr/>
          <p:nvPr/>
        </p:nvSpPr>
        <p:spPr>
          <a:xfrm>
            <a:off x="7058267" y="6019374"/>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Popular Apartment Floor Plan Designs ...">
            <a:extLst>
              <a:ext uri="{FF2B5EF4-FFF2-40B4-BE49-F238E27FC236}">
                <a16:creationId xmlns:a16="http://schemas.microsoft.com/office/drawing/2014/main" id="{70E20050-CA3C-05B9-6494-608747106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823" y="2818003"/>
            <a:ext cx="4330185" cy="29927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 Bedroom Layout | Google Search">
            <a:extLst>
              <a:ext uri="{FF2B5EF4-FFF2-40B4-BE49-F238E27FC236}">
                <a16:creationId xmlns:a16="http://schemas.microsoft.com/office/drawing/2014/main" id="{B7BE0C7A-D5F9-007E-F906-A6465EE70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1677" y="2796145"/>
            <a:ext cx="3901500" cy="3014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EC2F66-4ED6-0733-9701-F29B4F9EC96C}"/>
              </a:ext>
            </a:extLst>
          </p:cNvPr>
          <p:cNvSpPr txBox="1"/>
          <p:nvPr/>
        </p:nvSpPr>
        <p:spPr>
          <a:xfrm>
            <a:off x="2812390" y="2352292"/>
            <a:ext cx="2397967" cy="369332"/>
          </a:xfrm>
          <a:prstGeom prst="rect">
            <a:avLst/>
          </a:prstGeom>
          <a:noFill/>
        </p:spPr>
        <p:txBody>
          <a:bodyPr wrap="square" rtlCol="0">
            <a:spAutoFit/>
          </a:bodyPr>
          <a:lstStyle/>
          <a:p>
            <a:r>
              <a:rPr lang="en-US" dirty="0"/>
              <a:t>East Facing</a:t>
            </a:r>
            <a:endParaRPr lang="en-IN" dirty="0"/>
          </a:p>
        </p:txBody>
      </p:sp>
      <p:sp>
        <p:nvSpPr>
          <p:cNvPr id="8" name="TextBox 7">
            <a:extLst>
              <a:ext uri="{FF2B5EF4-FFF2-40B4-BE49-F238E27FC236}">
                <a16:creationId xmlns:a16="http://schemas.microsoft.com/office/drawing/2014/main" id="{9BBCA5CA-7165-D174-89E1-5BD8E7908C3D}"/>
              </a:ext>
            </a:extLst>
          </p:cNvPr>
          <p:cNvSpPr txBox="1"/>
          <p:nvPr/>
        </p:nvSpPr>
        <p:spPr>
          <a:xfrm>
            <a:off x="7911571" y="2352292"/>
            <a:ext cx="2397967" cy="369332"/>
          </a:xfrm>
          <a:prstGeom prst="rect">
            <a:avLst/>
          </a:prstGeom>
          <a:noFill/>
        </p:spPr>
        <p:txBody>
          <a:bodyPr wrap="square" rtlCol="0">
            <a:spAutoFit/>
          </a:bodyPr>
          <a:lstStyle/>
          <a:p>
            <a:r>
              <a:rPr lang="en-US" dirty="0"/>
              <a:t>West Facing</a:t>
            </a:r>
            <a:endParaRPr lang="en-IN" dirty="0"/>
          </a:p>
        </p:txBody>
      </p:sp>
      <p:sp>
        <p:nvSpPr>
          <p:cNvPr id="3" name="Rectangle: Rounded Corners 2">
            <a:hlinkClick r:id="rId6" action="ppaction://hlinksldjump"/>
            <a:extLst>
              <a:ext uri="{FF2B5EF4-FFF2-40B4-BE49-F238E27FC236}">
                <a16:creationId xmlns:a16="http://schemas.microsoft.com/office/drawing/2014/main" id="{2E26F5E4-D0D8-A91A-B168-E85174C101E0}"/>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Rectangle: Rounded Corners 3">
            <a:hlinkClick r:id="rId2" action="ppaction://hlinksldjump"/>
            <a:extLst>
              <a:ext uri="{FF2B5EF4-FFF2-40B4-BE49-F238E27FC236}">
                <a16:creationId xmlns:a16="http://schemas.microsoft.com/office/drawing/2014/main" id="{130A26F6-0362-47C2-4612-67C399FA43FD}"/>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111770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583F1C-BD93-0AA2-6BE9-208F95A657DD}"/>
            </a:ext>
          </a:extLst>
        </p:cNvPr>
        <p:cNvGrpSpPr/>
        <p:nvPr/>
      </p:nvGrpSpPr>
      <p:grpSpPr>
        <a:xfrm>
          <a:off x="0" y="0"/>
          <a:ext cx="0" cy="0"/>
          <a:chOff x="0" y="0"/>
          <a:chExt cx="0" cy="0"/>
        </a:xfrm>
      </p:grpSpPr>
      <p:sp>
        <p:nvSpPr>
          <p:cNvPr id="16" name="Rectangle: Rounded Corners 15">
            <a:hlinkClick r:id="rId2" action="ppaction://hlinksldjump"/>
            <a:extLst>
              <a:ext uri="{FF2B5EF4-FFF2-40B4-BE49-F238E27FC236}">
                <a16:creationId xmlns:a16="http://schemas.microsoft.com/office/drawing/2014/main" id="{703A9B9C-4C8A-D1E4-4369-AC7693243180}"/>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22" name="Rectangle 21">
            <a:extLst>
              <a:ext uri="{FF2B5EF4-FFF2-40B4-BE49-F238E27FC236}">
                <a16:creationId xmlns:a16="http://schemas.microsoft.com/office/drawing/2014/main" id="{77FCE3A6-B251-7C72-6557-C7EADEECBB50}"/>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1573D0DB-64E7-3581-DBCD-465A5FEA85A3}"/>
              </a:ext>
            </a:extLst>
          </p:cNvPr>
          <p:cNvSpPr/>
          <p:nvPr/>
        </p:nvSpPr>
        <p:spPr>
          <a:xfrm>
            <a:off x="1328823" y="1781187"/>
            <a:ext cx="91214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Kommaghatta</a:t>
            </a:r>
            <a:r>
              <a:rPr lang="en-US" dirty="0"/>
              <a:t> NPKL Phase 1 </a:t>
            </a:r>
            <a:endParaRPr lang="en-IN" dirty="0"/>
          </a:p>
        </p:txBody>
      </p:sp>
      <p:graphicFrame>
        <p:nvGraphicFramePr>
          <p:cNvPr id="4" name="Table 3">
            <a:extLst>
              <a:ext uri="{FF2B5EF4-FFF2-40B4-BE49-F238E27FC236}">
                <a16:creationId xmlns:a16="http://schemas.microsoft.com/office/drawing/2014/main" id="{92CB4051-A032-6D05-4799-044A71B3F504}"/>
              </a:ext>
            </a:extLst>
          </p:cNvPr>
          <p:cNvGraphicFramePr>
            <a:graphicFrameLocks noGrp="1"/>
          </p:cNvGraphicFramePr>
          <p:nvPr>
            <p:extLst>
              <p:ext uri="{D42A27DB-BD31-4B8C-83A1-F6EECF244321}">
                <p14:modId xmlns:p14="http://schemas.microsoft.com/office/powerpoint/2010/main" val="2685840534"/>
              </p:ext>
            </p:extLst>
          </p:nvPr>
        </p:nvGraphicFramePr>
        <p:xfrm>
          <a:off x="6335485" y="2459047"/>
          <a:ext cx="5057193" cy="3574683"/>
        </p:xfrm>
        <a:graphic>
          <a:graphicData uri="http://schemas.openxmlformats.org/drawingml/2006/table">
            <a:tbl>
              <a:tblPr firstRow="1" bandRow="1">
                <a:tableStyleId>{5C22544A-7EE6-4342-B048-85BDC9FD1C3A}</a:tableStyleId>
              </a:tblPr>
              <a:tblGrid>
                <a:gridCol w="2064899">
                  <a:extLst>
                    <a:ext uri="{9D8B030D-6E8A-4147-A177-3AD203B41FA5}">
                      <a16:colId xmlns:a16="http://schemas.microsoft.com/office/drawing/2014/main" val="2680514281"/>
                    </a:ext>
                  </a:extLst>
                </a:gridCol>
                <a:gridCol w="2992294">
                  <a:extLst>
                    <a:ext uri="{9D8B030D-6E8A-4147-A177-3AD203B41FA5}">
                      <a16:colId xmlns:a16="http://schemas.microsoft.com/office/drawing/2014/main" val="3772945424"/>
                    </a:ext>
                  </a:extLst>
                </a:gridCol>
              </a:tblGrid>
              <a:tr h="342818">
                <a:tc>
                  <a:txBody>
                    <a:bodyPr/>
                    <a:lstStyle/>
                    <a:p>
                      <a:r>
                        <a:rPr lang="en-US" sz="1200" b="0" dirty="0">
                          <a:solidFill>
                            <a:schemeClr val="tx1"/>
                          </a:solidFill>
                        </a:rPr>
                        <a:t>Built up Area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1300 Sq ft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342818">
                <a:tc>
                  <a:txBody>
                    <a:bodyPr/>
                    <a:lstStyle/>
                    <a:p>
                      <a:r>
                        <a:rPr lang="en-US" sz="1200" b="0" dirty="0">
                          <a:solidFill>
                            <a:schemeClr val="tx1"/>
                          </a:solidFill>
                        </a:rPr>
                        <a:t>Cost per Sq Feet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5000/-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342818">
                <a:tc>
                  <a:txBody>
                    <a:bodyPr/>
                    <a:lstStyle/>
                    <a:p>
                      <a:r>
                        <a:rPr lang="en-US" sz="1200" b="0" dirty="0">
                          <a:solidFill>
                            <a:schemeClr val="tx1"/>
                          </a:solidFill>
                        </a:rPr>
                        <a:t>Total Cost of the Flat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65,00,000/-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342818">
                <a:tc>
                  <a:txBody>
                    <a:bodyPr/>
                    <a:lstStyle/>
                    <a:p>
                      <a:r>
                        <a:rPr lang="en-US" sz="1200" b="0" dirty="0">
                          <a:solidFill>
                            <a:schemeClr val="tx1"/>
                          </a:solidFill>
                        </a:rPr>
                        <a:t>Amenities Charges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505925">
                <a:tc>
                  <a:txBody>
                    <a:bodyPr/>
                    <a:lstStyle/>
                    <a:p>
                      <a:r>
                        <a:rPr lang="en-US" sz="1200" b="0" dirty="0">
                          <a:solidFill>
                            <a:schemeClr val="tx1"/>
                          </a:solidFill>
                        </a:rPr>
                        <a:t>Legal and administration Charges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342818">
                <a:tc>
                  <a:txBody>
                    <a:bodyPr/>
                    <a:lstStyle/>
                    <a:p>
                      <a:r>
                        <a:rPr lang="en-US" sz="1200" b="1" dirty="0">
                          <a:solidFill>
                            <a:schemeClr val="tx1"/>
                          </a:solidFill>
                        </a:rPr>
                        <a:t>Total Cost of Purchase</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Rs 68,50,000/-</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9137688"/>
                  </a:ext>
                </a:extLst>
              </a:tr>
              <a:tr h="505925">
                <a:tc gridSpan="2">
                  <a:txBody>
                    <a:bodyPr/>
                    <a:lstStyle/>
                    <a:p>
                      <a:r>
                        <a:rPr lang="en-US" sz="1200" b="0" dirty="0">
                          <a:solidFill>
                            <a:schemeClr val="tx1"/>
                          </a:solidFill>
                        </a:rPr>
                        <a:t>Registration Charges are extra and subjected to change as per Karnataka Govt policy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56124923"/>
                  </a:ext>
                </a:extLst>
              </a:tr>
              <a:tr h="505925">
                <a:tc>
                  <a:txBody>
                    <a:bodyPr/>
                    <a:lstStyle/>
                    <a:p>
                      <a:r>
                        <a:rPr lang="en-US" sz="1200" b="0" dirty="0">
                          <a:solidFill>
                            <a:schemeClr val="tx1"/>
                          </a:solidFill>
                        </a:rPr>
                        <a:t>Booking Charges (Except SC/ST)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9117916"/>
                  </a:ext>
                </a:extLst>
              </a:tr>
              <a:tr h="342818">
                <a:tc>
                  <a:txBody>
                    <a:bodyPr/>
                    <a:lstStyle/>
                    <a:p>
                      <a:r>
                        <a:rPr lang="en-US" sz="1200" b="0" dirty="0">
                          <a:solidFill>
                            <a:schemeClr val="tx1"/>
                          </a:solidFill>
                        </a:rPr>
                        <a:t>Booking Charges (SC/ST)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90033621"/>
                  </a:ext>
                </a:extLst>
              </a:tr>
            </a:tbl>
          </a:graphicData>
        </a:graphic>
      </p:graphicFrame>
      <p:sp>
        <p:nvSpPr>
          <p:cNvPr id="6" name="Rectangle: Rounded Corners 5">
            <a:hlinkClick r:id="rId3" action="ppaction://hlinksldjump"/>
            <a:extLst>
              <a:ext uri="{FF2B5EF4-FFF2-40B4-BE49-F238E27FC236}">
                <a16:creationId xmlns:a16="http://schemas.microsoft.com/office/drawing/2014/main" id="{7AC5CDC1-F4FD-7F20-C6F3-05F1AF216F89}"/>
              </a:ext>
            </a:extLst>
          </p:cNvPr>
          <p:cNvSpPr/>
          <p:nvPr/>
        </p:nvSpPr>
        <p:spPr>
          <a:xfrm>
            <a:off x="8396763" y="622447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10" name="Rectangle 9">
            <a:extLst>
              <a:ext uri="{FF2B5EF4-FFF2-40B4-BE49-F238E27FC236}">
                <a16:creationId xmlns:a16="http://schemas.microsoft.com/office/drawing/2014/main" id="{DFEED2D9-C59C-DACC-6538-D4B6EE5FA5E4}"/>
              </a:ext>
            </a:extLst>
          </p:cNvPr>
          <p:cNvSpPr/>
          <p:nvPr/>
        </p:nvSpPr>
        <p:spPr>
          <a:xfrm>
            <a:off x="2785765" y="3058669"/>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12" name="Rectangle: Rounded Corners 11">
            <a:extLst>
              <a:ext uri="{FF2B5EF4-FFF2-40B4-BE49-F238E27FC236}">
                <a16:creationId xmlns:a16="http://schemas.microsoft.com/office/drawing/2014/main" id="{44406208-2390-B187-2475-74B761BD9FDA}"/>
              </a:ext>
            </a:extLst>
          </p:cNvPr>
          <p:cNvSpPr/>
          <p:nvPr/>
        </p:nvSpPr>
        <p:spPr>
          <a:xfrm>
            <a:off x="980914" y="304948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Block</a:t>
            </a:r>
            <a:endParaRPr lang="en-IN" sz="1400" dirty="0"/>
          </a:p>
        </p:txBody>
      </p:sp>
      <p:sp>
        <p:nvSpPr>
          <p:cNvPr id="13" name="Isosceles Triangle 12">
            <a:extLst>
              <a:ext uri="{FF2B5EF4-FFF2-40B4-BE49-F238E27FC236}">
                <a16:creationId xmlns:a16="http://schemas.microsoft.com/office/drawing/2014/main" id="{DECDD261-0DE9-ED3D-FC0E-D2BA8D08B8C3}"/>
              </a:ext>
            </a:extLst>
          </p:cNvPr>
          <p:cNvSpPr/>
          <p:nvPr/>
        </p:nvSpPr>
        <p:spPr>
          <a:xfrm rot="10800000">
            <a:off x="5217514" y="3254612"/>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25491B8-8503-3FD5-83D6-06DA0242998D}"/>
              </a:ext>
            </a:extLst>
          </p:cNvPr>
          <p:cNvSpPr/>
          <p:nvPr/>
        </p:nvSpPr>
        <p:spPr>
          <a:xfrm>
            <a:off x="2785765" y="3646497"/>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20" name="Rectangle: Rounded Corners 19">
            <a:extLst>
              <a:ext uri="{FF2B5EF4-FFF2-40B4-BE49-F238E27FC236}">
                <a16:creationId xmlns:a16="http://schemas.microsoft.com/office/drawing/2014/main" id="{B92DACA1-C0A2-5B0E-0DE0-0961F6B21CFB}"/>
              </a:ext>
            </a:extLst>
          </p:cNvPr>
          <p:cNvSpPr/>
          <p:nvPr/>
        </p:nvSpPr>
        <p:spPr>
          <a:xfrm>
            <a:off x="980914" y="3637316"/>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Floor</a:t>
            </a:r>
            <a:endParaRPr lang="en-IN" sz="1400" dirty="0"/>
          </a:p>
        </p:txBody>
      </p:sp>
      <p:sp>
        <p:nvSpPr>
          <p:cNvPr id="21" name="Isosceles Triangle 20">
            <a:extLst>
              <a:ext uri="{FF2B5EF4-FFF2-40B4-BE49-F238E27FC236}">
                <a16:creationId xmlns:a16="http://schemas.microsoft.com/office/drawing/2014/main" id="{B8B95FA2-9D2D-6CB8-5CD6-2213B45A5B6E}"/>
              </a:ext>
            </a:extLst>
          </p:cNvPr>
          <p:cNvSpPr/>
          <p:nvPr/>
        </p:nvSpPr>
        <p:spPr>
          <a:xfrm rot="10800000">
            <a:off x="5217514" y="3842440"/>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E97FF07-26DF-D479-1532-F270F673E4FD}"/>
              </a:ext>
            </a:extLst>
          </p:cNvPr>
          <p:cNvSpPr/>
          <p:nvPr/>
        </p:nvSpPr>
        <p:spPr>
          <a:xfrm>
            <a:off x="2785765" y="4234325"/>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24" name="Rectangle: Rounded Corners 23">
            <a:extLst>
              <a:ext uri="{FF2B5EF4-FFF2-40B4-BE49-F238E27FC236}">
                <a16:creationId xmlns:a16="http://schemas.microsoft.com/office/drawing/2014/main" id="{4B7E4BEB-273E-E996-E3C4-F3DE10A3F1FA}"/>
              </a:ext>
            </a:extLst>
          </p:cNvPr>
          <p:cNvSpPr/>
          <p:nvPr/>
        </p:nvSpPr>
        <p:spPr>
          <a:xfrm>
            <a:off x="980914" y="422514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Direction Facing</a:t>
            </a:r>
            <a:endParaRPr lang="en-IN" sz="1400" dirty="0"/>
          </a:p>
        </p:txBody>
      </p:sp>
      <p:sp>
        <p:nvSpPr>
          <p:cNvPr id="25" name="Isosceles Triangle 24">
            <a:extLst>
              <a:ext uri="{FF2B5EF4-FFF2-40B4-BE49-F238E27FC236}">
                <a16:creationId xmlns:a16="http://schemas.microsoft.com/office/drawing/2014/main" id="{447F13C7-95CC-C92C-8706-8E264B37E0C3}"/>
              </a:ext>
            </a:extLst>
          </p:cNvPr>
          <p:cNvSpPr/>
          <p:nvPr/>
        </p:nvSpPr>
        <p:spPr>
          <a:xfrm rot="10800000">
            <a:off x="5217514" y="4430268"/>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hlinkClick r:id="rId4" action="ppaction://hlinksldjump"/>
            <a:extLst>
              <a:ext uri="{FF2B5EF4-FFF2-40B4-BE49-F238E27FC236}">
                <a16:creationId xmlns:a16="http://schemas.microsoft.com/office/drawing/2014/main" id="{347490C8-5B61-3325-1D38-CEA282DDDDFA}"/>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Tree>
    <p:extLst>
      <p:ext uri="{BB962C8B-B14F-4D97-AF65-F5344CB8AC3E}">
        <p14:creationId xmlns:p14="http://schemas.microsoft.com/office/powerpoint/2010/main" val="2987586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E21939-35DE-FC50-F103-E390D4599BD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937E46A-750C-5042-B6B2-E15FD48F3218}"/>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9F39CBC0-AAC3-A436-61BF-370BCBE5957A}"/>
              </a:ext>
            </a:extLst>
          </p:cNvPr>
          <p:cNvSpPr/>
          <p:nvPr/>
        </p:nvSpPr>
        <p:spPr>
          <a:xfrm>
            <a:off x="1328823" y="1781187"/>
            <a:ext cx="91214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Kommaghatta</a:t>
            </a:r>
            <a:r>
              <a:rPr lang="en-US" dirty="0"/>
              <a:t> NPKL Phase 1 </a:t>
            </a:r>
            <a:endParaRPr lang="en-IN" dirty="0"/>
          </a:p>
        </p:txBody>
      </p:sp>
      <p:graphicFrame>
        <p:nvGraphicFramePr>
          <p:cNvPr id="5" name="Table 4">
            <a:extLst>
              <a:ext uri="{FF2B5EF4-FFF2-40B4-BE49-F238E27FC236}">
                <a16:creationId xmlns:a16="http://schemas.microsoft.com/office/drawing/2014/main" id="{2C2BD1C5-E31A-30AF-FD36-096971E52F8C}"/>
              </a:ext>
            </a:extLst>
          </p:cNvPr>
          <p:cNvGraphicFramePr>
            <a:graphicFrameLocks noGrp="1"/>
          </p:cNvGraphicFramePr>
          <p:nvPr/>
        </p:nvGraphicFramePr>
        <p:xfrm>
          <a:off x="1328823" y="2674492"/>
          <a:ext cx="4309593" cy="313436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3" name="Rectangle 2">
            <a:extLst>
              <a:ext uri="{FF2B5EF4-FFF2-40B4-BE49-F238E27FC236}">
                <a16:creationId xmlns:a16="http://schemas.microsoft.com/office/drawing/2014/main" id="{DE413C32-43A5-703C-6986-1CB002D1F182}"/>
              </a:ext>
            </a:extLst>
          </p:cNvPr>
          <p:cNvSpPr/>
          <p:nvPr/>
        </p:nvSpPr>
        <p:spPr>
          <a:xfrm>
            <a:off x="7361853" y="2550961"/>
            <a:ext cx="4152123" cy="815767"/>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BASEMENT AND STILT LEVEL CAR PARKING, POWER SUPPLY, WATER SUPPLY, CHILDREN'S PLAY AREA, TWO LIFT, TWO STAIRCASES IN EACH BLOCK, COMMON AREA LIFT WITH GENERATOR BACKUP</a:t>
            </a:r>
            <a:endParaRPr lang="en-IN" sz="1100" i="1" dirty="0">
              <a:solidFill>
                <a:schemeClr val="tx1">
                  <a:lumMod val="50000"/>
                  <a:lumOff val="50000"/>
                </a:schemeClr>
              </a:solidFill>
            </a:endParaRPr>
          </a:p>
        </p:txBody>
      </p:sp>
      <p:sp>
        <p:nvSpPr>
          <p:cNvPr id="4" name="Rectangle: Rounded Corners 3">
            <a:extLst>
              <a:ext uri="{FF2B5EF4-FFF2-40B4-BE49-F238E27FC236}">
                <a16:creationId xmlns:a16="http://schemas.microsoft.com/office/drawing/2014/main" id="{0B609D35-F815-12A3-E10B-1B5A857B73A8}"/>
              </a:ext>
            </a:extLst>
          </p:cNvPr>
          <p:cNvSpPr/>
          <p:nvPr/>
        </p:nvSpPr>
        <p:spPr>
          <a:xfrm>
            <a:off x="5943601" y="2541781"/>
            <a:ext cx="1194318" cy="81576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Amenity Description</a:t>
            </a:r>
            <a:endParaRPr lang="en-IN" sz="1400" dirty="0"/>
          </a:p>
        </p:txBody>
      </p:sp>
      <p:sp>
        <p:nvSpPr>
          <p:cNvPr id="6" name="Rectangle: Rounded Corners 5">
            <a:hlinkClick r:id="rId3" action="ppaction://hlinksldjump"/>
            <a:extLst>
              <a:ext uri="{FF2B5EF4-FFF2-40B4-BE49-F238E27FC236}">
                <a16:creationId xmlns:a16="http://schemas.microsoft.com/office/drawing/2014/main" id="{25B6D02C-96D5-DDE0-E7AD-387BD89C5433}"/>
              </a:ext>
            </a:extLst>
          </p:cNvPr>
          <p:cNvSpPr/>
          <p:nvPr/>
        </p:nvSpPr>
        <p:spPr>
          <a:xfrm>
            <a:off x="8396763" y="622447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10" name="Rectangle: Rounded Corners 9">
            <a:extLst>
              <a:ext uri="{FF2B5EF4-FFF2-40B4-BE49-F238E27FC236}">
                <a16:creationId xmlns:a16="http://schemas.microsoft.com/office/drawing/2014/main" id="{BF5DCE49-EC8E-9824-DCB3-1D8FF2CBF71E}"/>
              </a:ext>
            </a:extLst>
          </p:cNvPr>
          <p:cNvSpPr/>
          <p:nvPr/>
        </p:nvSpPr>
        <p:spPr>
          <a:xfrm>
            <a:off x="5943601" y="3744616"/>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Basketball Court</a:t>
            </a:r>
            <a:endParaRPr lang="en-IN" sz="1400" dirty="0"/>
          </a:p>
        </p:txBody>
      </p:sp>
      <p:sp>
        <p:nvSpPr>
          <p:cNvPr id="12" name="Rectangle: Rounded Corners 11">
            <a:extLst>
              <a:ext uri="{FF2B5EF4-FFF2-40B4-BE49-F238E27FC236}">
                <a16:creationId xmlns:a16="http://schemas.microsoft.com/office/drawing/2014/main" id="{D9E69BE2-650C-5EA1-3D55-FB8F5CF06C81}"/>
              </a:ext>
            </a:extLst>
          </p:cNvPr>
          <p:cNvSpPr/>
          <p:nvPr/>
        </p:nvSpPr>
        <p:spPr>
          <a:xfrm>
            <a:off x="8046493" y="373143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Badminton Court</a:t>
            </a:r>
            <a:endParaRPr lang="en-IN" sz="1400" dirty="0"/>
          </a:p>
        </p:txBody>
      </p:sp>
      <p:sp>
        <p:nvSpPr>
          <p:cNvPr id="13" name="Rectangle: Rounded Corners 12">
            <a:extLst>
              <a:ext uri="{FF2B5EF4-FFF2-40B4-BE49-F238E27FC236}">
                <a16:creationId xmlns:a16="http://schemas.microsoft.com/office/drawing/2014/main" id="{FE29D581-BB79-87E4-2B12-0D85E80F1882}"/>
              </a:ext>
            </a:extLst>
          </p:cNvPr>
          <p:cNvSpPr/>
          <p:nvPr/>
        </p:nvSpPr>
        <p:spPr>
          <a:xfrm>
            <a:off x="10149385" y="373143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Tennis Court</a:t>
            </a:r>
            <a:endParaRPr lang="en-IN" sz="1400" dirty="0"/>
          </a:p>
        </p:txBody>
      </p:sp>
      <p:sp>
        <p:nvSpPr>
          <p:cNvPr id="14" name="Rectangle 13">
            <a:extLst>
              <a:ext uri="{FF2B5EF4-FFF2-40B4-BE49-F238E27FC236}">
                <a16:creationId xmlns:a16="http://schemas.microsoft.com/office/drawing/2014/main" id="{69A967B2-604A-2448-DCBA-F5C584267420}"/>
              </a:ext>
            </a:extLst>
          </p:cNvPr>
          <p:cNvSpPr/>
          <p:nvPr/>
        </p:nvSpPr>
        <p:spPr>
          <a:xfrm>
            <a:off x="7445828" y="3824825"/>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AA9DCD90-71A2-A35F-9B04-1EC9B8AAC285}"/>
              </a:ext>
            </a:extLst>
          </p:cNvPr>
          <p:cNvSpPr/>
          <p:nvPr/>
        </p:nvSpPr>
        <p:spPr>
          <a:xfrm>
            <a:off x="9561001" y="3833835"/>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ECE7F93B-19E5-2E53-3168-670548672FED}"/>
              </a:ext>
            </a:extLst>
          </p:cNvPr>
          <p:cNvSpPr/>
          <p:nvPr/>
        </p:nvSpPr>
        <p:spPr>
          <a:xfrm>
            <a:off x="11663895" y="3833835"/>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96392DD6-3F59-FA02-2E0F-B22996277266}"/>
              </a:ext>
            </a:extLst>
          </p:cNvPr>
          <p:cNvSpPr/>
          <p:nvPr/>
        </p:nvSpPr>
        <p:spPr>
          <a:xfrm>
            <a:off x="5943601" y="428579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Swimming Pool</a:t>
            </a:r>
            <a:endParaRPr lang="en-IN" sz="1400" dirty="0"/>
          </a:p>
        </p:txBody>
      </p:sp>
      <p:sp>
        <p:nvSpPr>
          <p:cNvPr id="24" name="Rectangle: Rounded Corners 23">
            <a:extLst>
              <a:ext uri="{FF2B5EF4-FFF2-40B4-BE49-F238E27FC236}">
                <a16:creationId xmlns:a16="http://schemas.microsoft.com/office/drawing/2014/main" id="{0DD27F5B-37C9-0F11-8D36-F30B6EB9AD82}"/>
              </a:ext>
            </a:extLst>
          </p:cNvPr>
          <p:cNvSpPr/>
          <p:nvPr/>
        </p:nvSpPr>
        <p:spPr>
          <a:xfrm>
            <a:off x="8046493" y="427261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Grocery Retail Shop </a:t>
            </a:r>
            <a:endParaRPr lang="en-IN" sz="1400" dirty="0"/>
          </a:p>
        </p:txBody>
      </p:sp>
      <p:sp>
        <p:nvSpPr>
          <p:cNvPr id="25" name="Rectangle: Rounded Corners 24">
            <a:extLst>
              <a:ext uri="{FF2B5EF4-FFF2-40B4-BE49-F238E27FC236}">
                <a16:creationId xmlns:a16="http://schemas.microsoft.com/office/drawing/2014/main" id="{0576C95D-5425-0B4A-5A64-751D6E52438D}"/>
              </a:ext>
            </a:extLst>
          </p:cNvPr>
          <p:cNvSpPr/>
          <p:nvPr/>
        </p:nvSpPr>
        <p:spPr>
          <a:xfrm>
            <a:off x="10149385" y="427261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Health Center</a:t>
            </a:r>
            <a:endParaRPr lang="en-IN" sz="1400" dirty="0"/>
          </a:p>
        </p:txBody>
      </p:sp>
      <p:sp>
        <p:nvSpPr>
          <p:cNvPr id="26" name="Rectangle 25">
            <a:extLst>
              <a:ext uri="{FF2B5EF4-FFF2-40B4-BE49-F238E27FC236}">
                <a16:creationId xmlns:a16="http://schemas.microsoft.com/office/drawing/2014/main" id="{4C74FE10-B42D-5384-164F-3115A07230CB}"/>
              </a:ext>
            </a:extLst>
          </p:cNvPr>
          <p:cNvSpPr/>
          <p:nvPr/>
        </p:nvSpPr>
        <p:spPr>
          <a:xfrm>
            <a:off x="7445828" y="4366001"/>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C2C79CB-6FD3-2889-D435-C709BD18D1C5}"/>
              </a:ext>
            </a:extLst>
          </p:cNvPr>
          <p:cNvSpPr/>
          <p:nvPr/>
        </p:nvSpPr>
        <p:spPr>
          <a:xfrm>
            <a:off x="9561001" y="4375011"/>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30AFFF7B-D4ED-4B61-AFFA-7A6903479BF6}"/>
              </a:ext>
            </a:extLst>
          </p:cNvPr>
          <p:cNvSpPr/>
          <p:nvPr/>
        </p:nvSpPr>
        <p:spPr>
          <a:xfrm>
            <a:off x="11663895" y="4375011"/>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540729FD-BB16-3B9E-F6B2-2B3C05697AA8}"/>
              </a:ext>
            </a:extLst>
          </p:cNvPr>
          <p:cNvSpPr/>
          <p:nvPr/>
        </p:nvSpPr>
        <p:spPr>
          <a:xfrm>
            <a:off x="5943601" y="4761801"/>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Club House</a:t>
            </a:r>
            <a:endParaRPr lang="en-IN" sz="1400" dirty="0"/>
          </a:p>
        </p:txBody>
      </p:sp>
      <p:sp>
        <p:nvSpPr>
          <p:cNvPr id="30" name="Rectangle: Rounded Corners 29">
            <a:extLst>
              <a:ext uri="{FF2B5EF4-FFF2-40B4-BE49-F238E27FC236}">
                <a16:creationId xmlns:a16="http://schemas.microsoft.com/office/drawing/2014/main" id="{C56B0EF3-9B66-FF0F-B075-C1CE537FA5CE}"/>
              </a:ext>
            </a:extLst>
          </p:cNvPr>
          <p:cNvSpPr/>
          <p:nvPr/>
        </p:nvSpPr>
        <p:spPr>
          <a:xfrm>
            <a:off x="8046493" y="474861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Children Play Area</a:t>
            </a:r>
            <a:endParaRPr lang="en-IN" sz="1400" dirty="0"/>
          </a:p>
        </p:txBody>
      </p:sp>
      <p:sp>
        <p:nvSpPr>
          <p:cNvPr id="31" name="Rectangle: Rounded Corners 30">
            <a:extLst>
              <a:ext uri="{FF2B5EF4-FFF2-40B4-BE49-F238E27FC236}">
                <a16:creationId xmlns:a16="http://schemas.microsoft.com/office/drawing/2014/main" id="{FC548F3B-3F27-2EE9-FDFC-B217551DD443}"/>
              </a:ext>
            </a:extLst>
          </p:cNvPr>
          <p:cNvSpPr/>
          <p:nvPr/>
        </p:nvSpPr>
        <p:spPr>
          <a:xfrm>
            <a:off x="10149385" y="474861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Jogging Park</a:t>
            </a:r>
            <a:endParaRPr lang="en-IN" sz="1400" dirty="0"/>
          </a:p>
        </p:txBody>
      </p:sp>
      <p:sp>
        <p:nvSpPr>
          <p:cNvPr id="32" name="Rectangle 31">
            <a:extLst>
              <a:ext uri="{FF2B5EF4-FFF2-40B4-BE49-F238E27FC236}">
                <a16:creationId xmlns:a16="http://schemas.microsoft.com/office/drawing/2014/main" id="{8AC73704-38F9-3F33-6676-873136DEEF65}"/>
              </a:ext>
            </a:extLst>
          </p:cNvPr>
          <p:cNvSpPr/>
          <p:nvPr/>
        </p:nvSpPr>
        <p:spPr>
          <a:xfrm>
            <a:off x="7445828" y="4842010"/>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73DEF8E8-97AC-B7DB-CF12-1C6E9C788C84}"/>
              </a:ext>
            </a:extLst>
          </p:cNvPr>
          <p:cNvSpPr/>
          <p:nvPr/>
        </p:nvSpPr>
        <p:spPr>
          <a:xfrm>
            <a:off x="9561001" y="4851020"/>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11A6E9DA-9094-6880-FB50-A3D01D4C817D}"/>
              </a:ext>
            </a:extLst>
          </p:cNvPr>
          <p:cNvSpPr/>
          <p:nvPr/>
        </p:nvSpPr>
        <p:spPr>
          <a:xfrm>
            <a:off x="11663895" y="4851020"/>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0F512828-608D-985C-9082-44A834303747}"/>
              </a:ext>
            </a:extLst>
          </p:cNvPr>
          <p:cNvSpPr/>
          <p:nvPr/>
        </p:nvSpPr>
        <p:spPr>
          <a:xfrm>
            <a:off x="5943601" y="530297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Yoga Center</a:t>
            </a:r>
            <a:endParaRPr lang="en-IN" sz="1400" dirty="0"/>
          </a:p>
        </p:txBody>
      </p:sp>
      <p:sp>
        <p:nvSpPr>
          <p:cNvPr id="36" name="Rectangle: Rounded Corners 35">
            <a:extLst>
              <a:ext uri="{FF2B5EF4-FFF2-40B4-BE49-F238E27FC236}">
                <a16:creationId xmlns:a16="http://schemas.microsoft.com/office/drawing/2014/main" id="{2976BC0C-81FB-DC7E-88A4-182AEF35618C}"/>
              </a:ext>
            </a:extLst>
          </p:cNvPr>
          <p:cNvSpPr/>
          <p:nvPr/>
        </p:nvSpPr>
        <p:spPr>
          <a:xfrm>
            <a:off x="8046493" y="5289795"/>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Power Backup</a:t>
            </a:r>
            <a:endParaRPr lang="en-IN" sz="1400" dirty="0"/>
          </a:p>
        </p:txBody>
      </p:sp>
      <p:sp>
        <p:nvSpPr>
          <p:cNvPr id="37" name="Rectangle: Rounded Corners 36">
            <a:extLst>
              <a:ext uri="{FF2B5EF4-FFF2-40B4-BE49-F238E27FC236}">
                <a16:creationId xmlns:a16="http://schemas.microsoft.com/office/drawing/2014/main" id="{77FF6DC1-0B20-605B-F03F-3E787968A035}"/>
              </a:ext>
            </a:extLst>
          </p:cNvPr>
          <p:cNvSpPr/>
          <p:nvPr/>
        </p:nvSpPr>
        <p:spPr>
          <a:xfrm>
            <a:off x="10149385" y="5289795"/>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Lifts</a:t>
            </a:r>
            <a:endParaRPr lang="en-IN" sz="1400" dirty="0"/>
          </a:p>
        </p:txBody>
      </p:sp>
      <p:sp>
        <p:nvSpPr>
          <p:cNvPr id="38" name="Rectangle 37">
            <a:extLst>
              <a:ext uri="{FF2B5EF4-FFF2-40B4-BE49-F238E27FC236}">
                <a16:creationId xmlns:a16="http://schemas.microsoft.com/office/drawing/2014/main" id="{5D4F8796-7CCF-A80A-3932-C9F326560B42}"/>
              </a:ext>
            </a:extLst>
          </p:cNvPr>
          <p:cNvSpPr/>
          <p:nvPr/>
        </p:nvSpPr>
        <p:spPr>
          <a:xfrm>
            <a:off x="7445828" y="5383186"/>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9F158ADC-1851-5FB0-515F-5F75080A97B1}"/>
              </a:ext>
            </a:extLst>
          </p:cNvPr>
          <p:cNvSpPr/>
          <p:nvPr/>
        </p:nvSpPr>
        <p:spPr>
          <a:xfrm>
            <a:off x="9561001" y="5392196"/>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BC3E88EB-AE6D-A6D1-4E51-6FE43E18C101}"/>
              </a:ext>
            </a:extLst>
          </p:cNvPr>
          <p:cNvSpPr/>
          <p:nvPr/>
        </p:nvSpPr>
        <p:spPr>
          <a:xfrm>
            <a:off x="11663895" y="5392196"/>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hlinkClick r:id="rId4" action="ppaction://hlinksldjump"/>
            <a:extLst>
              <a:ext uri="{FF2B5EF4-FFF2-40B4-BE49-F238E27FC236}">
                <a16:creationId xmlns:a16="http://schemas.microsoft.com/office/drawing/2014/main" id="{7F080E21-9E0F-F7F7-E984-816911E234E2}"/>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2" name="Rectangle: Rounded Corners 41">
            <a:hlinkClick r:id="rId5" action="ppaction://hlinksldjump"/>
            <a:extLst>
              <a:ext uri="{FF2B5EF4-FFF2-40B4-BE49-F238E27FC236}">
                <a16:creationId xmlns:a16="http://schemas.microsoft.com/office/drawing/2014/main" id="{DB7AC41F-3237-E840-C00E-E68C34A7B792}"/>
              </a:ext>
            </a:extLst>
          </p:cNvPr>
          <p:cNvSpPr/>
          <p:nvPr/>
        </p:nvSpPr>
        <p:spPr>
          <a:xfrm>
            <a:off x="4536077" y="549491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43" name="Rectangle: Rounded Corners 42">
            <a:hlinkClick r:id="rId6" action="ppaction://hlinksldjump"/>
            <a:extLst>
              <a:ext uri="{FF2B5EF4-FFF2-40B4-BE49-F238E27FC236}">
                <a16:creationId xmlns:a16="http://schemas.microsoft.com/office/drawing/2014/main" id="{4C7315E8-1ECC-E70B-B0C3-F4B6E4D8534A}"/>
              </a:ext>
            </a:extLst>
          </p:cNvPr>
          <p:cNvSpPr/>
          <p:nvPr/>
        </p:nvSpPr>
        <p:spPr>
          <a:xfrm>
            <a:off x="4536077" y="510303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44" name="Rectangle: Rounded Corners 43">
            <a:hlinkClick r:id="rId7" action="ppaction://hlinksldjump"/>
            <a:extLst>
              <a:ext uri="{FF2B5EF4-FFF2-40B4-BE49-F238E27FC236}">
                <a16:creationId xmlns:a16="http://schemas.microsoft.com/office/drawing/2014/main" id="{21DD6D83-1E01-AC5B-484F-B4898BA39C19}"/>
              </a:ext>
            </a:extLst>
          </p:cNvPr>
          <p:cNvSpPr/>
          <p:nvPr/>
        </p:nvSpPr>
        <p:spPr>
          <a:xfrm>
            <a:off x="4536077" y="471114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45" name="Rectangle: Rounded Corners 44">
            <a:hlinkClick r:id="rId8" action="ppaction://hlinksldjump"/>
            <a:extLst>
              <a:ext uri="{FF2B5EF4-FFF2-40B4-BE49-F238E27FC236}">
                <a16:creationId xmlns:a16="http://schemas.microsoft.com/office/drawing/2014/main" id="{EA5EADB0-93AB-BF75-9F80-9377779E247E}"/>
              </a:ext>
            </a:extLst>
          </p:cNvPr>
          <p:cNvSpPr/>
          <p:nvPr/>
        </p:nvSpPr>
        <p:spPr>
          <a:xfrm>
            <a:off x="4536077" y="4319263"/>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46" name="Rectangle: Rounded Corners 45">
            <a:hlinkClick r:id="rId9" action="ppaction://hlinksldjump"/>
            <a:extLst>
              <a:ext uri="{FF2B5EF4-FFF2-40B4-BE49-F238E27FC236}">
                <a16:creationId xmlns:a16="http://schemas.microsoft.com/office/drawing/2014/main" id="{0671A576-1B3A-30DE-6A5F-49CF8E7A2E2C}"/>
              </a:ext>
            </a:extLst>
          </p:cNvPr>
          <p:cNvSpPr/>
          <p:nvPr/>
        </p:nvSpPr>
        <p:spPr>
          <a:xfrm>
            <a:off x="4536077" y="392737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47" name="Rectangle: Rounded Corners 46">
            <a:hlinkClick r:id="rId10" action="ppaction://hlinksldjump"/>
            <a:extLst>
              <a:ext uri="{FF2B5EF4-FFF2-40B4-BE49-F238E27FC236}">
                <a16:creationId xmlns:a16="http://schemas.microsoft.com/office/drawing/2014/main" id="{3515B791-F6BE-B508-CFC4-618B98A18E70}"/>
              </a:ext>
            </a:extLst>
          </p:cNvPr>
          <p:cNvSpPr/>
          <p:nvPr/>
        </p:nvSpPr>
        <p:spPr>
          <a:xfrm>
            <a:off x="4536077" y="3535491"/>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48" name="Rectangle: Rounded Corners 47">
            <a:hlinkClick r:id="rId11" action="ppaction://hlinksldjump"/>
            <a:extLst>
              <a:ext uri="{FF2B5EF4-FFF2-40B4-BE49-F238E27FC236}">
                <a16:creationId xmlns:a16="http://schemas.microsoft.com/office/drawing/2014/main" id="{1C690697-C005-DA22-AE9B-C64E6A219C4A}"/>
              </a:ext>
            </a:extLst>
          </p:cNvPr>
          <p:cNvSpPr/>
          <p:nvPr/>
        </p:nvSpPr>
        <p:spPr>
          <a:xfrm>
            <a:off x="4536077" y="314360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7" name="Rectangle: Rounded Corners 6">
            <a:hlinkClick r:id="rId2" action="ppaction://hlinksldjump"/>
            <a:extLst>
              <a:ext uri="{FF2B5EF4-FFF2-40B4-BE49-F238E27FC236}">
                <a16:creationId xmlns:a16="http://schemas.microsoft.com/office/drawing/2014/main" id="{319C8FCD-1852-28E6-6883-9863534CF71A}"/>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2237408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982040A-C5FB-A3CE-F0D3-F55F8F6D140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9EEFBB7-4338-D234-3978-9D858F0E4600}"/>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08B0CB76-00FF-B88E-65FB-26CB4B5675EE}"/>
              </a:ext>
            </a:extLst>
          </p:cNvPr>
          <p:cNvSpPr/>
          <p:nvPr/>
        </p:nvSpPr>
        <p:spPr>
          <a:xfrm>
            <a:off x="1328823" y="1781187"/>
            <a:ext cx="91214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Kommaghatta</a:t>
            </a:r>
            <a:r>
              <a:rPr lang="en-US" dirty="0"/>
              <a:t> NPKL Phase 1 </a:t>
            </a:r>
            <a:endParaRPr lang="en-IN" dirty="0"/>
          </a:p>
        </p:txBody>
      </p:sp>
      <p:graphicFrame>
        <p:nvGraphicFramePr>
          <p:cNvPr id="5" name="Table 4">
            <a:extLst>
              <a:ext uri="{FF2B5EF4-FFF2-40B4-BE49-F238E27FC236}">
                <a16:creationId xmlns:a16="http://schemas.microsoft.com/office/drawing/2014/main" id="{9AFA5EE1-699A-74B5-8A82-16F035EBA2C2}"/>
              </a:ext>
            </a:extLst>
          </p:cNvPr>
          <p:cNvGraphicFramePr>
            <a:graphicFrameLocks noGrp="1"/>
          </p:cNvGraphicFramePr>
          <p:nvPr/>
        </p:nvGraphicFramePr>
        <p:xfrm>
          <a:off x="1328823" y="2674492"/>
          <a:ext cx="4309593" cy="313436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pic>
        <p:nvPicPr>
          <p:cNvPr id="3" name="Picture 2">
            <a:extLst>
              <a:ext uri="{FF2B5EF4-FFF2-40B4-BE49-F238E27FC236}">
                <a16:creationId xmlns:a16="http://schemas.microsoft.com/office/drawing/2014/main" id="{084CFF30-4320-C841-DDE2-D5280C8500F5}"/>
              </a:ext>
            </a:extLst>
          </p:cNvPr>
          <p:cNvPicPr>
            <a:picLocks noChangeAspect="1"/>
          </p:cNvPicPr>
          <p:nvPr/>
        </p:nvPicPr>
        <p:blipFill>
          <a:blip r:embed="rId3"/>
          <a:stretch>
            <a:fillRect/>
          </a:stretch>
        </p:blipFill>
        <p:spPr>
          <a:xfrm>
            <a:off x="6553586" y="2637851"/>
            <a:ext cx="4903186" cy="3134360"/>
          </a:xfrm>
          <a:prstGeom prst="rect">
            <a:avLst/>
          </a:prstGeom>
        </p:spPr>
      </p:pic>
      <p:sp>
        <p:nvSpPr>
          <p:cNvPr id="4" name="Rectangle: Rounded Corners 3">
            <a:hlinkClick r:id="rId4" action="ppaction://hlinksldjump"/>
            <a:extLst>
              <a:ext uri="{FF2B5EF4-FFF2-40B4-BE49-F238E27FC236}">
                <a16:creationId xmlns:a16="http://schemas.microsoft.com/office/drawing/2014/main" id="{B01F0771-955B-4FC0-7B4B-E4570EE1D76D}"/>
              </a:ext>
            </a:extLst>
          </p:cNvPr>
          <p:cNvSpPr/>
          <p:nvPr/>
        </p:nvSpPr>
        <p:spPr>
          <a:xfrm>
            <a:off x="8396763" y="622447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6" name="Rectangle: Rounded Corners 5">
            <a:hlinkClick r:id="rId5" action="ppaction://hlinksldjump"/>
            <a:extLst>
              <a:ext uri="{FF2B5EF4-FFF2-40B4-BE49-F238E27FC236}">
                <a16:creationId xmlns:a16="http://schemas.microsoft.com/office/drawing/2014/main" id="{1DDDB448-2A64-7843-C6E8-78E0AD17C1B7}"/>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0" name="Rectangle: Rounded Corners 9">
            <a:hlinkClick r:id="rId6" action="ppaction://hlinksldjump"/>
            <a:extLst>
              <a:ext uri="{FF2B5EF4-FFF2-40B4-BE49-F238E27FC236}">
                <a16:creationId xmlns:a16="http://schemas.microsoft.com/office/drawing/2014/main" id="{FB685D06-4601-8C25-A35D-0BAAF615204F}"/>
              </a:ext>
            </a:extLst>
          </p:cNvPr>
          <p:cNvSpPr/>
          <p:nvPr/>
        </p:nvSpPr>
        <p:spPr>
          <a:xfrm>
            <a:off x="4536077" y="549491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hlinkClick r:id="rId7" action="ppaction://hlinksldjump"/>
            <a:extLst>
              <a:ext uri="{FF2B5EF4-FFF2-40B4-BE49-F238E27FC236}">
                <a16:creationId xmlns:a16="http://schemas.microsoft.com/office/drawing/2014/main" id="{C3001E94-9765-D4B7-192E-B10A8AC2AE6F}"/>
              </a:ext>
            </a:extLst>
          </p:cNvPr>
          <p:cNvSpPr/>
          <p:nvPr/>
        </p:nvSpPr>
        <p:spPr>
          <a:xfrm>
            <a:off x="4536077" y="510303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hlinkClick r:id="rId8" action="ppaction://hlinksldjump"/>
            <a:extLst>
              <a:ext uri="{FF2B5EF4-FFF2-40B4-BE49-F238E27FC236}">
                <a16:creationId xmlns:a16="http://schemas.microsoft.com/office/drawing/2014/main" id="{D5580760-B1E7-D4C1-E8AA-1E16378E3D3B}"/>
              </a:ext>
            </a:extLst>
          </p:cNvPr>
          <p:cNvSpPr/>
          <p:nvPr/>
        </p:nvSpPr>
        <p:spPr>
          <a:xfrm>
            <a:off x="4536077" y="471114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hlinkClick r:id="rId9" action="ppaction://hlinksldjump"/>
            <a:extLst>
              <a:ext uri="{FF2B5EF4-FFF2-40B4-BE49-F238E27FC236}">
                <a16:creationId xmlns:a16="http://schemas.microsoft.com/office/drawing/2014/main" id="{C24E63BF-5304-10D3-4609-3BE0EA147C1B}"/>
              </a:ext>
            </a:extLst>
          </p:cNvPr>
          <p:cNvSpPr/>
          <p:nvPr/>
        </p:nvSpPr>
        <p:spPr>
          <a:xfrm>
            <a:off x="4536077" y="4319263"/>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hlinkClick r:id="rId10" action="ppaction://hlinksldjump"/>
            <a:extLst>
              <a:ext uri="{FF2B5EF4-FFF2-40B4-BE49-F238E27FC236}">
                <a16:creationId xmlns:a16="http://schemas.microsoft.com/office/drawing/2014/main" id="{DE5FB00B-2EE6-88F5-6CD6-2421D3190712}"/>
              </a:ext>
            </a:extLst>
          </p:cNvPr>
          <p:cNvSpPr/>
          <p:nvPr/>
        </p:nvSpPr>
        <p:spPr>
          <a:xfrm>
            <a:off x="4536077" y="392737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hlinkClick r:id="rId11" action="ppaction://hlinksldjump"/>
            <a:extLst>
              <a:ext uri="{FF2B5EF4-FFF2-40B4-BE49-F238E27FC236}">
                <a16:creationId xmlns:a16="http://schemas.microsoft.com/office/drawing/2014/main" id="{9901D22F-E93B-FA52-2D72-E8EF4FC53718}"/>
              </a:ext>
            </a:extLst>
          </p:cNvPr>
          <p:cNvSpPr/>
          <p:nvPr/>
        </p:nvSpPr>
        <p:spPr>
          <a:xfrm>
            <a:off x="4536077" y="3535491"/>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3" name="Rectangle: Rounded Corners 22">
            <a:hlinkClick r:id="rId12" action="ppaction://hlinksldjump"/>
            <a:extLst>
              <a:ext uri="{FF2B5EF4-FFF2-40B4-BE49-F238E27FC236}">
                <a16:creationId xmlns:a16="http://schemas.microsoft.com/office/drawing/2014/main" id="{56A989A5-47CF-5164-ACEE-B33AF45A0D80}"/>
              </a:ext>
            </a:extLst>
          </p:cNvPr>
          <p:cNvSpPr/>
          <p:nvPr/>
        </p:nvSpPr>
        <p:spPr>
          <a:xfrm>
            <a:off x="4536077" y="314360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7" name="Rectangle: Rounded Corners 6">
            <a:hlinkClick r:id="rId2" action="ppaction://hlinksldjump"/>
            <a:extLst>
              <a:ext uri="{FF2B5EF4-FFF2-40B4-BE49-F238E27FC236}">
                <a16:creationId xmlns:a16="http://schemas.microsoft.com/office/drawing/2014/main" id="{8D95D7A7-03FF-D2B9-C90F-860B0774D62B}"/>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3645545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9ABC26D-F58B-4B6E-EADE-D3CE93643B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4F43B16-6C51-F3A8-03F1-972F25CF50E1}"/>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Rounded Corners 1">
            <a:hlinkClick r:id="rId2" action="ppaction://hlinksldjump"/>
            <a:extLst>
              <a:ext uri="{FF2B5EF4-FFF2-40B4-BE49-F238E27FC236}">
                <a16:creationId xmlns:a16="http://schemas.microsoft.com/office/drawing/2014/main" id="{525B9296-2523-D3D0-E2AB-94AA8B0B34CF}"/>
              </a:ext>
            </a:extLst>
          </p:cNvPr>
          <p:cNvSpPr/>
          <p:nvPr/>
        </p:nvSpPr>
        <p:spPr>
          <a:xfrm>
            <a:off x="1328823" y="1781187"/>
            <a:ext cx="9121463"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Kommaghatta</a:t>
            </a:r>
            <a:r>
              <a:rPr lang="en-US" dirty="0"/>
              <a:t> NPKL Phase 1 </a:t>
            </a:r>
            <a:endParaRPr lang="en-IN" dirty="0"/>
          </a:p>
        </p:txBody>
      </p:sp>
      <p:graphicFrame>
        <p:nvGraphicFramePr>
          <p:cNvPr id="5" name="Table 4">
            <a:extLst>
              <a:ext uri="{FF2B5EF4-FFF2-40B4-BE49-F238E27FC236}">
                <a16:creationId xmlns:a16="http://schemas.microsoft.com/office/drawing/2014/main" id="{B77A6EFF-E266-75D2-667F-93B6A63DA21F}"/>
              </a:ext>
            </a:extLst>
          </p:cNvPr>
          <p:cNvGraphicFramePr>
            <a:graphicFrameLocks noGrp="1"/>
          </p:cNvGraphicFramePr>
          <p:nvPr/>
        </p:nvGraphicFramePr>
        <p:xfrm>
          <a:off x="1328823" y="2674492"/>
          <a:ext cx="4309593" cy="313436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Uploaded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Uploaded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graphicFrame>
        <p:nvGraphicFramePr>
          <p:cNvPr id="3" name="Table 2">
            <a:extLst>
              <a:ext uri="{FF2B5EF4-FFF2-40B4-BE49-F238E27FC236}">
                <a16:creationId xmlns:a16="http://schemas.microsoft.com/office/drawing/2014/main" id="{56CB19A8-D754-F8EF-9153-66E9F2781CA2}"/>
              </a:ext>
            </a:extLst>
          </p:cNvPr>
          <p:cNvGraphicFramePr>
            <a:graphicFrameLocks noGrp="1"/>
          </p:cNvGraphicFramePr>
          <p:nvPr>
            <p:extLst>
              <p:ext uri="{D42A27DB-BD31-4B8C-83A1-F6EECF244321}">
                <p14:modId xmlns:p14="http://schemas.microsoft.com/office/powerpoint/2010/main" val="2250001020"/>
              </p:ext>
            </p:extLst>
          </p:nvPr>
        </p:nvGraphicFramePr>
        <p:xfrm>
          <a:off x="6190072" y="3032449"/>
          <a:ext cx="5071978" cy="2776404"/>
        </p:xfrm>
        <a:graphic>
          <a:graphicData uri="http://schemas.openxmlformats.org/drawingml/2006/table">
            <a:tbl>
              <a:tblPr firstRow="1" bandRow="1">
                <a:tableStyleId>{5C22544A-7EE6-4342-B048-85BDC9FD1C3A}</a:tableStyleId>
              </a:tblPr>
              <a:tblGrid>
                <a:gridCol w="1145137">
                  <a:extLst>
                    <a:ext uri="{9D8B030D-6E8A-4147-A177-3AD203B41FA5}">
                      <a16:colId xmlns:a16="http://schemas.microsoft.com/office/drawing/2014/main" val="3442136842"/>
                    </a:ext>
                  </a:extLst>
                </a:gridCol>
                <a:gridCol w="3926841">
                  <a:extLst>
                    <a:ext uri="{9D8B030D-6E8A-4147-A177-3AD203B41FA5}">
                      <a16:colId xmlns:a16="http://schemas.microsoft.com/office/drawing/2014/main" val="3164406585"/>
                    </a:ext>
                  </a:extLst>
                </a:gridCol>
              </a:tblGrid>
              <a:tr h="574428">
                <a:tc>
                  <a:txBody>
                    <a:bodyPr/>
                    <a:lstStyle/>
                    <a:p>
                      <a:pPr>
                        <a:buNone/>
                      </a:pPr>
                      <a:r>
                        <a:rPr lang="en-IN" sz="1050" b="0" i="0" kern="1200" dirty="0">
                          <a:solidFill>
                            <a:schemeClr val="tx1"/>
                          </a:solidFill>
                          <a:effectLst/>
                          <a:latin typeface="+mn-lt"/>
                          <a:ea typeface="+mn-ea"/>
                          <a:cs typeface="+mn-cs"/>
                        </a:rPr>
                        <a:t>TYPE OF STRUCTURE: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dirty="0">
                          <a:solidFill>
                            <a:schemeClr val="tx1"/>
                          </a:solidFill>
                          <a:effectLst/>
                          <a:latin typeface="+mn-lt"/>
                          <a:ea typeface="+mn-ea"/>
                          <a:cs typeface="+mn-cs"/>
                        </a:rPr>
                        <a:t>CAST INSITU SHEAR WALL CONSTRUCTION(MILAN TECHNOLOGY)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1749144"/>
                  </a:ext>
                </a:extLst>
              </a:tr>
              <a:tr h="574428">
                <a:tc>
                  <a:txBody>
                    <a:bodyPr/>
                    <a:lstStyle/>
                    <a:p>
                      <a:pPr>
                        <a:buNone/>
                      </a:pPr>
                      <a:r>
                        <a:rPr lang="en-IN" sz="1050" b="0" i="0" kern="1200" dirty="0">
                          <a:solidFill>
                            <a:schemeClr val="tx1"/>
                          </a:solidFill>
                          <a:effectLst/>
                          <a:latin typeface="+mn-lt"/>
                          <a:ea typeface="+mn-ea"/>
                          <a:cs typeface="+mn-cs"/>
                        </a:rPr>
                        <a:t>FLOORING: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VITRIFIED FLOORING (2X2) FOR LIVING, BEDROOM. ANTI-SKID TILE FOR TOILET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9437164"/>
                  </a:ext>
                </a:extLst>
              </a:tr>
              <a:tr h="574428">
                <a:tc>
                  <a:txBody>
                    <a:bodyPr/>
                    <a:lstStyle/>
                    <a:p>
                      <a:pPr>
                        <a:buNone/>
                      </a:pPr>
                      <a:r>
                        <a:rPr lang="en-IN" sz="1050" b="0" i="0" kern="1200" dirty="0">
                          <a:solidFill>
                            <a:schemeClr val="tx1"/>
                          </a:solidFill>
                          <a:effectLst/>
                          <a:latin typeface="+mn-lt"/>
                          <a:ea typeface="+mn-ea"/>
                          <a:cs typeface="+mn-cs"/>
                        </a:rPr>
                        <a:t>COMMON AREA FLOORING: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HASSAN GREEN/GRANITE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88845215"/>
                  </a:ext>
                </a:extLst>
              </a:tr>
              <a:tr h="351040">
                <a:tc>
                  <a:txBody>
                    <a:bodyPr/>
                    <a:lstStyle/>
                    <a:p>
                      <a:pPr>
                        <a:buNone/>
                      </a:pPr>
                      <a:r>
                        <a:rPr lang="en-IN" sz="1050" b="0" i="0" kern="1200">
                          <a:solidFill>
                            <a:schemeClr val="tx1"/>
                          </a:solidFill>
                          <a:effectLst/>
                          <a:latin typeface="+mn-lt"/>
                          <a:ea typeface="+mn-ea"/>
                          <a:cs typeface="+mn-cs"/>
                        </a:rPr>
                        <a:t>STAIRCASE: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HASSAN GREEN/GRANITE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78808304"/>
                  </a:ext>
                </a:extLst>
              </a:tr>
              <a:tr h="351040">
                <a:tc>
                  <a:txBody>
                    <a:bodyPr/>
                    <a:lstStyle/>
                    <a:p>
                      <a:pPr>
                        <a:buNone/>
                      </a:pPr>
                      <a:r>
                        <a:rPr lang="en-IN" sz="1050" b="0" i="0" kern="1200">
                          <a:solidFill>
                            <a:schemeClr val="tx1"/>
                          </a:solidFill>
                          <a:effectLst/>
                          <a:latin typeface="+mn-lt"/>
                          <a:ea typeface="+mn-ea"/>
                          <a:cs typeface="+mn-cs"/>
                        </a:rPr>
                        <a:t>DADO: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GLAZED TILE FOR BATHROOM AND TOILET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59492389"/>
                  </a:ext>
                </a:extLst>
              </a:tr>
              <a:tr h="351040">
                <a:tc>
                  <a:txBody>
                    <a:bodyPr/>
                    <a:lstStyle/>
                    <a:p>
                      <a:pPr>
                        <a:buNone/>
                      </a:pPr>
                      <a:r>
                        <a:rPr lang="en-IN" sz="1050" b="0" i="0" kern="1200">
                          <a:solidFill>
                            <a:schemeClr val="tx1"/>
                          </a:solidFill>
                          <a:effectLst/>
                          <a:latin typeface="+mn-lt"/>
                          <a:ea typeface="+mn-ea"/>
                          <a:cs typeface="+mn-cs"/>
                        </a:rPr>
                        <a:t>DOORS: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FLUSH DOORS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6586114"/>
                  </a:ext>
                </a:extLst>
              </a:tr>
            </a:tbl>
          </a:graphicData>
        </a:graphic>
      </p:graphicFrame>
      <p:sp>
        <p:nvSpPr>
          <p:cNvPr id="4" name="Rectangle: Rounded Corners 3">
            <a:hlinkClick r:id="rId3" action="ppaction://hlinksldjump"/>
            <a:extLst>
              <a:ext uri="{FF2B5EF4-FFF2-40B4-BE49-F238E27FC236}">
                <a16:creationId xmlns:a16="http://schemas.microsoft.com/office/drawing/2014/main" id="{E6F09371-30A1-B33F-0FB9-3CBCFF17168D}"/>
              </a:ext>
            </a:extLst>
          </p:cNvPr>
          <p:cNvSpPr/>
          <p:nvPr/>
        </p:nvSpPr>
        <p:spPr>
          <a:xfrm>
            <a:off x="8396763" y="622447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6" name="Rectangle: Rounded Corners 5">
            <a:hlinkClick r:id="rId4" action="ppaction://hlinksldjump"/>
            <a:extLst>
              <a:ext uri="{FF2B5EF4-FFF2-40B4-BE49-F238E27FC236}">
                <a16:creationId xmlns:a16="http://schemas.microsoft.com/office/drawing/2014/main" id="{2D3C6CAA-F4F7-4B3B-0428-980185142ED1}"/>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0" name="Rectangle: Rounded Corners 9">
            <a:hlinkClick r:id="rId5" action="ppaction://hlinksldjump"/>
            <a:extLst>
              <a:ext uri="{FF2B5EF4-FFF2-40B4-BE49-F238E27FC236}">
                <a16:creationId xmlns:a16="http://schemas.microsoft.com/office/drawing/2014/main" id="{7093F645-CFD5-20DA-A82D-175E72341DE6}"/>
              </a:ext>
            </a:extLst>
          </p:cNvPr>
          <p:cNvSpPr/>
          <p:nvPr/>
        </p:nvSpPr>
        <p:spPr>
          <a:xfrm>
            <a:off x="4536077" y="549491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hlinkClick r:id="rId6" action="ppaction://hlinksldjump"/>
            <a:extLst>
              <a:ext uri="{FF2B5EF4-FFF2-40B4-BE49-F238E27FC236}">
                <a16:creationId xmlns:a16="http://schemas.microsoft.com/office/drawing/2014/main" id="{76932F03-DE23-BC29-E6E0-543D48E0FC37}"/>
              </a:ext>
            </a:extLst>
          </p:cNvPr>
          <p:cNvSpPr/>
          <p:nvPr/>
        </p:nvSpPr>
        <p:spPr>
          <a:xfrm>
            <a:off x="4536077" y="510303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hlinkClick r:id="rId7" action="ppaction://hlinksldjump"/>
            <a:extLst>
              <a:ext uri="{FF2B5EF4-FFF2-40B4-BE49-F238E27FC236}">
                <a16:creationId xmlns:a16="http://schemas.microsoft.com/office/drawing/2014/main" id="{66200930-B761-7BB2-C8DA-9632A9506F92}"/>
              </a:ext>
            </a:extLst>
          </p:cNvPr>
          <p:cNvSpPr/>
          <p:nvPr/>
        </p:nvSpPr>
        <p:spPr>
          <a:xfrm>
            <a:off x="4536077" y="4711149"/>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hlinkClick r:id="rId8" action="ppaction://hlinksldjump"/>
            <a:extLst>
              <a:ext uri="{FF2B5EF4-FFF2-40B4-BE49-F238E27FC236}">
                <a16:creationId xmlns:a16="http://schemas.microsoft.com/office/drawing/2014/main" id="{3888CB98-3EBB-1F89-6CD9-30F1DD584630}"/>
              </a:ext>
            </a:extLst>
          </p:cNvPr>
          <p:cNvSpPr/>
          <p:nvPr/>
        </p:nvSpPr>
        <p:spPr>
          <a:xfrm>
            <a:off x="4536077" y="4319263"/>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hlinkClick r:id="rId9" action="ppaction://hlinksldjump"/>
            <a:extLst>
              <a:ext uri="{FF2B5EF4-FFF2-40B4-BE49-F238E27FC236}">
                <a16:creationId xmlns:a16="http://schemas.microsoft.com/office/drawing/2014/main" id="{D611A49B-E8CC-B6F6-684C-DD959F9C6455}"/>
              </a:ext>
            </a:extLst>
          </p:cNvPr>
          <p:cNvSpPr/>
          <p:nvPr/>
        </p:nvSpPr>
        <p:spPr>
          <a:xfrm>
            <a:off x="4536077" y="392737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hlinkClick r:id="rId10" action="ppaction://hlinksldjump"/>
            <a:extLst>
              <a:ext uri="{FF2B5EF4-FFF2-40B4-BE49-F238E27FC236}">
                <a16:creationId xmlns:a16="http://schemas.microsoft.com/office/drawing/2014/main" id="{70EF3005-C833-FEEF-4862-C62E501652F7}"/>
              </a:ext>
            </a:extLst>
          </p:cNvPr>
          <p:cNvSpPr/>
          <p:nvPr/>
        </p:nvSpPr>
        <p:spPr>
          <a:xfrm>
            <a:off x="4536077" y="3535491"/>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3" name="Rectangle: Rounded Corners 22">
            <a:hlinkClick r:id="rId11" action="ppaction://hlinksldjump"/>
            <a:extLst>
              <a:ext uri="{FF2B5EF4-FFF2-40B4-BE49-F238E27FC236}">
                <a16:creationId xmlns:a16="http://schemas.microsoft.com/office/drawing/2014/main" id="{DBD0E1CF-3EB4-28F7-C093-4AF83B8D66D7}"/>
              </a:ext>
            </a:extLst>
          </p:cNvPr>
          <p:cNvSpPr/>
          <p:nvPr/>
        </p:nvSpPr>
        <p:spPr>
          <a:xfrm>
            <a:off x="4536077" y="3143605"/>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7" name="Rectangle: Rounded Corners 6">
            <a:hlinkClick r:id="rId2" action="ppaction://hlinksldjump"/>
            <a:extLst>
              <a:ext uri="{FF2B5EF4-FFF2-40B4-BE49-F238E27FC236}">
                <a16:creationId xmlns:a16="http://schemas.microsoft.com/office/drawing/2014/main" id="{AAF46BBC-C5A6-4DF8-0D87-9A79987095A8}"/>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1589995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A1AF39-1949-4C67-33B0-A2361BF718C6}"/>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663C2757-1C9F-9E21-EC81-EA4AFADD7CD2}"/>
              </a:ext>
            </a:extLst>
          </p:cNvPr>
          <p:cNvPicPr>
            <a:picLocks noChangeAspect="1"/>
          </p:cNvPicPr>
          <p:nvPr/>
        </p:nvPicPr>
        <p:blipFill>
          <a:blip r:embed="rId2"/>
          <a:srcRect b="17757"/>
          <a:stretch>
            <a:fillRect/>
          </a:stretch>
        </p:blipFill>
        <p:spPr>
          <a:xfrm>
            <a:off x="0" y="1446245"/>
            <a:ext cx="3713584" cy="5411755"/>
          </a:xfrm>
          <a:prstGeom prst="rect">
            <a:avLst/>
          </a:prstGeom>
        </p:spPr>
      </p:pic>
      <p:sp>
        <p:nvSpPr>
          <p:cNvPr id="2" name="Rectangle 1">
            <a:extLst>
              <a:ext uri="{FF2B5EF4-FFF2-40B4-BE49-F238E27FC236}">
                <a16:creationId xmlns:a16="http://schemas.microsoft.com/office/drawing/2014/main" id="{0F12F58F-3560-00FB-7A30-FADBB6AFAA95}"/>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0C6CA41C-6EF7-2DF4-7720-A20FD7676CF9}"/>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9" name="Rectangle: Rounded Corners 8">
            <a:extLst>
              <a:ext uri="{FF2B5EF4-FFF2-40B4-BE49-F238E27FC236}">
                <a16:creationId xmlns:a16="http://schemas.microsoft.com/office/drawing/2014/main" id="{A97EDFF5-42FC-1D6D-9393-9A6A2AFAF11F}"/>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10" name="Rectangle: Rounded Corners 9">
            <a:extLst>
              <a:ext uri="{FF2B5EF4-FFF2-40B4-BE49-F238E27FC236}">
                <a16:creationId xmlns:a16="http://schemas.microsoft.com/office/drawing/2014/main" id="{D202A6BC-14B3-07EF-22F9-955FF8550DE7}"/>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13" name="Rectangle 12">
            <a:extLst>
              <a:ext uri="{FF2B5EF4-FFF2-40B4-BE49-F238E27FC236}">
                <a16:creationId xmlns:a16="http://schemas.microsoft.com/office/drawing/2014/main" id="{E88E79A9-D355-738D-F923-1C370198CB32}"/>
              </a:ext>
            </a:extLst>
          </p:cNvPr>
          <p:cNvSpPr/>
          <p:nvPr/>
        </p:nvSpPr>
        <p:spPr>
          <a:xfrm>
            <a:off x="4040156" y="1834531"/>
            <a:ext cx="4730620" cy="4437562"/>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00000"/>
              </a:lnSpc>
              <a:spcBef>
                <a:spcPts val="600"/>
              </a:spcBef>
              <a:spcAft>
                <a:spcPts val="600"/>
              </a:spcAft>
            </a:pPr>
            <a:r>
              <a:rPr lang="en-US" sz="1200" dirty="0">
                <a:solidFill>
                  <a:schemeClr val="accent1">
                    <a:lumMod val="75000"/>
                  </a:schemeClr>
                </a:solidFill>
              </a:rPr>
              <a:t>This project is a beautifully designed residency than spans over a prime land of sixty acres located at the Golf Course Extension Road in Bidadi, Bangalore. The breath-taking project is set out to be the most dominating premium residency standing over at a magnanimous height of two hundred meters that is determined to rule the skylines of the region. Flanked by acres of the golf course and landscaped greens at the nexus of a cosmopolitan the neighborhood, these residential blocks rests at Bangalore’s most coveted location. It is connected to the most inspired destinations for business, education, culture, and cuisine. No matter where you are in the city, you see your home.</a:t>
            </a:r>
            <a:endParaRPr lang="en-IN" sz="1200" dirty="0">
              <a:solidFill>
                <a:schemeClr val="accent1">
                  <a:lumMod val="75000"/>
                </a:schemeClr>
              </a:solidFill>
            </a:endParaRPr>
          </a:p>
        </p:txBody>
      </p:sp>
      <p:sp>
        <p:nvSpPr>
          <p:cNvPr id="14" name="Rectangle 13">
            <a:extLst>
              <a:ext uri="{FF2B5EF4-FFF2-40B4-BE49-F238E27FC236}">
                <a16:creationId xmlns:a16="http://schemas.microsoft.com/office/drawing/2014/main" id="{54B31442-EA26-049F-C1BE-A561999BF910}"/>
              </a:ext>
            </a:extLst>
          </p:cNvPr>
          <p:cNvSpPr/>
          <p:nvPr/>
        </p:nvSpPr>
        <p:spPr>
          <a:xfrm>
            <a:off x="9507894" y="2108718"/>
            <a:ext cx="2286000" cy="4097100"/>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Land Area</a:t>
            </a:r>
          </a:p>
          <a:p>
            <a:pPr algn="ctr"/>
            <a:r>
              <a:rPr lang="en-US" sz="1200" dirty="0">
                <a:solidFill>
                  <a:schemeClr val="accent1">
                    <a:lumMod val="75000"/>
                  </a:schemeClr>
                </a:solidFill>
              </a:rPr>
              <a:t>4 Acres, 14 Guntas</a:t>
            </a:r>
          </a:p>
          <a:p>
            <a:pPr algn="ctr"/>
            <a:endParaRPr lang="en-US" sz="1200" dirty="0">
              <a:solidFill>
                <a:schemeClr val="accent1">
                  <a:lumMod val="75000"/>
                </a:schemeClr>
              </a:solidFill>
            </a:endParaRPr>
          </a:p>
          <a:p>
            <a:pPr algn="ctr"/>
            <a:r>
              <a:rPr lang="en-US" sz="1200" dirty="0">
                <a:solidFill>
                  <a:schemeClr val="accent1">
                    <a:lumMod val="75000"/>
                  </a:schemeClr>
                </a:solidFill>
              </a:rPr>
              <a:t>Type</a:t>
            </a:r>
          </a:p>
          <a:p>
            <a:pPr algn="ctr"/>
            <a:r>
              <a:rPr lang="en-US" sz="1200" dirty="0">
                <a:solidFill>
                  <a:schemeClr val="accent1">
                    <a:lumMod val="75000"/>
                  </a:schemeClr>
                </a:solidFill>
              </a:rPr>
              <a:t>3.5 BHK and 4 BHK</a:t>
            </a:r>
          </a:p>
          <a:p>
            <a:pPr algn="ctr"/>
            <a:endParaRPr lang="en-US" sz="1200" dirty="0">
              <a:solidFill>
                <a:schemeClr val="accent1">
                  <a:lumMod val="75000"/>
                </a:schemeClr>
              </a:solidFill>
            </a:endParaRPr>
          </a:p>
          <a:p>
            <a:pPr algn="ctr"/>
            <a:r>
              <a:rPr lang="en-US" sz="1200" dirty="0">
                <a:solidFill>
                  <a:schemeClr val="accent1">
                    <a:lumMod val="75000"/>
                  </a:schemeClr>
                </a:solidFill>
              </a:rPr>
              <a:t>Units</a:t>
            </a:r>
          </a:p>
          <a:p>
            <a:pPr algn="ctr"/>
            <a:r>
              <a:rPr lang="en-US" sz="1200" dirty="0">
                <a:solidFill>
                  <a:schemeClr val="accent1">
                    <a:lumMod val="75000"/>
                  </a:schemeClr>
                </a:solidFill>
              </a:rPr>
              <a:t>206</a:t>
            </a:r>
          </a:p>
          <a:p>
            <a:pPr algn="ctr"/>
            <a:endParaRPr lang="en-US" sz="1200" dirty="0">
              <a:solidFill>
                <a:schemeClr val="accent1">
                  <a:lumMod val="75000"/>
                </a:schemeClr>
              </a:solidFill>
            </a:endParaRPr>
          </a:p>
          <a:p>
            <a:pPr algn="ctr"/>
            <a:r>
              <a:rPr lang="en-US" sz="1200" dirty="0">
                <a:solidFill>
                  <a:schemeClr val="accent1">
                    <a:lumMod val="75000"/>
                  </a:schemeClr>
                </a:solidFill>
              </a:rPr>
              <a:t>Super Built-Up Area</a:t>
            </a:r>
          </a:p>
          <a:p>
            <a:pPr algn="ctr"/>
            <a:r>
              <a:rPr lang="en-US" sz="1200" dirty="0">
                <a:solidFill>
                  <a:schemeClr val="accent1">
                    <a:lumMod val="75000"/>
                  </a:schemeClr>
                </a:solidFill>
              </a:rPr>
              <a:t>272.47 </a:t>
            </a:r>
            <a:r>
              <a:rPr lang="en-US" sz="1200" dirty="0" err="1">
                <a:solidFill>
                  <a:schemeClr val="accent1">
                    <a:lumMod val="75000"/>
                  </a:schemeClr>
                </a:solidFill>
              </a:rPr>
              <a:t>Sq.m</a:t>
            </a:r>
            <a:r>
              <a:rPr lang="en-US" sz="1200" dirty="0">
                <a:solidFill>
                  <a:schemeClr val="accent1">
                    <a:lumMod val="75000"/>
                  </a:schemeClr>
                </a:solidFill>
              </a:rPr>
              <a:t>. - 358.77 </a:t>
            </a:r>
            <a:r>
              <a:rPr lang="en-US" sz="1200" dirty="0" err="1">
                <a:solidFill>
                  <a:schemeClr val="accent1">
                    <a:lumMod val="75000"/>
                  </a:schemeClr>
                </a:solidFill>
              </a:rPr>
              <a:t>Sq.m</a:t>
            </a:r>
            <a:r>
              <a:rPr lang="en-US" sz="1200" dirty="0">
                <a:solidFill>
                  <a:schemeClr val="accent1">
                    <a:lumMod val="75000"/>
                  </a:schemeClr>
                </a:solidFill>
              </a:rPr>
              <a:t>.</a:t>
            </a:r>
          </a:p>
          <a:p>
            <a:pPr algn="ctr"/>
            <a:r>
              <a:rPr lang="en-US" sz="1200" dirty="0">
                <a:solidFill>
                  <a:schemeClr val="accent1">
                    <a:lumMod val="75000"/>
                  </a:schemeClr>
                </a:solidFill>
              </a:rPr>
              <a:t>(2933 </a:t>
            </a:r>
            <a:r>
              <a:rPr lang="en-US" sz="1200" dirty="0" err="1">
                <a:solidFill>
                  <a:schemeClr val="accent1">
                    <a:lumMod val="75000"/>
                  </a:schemeClr>
                </a:solidFill>
              </a:rPr>
              <a:t>Sq.ft</a:t>
            </a:r>
            <a:r>
              <a:rPr lang="en-US" sz="1200" dirty="0">
                <a:solidFill>
                  <a:schemeClr val="accent1">
                    <a:lumMod val="75000"/>
                  </a:schemeClr>
                </a:solidFill>
              </a:rPr>
              <a:t>. - 3862 </a:t>
            </a:r>
            <a:r>
              <a:rPr lang="en-US" sz="1200" dirty="0" err="1">
                <a:solidFill>
                  <a:schemeClr val="accent1">
                    <a:lumMod val="75000"/>
                  </a:schemeClr>
                </a:solidFill>
              </a:rPr>
              <a:t>Sq.ft</a:t>
            </a:r>
            <a:r>
              <a:rPr lang="en-US" sz="1200" dirty="0">
                <a:solidFill>
                  <a:schemeClr val="accent1">
                    <a:lumMod val="75000"/>
                  </a:schemeClr>
                </a:solidFill>
              </a:rPr>
              <a:t>.)</a:t>
            </a:r>
          </a:p>
          <a:p>
            <a:pPr algn="ctr"/>
            <a:endParaRPr lang="en-US" sz="1200" dirty="0">
              <a:solidFill>
                <a:schemeClr val="accent1">
                  <a:lumMod val="75000"/>
                </a:schemeClr>
              </a:solidFill>
            </a:endParaRPr>
          </a:p>
          <a:p>
            <a:pPr algn="ctr"/>
            <a:r>
              <a:rPr lang="en-US" sz="1200" dirty="0">
                <a:solidFill>
                  <a:schemeClr val="accent1">
                    <a:lumMod val="75000"/>
                  </a:schemeClr>
                </a:solidFill>
              </a:rPr>
              <a:t>Unit Carpet Area</a:t>
            </a:r>
          </a:p>
          <a:p>
            <a:pPr algn="ctr"/>
            <a:r>
              <a:rPr lang="en-US" sz="1200" dirty="0">
                <a:solidFill>
                  <a:schemeClr val="accent1">
                    <a:lumMod val="75000"/>
                  </a:schemeClr>
                </a:solidFill>
              </a:rPr>
              <a:t>149.77 </a:t>
            </a:r>
            <a:r>
              <a:rPr lang="en-US" sz="1200" dirty="0" err="1">
                <a:solidFill>
                  <a:schemeClr val="accent1">
                    <a:lumMod val="75000"/>
                  </a:schemeClr>
                </a:solidFill>
              </a:rPr>
              <a:t>Sq.m</a:t>
            </a:r>
            <a:r>
              <a:rPr lang="en-US" sz="1200" dirty="0">
                <a:solidFill>
                  <a:schemeClr val="accent1">
                    <a:lumMod val="75000"/>
                  </a:schemeClr>
                </a:solidFill>
              </a:rPr>
              <a:t>. - 203.14 </a:t>
            </a:r>
            <a:r>
              <a:rPr lang="en-US" sz="1200" dirty="0" err="1">
                <a:solidFill>
                  <a:schemeClr val="accent1">
                    <a:lumMod val="75000"/>
                  </a:schemeClr>
                </a:solidFill>
              </a:rPr>
              <a:t>Sq.m</a:t>
            </a:r>
            <a:r>
              <a:rPr lang="en-US" sz="1200" dirty="0">
                <a:solidFill>
                  <a:schemeClr val="accent1">
                    <a:lumMod val="75000"/>
                  </a:schemeClr>
                </a:solidFill>
              </a:rPr>
              <a:t>.</a:t>
            </a:r>
          </a:p>
          <a:p>
            <a:pPr algn="ctr"/>
            <a:r>
              <a:rPr lang="en-US" sz="1200" dirty="0">
                <a:solidFill>
                  <a:schemeClr val="accent1">
                    <a:lumMod val="75000"/>
                  </a:schemeClr>
                </a:solidFill>
              </a:rPr>
              <a:t>(1612 </a:t>
            </a:r>
            <a:r>
              <a:rPr lang="en-US" sz="1200" dirty="0" err="1">
                <a:solidFill>
                  <a:schemeClr val="accent1">
                    <a:lumMod val="75000"/>
                  </a:schemeClr>
                </a:solidFill>
              </a:rPr>
              <a:t>Sq.ft</a:t>
            </a:r>
            <a:r>
              <a:rPr lang="en-US" sz="1200" dirty="0">
                <a:solidFill>
                  <a:schemeClr val="accent1">
                    <a:lumMod val="75000"/>
                  </a:schemeClr>
                </a:solidFill>
              </a:rPr>
              <a:t>. - 2187 </a:t>
            </a:r>
            <a:r>
              <a:rPr lang="en-US" sz="1200" dirty="0" err="1">
                <a:solidFill>
                  <a:schemeClr val="accent1">
                    <a:lumMod val="75000"/>
                  </a:schemeClr>
                </a:solidFill>
              </a:rPr>
              <a:t>Sq.ft</a:t>
            </a:r>
            <a:r>
              <a:rPr lang="en-US" sz="1200" dirty="0">
                <a:solidFill>
                  <a:schemeClr val="accent1">
                    <a:lumMod val="75000"/>
                  </a:schemeClr>
                </a:solidFill>
              </a:rPr>
              <a:t>.)</a:t>
            </a:r>
            <a:endParaRPr lang="en-IN" sz="1200" dirty="0">
              <a:solidFill>
                <a:schemeClr val="accent1">
                  <a:lumMod val="75000"/>
                </a:schemeClr>
              </a:solidFill>
            </a:endParaRPr>
          </a:p>
        </p:txBody>
      </p:sp>
      <p:sp>
        <p:nvSpPr>
          <p:cNvPr id="16" name="Rectangle: Rounded Corners 15">
            <a:hlinkClick r:id="rId3" action="ppaction://hlinksldjump"/>
            <a:extLst>
              <a:ext uri="{FF2B5EF4-FFF2-40B4-BE49-F238E27FC236}">
                <a16:creationId xmlns:a16="http://schemas.microsoft.com/office/drawing/2014/main" id="{66AF5D06-3192-DE91-167C-609C99944DA4}"/>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7" name="Rectangle: Rounded Corners 16">
            <a:hlinkClick r:id="rId4" action="ppaction://hlinksldjump"/>
            <a:extLst>
              <a:ext uri="{FF2B5EF4-FFF2-40B4-BE49-F238E27FC236}">
                <a16:creationId xmlns:a16="http://schemas.microsoft.com/office/drawing/2014/main" id="{0F7FC46E-41C4-F225-CBC6-C7EF107AF25C}"/>
              </a:ext>
            </a:extLst>
          </p:cNvPr>
          <p:cNvSpPr/>
          <p:nvPr/>
        </p:nvSpPr>
        <p:spPr>
          <a:xfrm>
            <a:off x="9206971"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18" name="Arrow: Left 17">
            <a:hlinkClick r:id="rId5" action="ppaction://hlinksldjump"/>
            <a:extLst>
              <a:ext uri="{FF2B5EF4-FFF2-40B4-BE49-F238E27FC236}">
                <a16:creationId xmlns:a16="http://schemas.microsoft.com/office/drawing/2014/main" id="{15A6070B-C823-815A-A595-86F7C50244F9}"/>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2">
            <a:extLst>
              <a:ext uri="{FF2B5EF4-FFF2-40B4-BE49-F238E27FC236}">
                <a16:creationId xmlns:a16="http://schemas.microsoft.com/office/drawing/2014/main" id="{AAC4568E-B3DA-2B63-3494-543C56CF4F5A}"/>
              </a:ext>
            </a:extLst>
          </p:cNvPr>
          <p:cNvGraphicFramePr>
            <a:graphicFrameLocks noGrp="1"/>
          </p:cNvGraphicFramePr>
          <p:nvPr>
            <p:extLst>
              <p:ext uri="{D42A27DB-BD31-4B8C-83A1-F6EECF244321}">
                <p14:modId xmlns:p14="http://schemas.microsoft.com/office/powerpoint/2010/main" val="2149625684"/>
              </p:ext>
            </p:extLst>
          </p:nvPr>
        </p:nvGraphicFramePr>
        <p:xfrm>
          <a:off x="27992" y="1220030"/>
          <a:ext cx="11962087" cy="457200"/>
        </p:xfrm>
        <a:graphic>
          <a:graphicData uri="http://schemas.openxmlformats.org/drawingml/2006/table">
            <a:tbl>
              <a:tblPr firstRow="1" bandRow="1">
                <a:tableStyleId>{5C22544A-7EE6-4342-B048-85BDC9FD1C3A}</a:tableStyleId>
              </a:tblPr>
              <a:tblGrid>
                <a:gridCol w="3617975">
                  <a:extLst>
                    <a:ext uri="{9D8B030D-6E8A-4147-A177-3AD203B41FA5}">
                      <a16:colId xmlns:a16="http://schemas.microsoft.com/office/drawing/2014/main" val="230775505"/>
                    </a:ext>
                  </a:extLst>
                </a:gridCol>
                <a:gridCol w="1192016">
                  <a:extLst>
                    <a:ext uri="{9D8B030D-6E8A-4147-A177-3AD203B41FA5}">
                      <a16:colId xmlns:a16="http://schemas.microsoft.com/office/drawing/2014/main" val="907134791"/>
                    </a:ext>
                  </a:extLst>
                </a:gridCol>
                <a:gridCol w="1192016">
                  <a:extLst>
                    <a:ext uri="{9D8B030D-6E8A-4147-A177-3AD203B41FA5}">
                      <a16:colId xmlns:a16="http://schemas.microsoft.com/office/drawing/2014/main" val="1695442251"/>
                    </a:ext>
                  </a:extLst>
                </a:gridCol>
                <a:gridCol w="1192016">
                  <a:extLst>
                    <a:ext uri="{9D8B030D-6E8A-4147-A177-3AD203B41FA5}">
                      <a16:colId xmlns:a16="http://schemas.microsoft.com/office/drawing/2014/main" val="3686765644"/>
                    </a:ext>
                  </a:extLst>
                </a:gridCol>
                <a:gridCol w="1192016">
                  <a:extLst>
                    <a:ext uri="{9D8B030D-6E8A-4147-A177-3AD203B41FA5}">
                      <a16:colId xmlns:a16="http://schemas.microsoft.com/office/drawing/2014/main" val="4149670488"/>
                    </a:ext>
                  </a:extLst>
                </a:gridCol>
                <a:gridCol w="1192016">
                  <a:extLst>
                    <a:ext uri="{9D8B030D-6E8A-4147-A177-3AD203B41FA5}">
                      <a16:colId xmlns:a16="http://schemas.microsoft.com/office/drawing/2014/main" val="355720662"/>
                    </a:ext>
                  </a:extLst>
                </a:gridCol>
                <a:gridCol w="1192016">
                  <a:extLst>
                    <a:ext uri="{9D8B030D-6E8A-4147-A177-3AD203B41FA5}">
                      <a16:colId xmlns:a16="http://schemas.microsoft.com/office/drawing/2014/main" val="2086517765"/>
                    </a:ext>
                  </a:extLst>
                </a:gridCol>
                <a:gridCol w="1192016">
                  <a:extLst>
                    <a:ext uri="{9D8B030D-6E8A-4147-A177-3AD203B41FA5}">
                      <a16:colId xmlns:a16="http://schemas.microsoft.com/office/drawing/2014/main" val="1774807078"/>
                    </a:ext>
                  </a:extLst>
                </a:gridCol>
              </a:tblGrid>
              <a:tr h="370840">
                <a:tc>
                  <a:txBody>
                    <a:bodyPr/>
                    <a:lstStyle/>
                    <a:p>
                      <a:pPr algn="ct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tx1">
                              <a:lumMod val="75000"/>
                              <a:lumOff val="25000"/>
                            </a:schemeClr>
                          </a:solidFill>
                        </a:rPr>
                        <a:t>Project Highlights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Amenities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Gallery</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Videos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Mater Plan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Price</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Location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0730427"/>
                  </a:ext>
                </a:extLst>
              </a:tr>
            </a:tbl>
          </a:graphicData>
        </a:graphic>
      </p:graphicFrame>
      <p:sp>
        <p:nvSpPr>
          <p:cNvPr id="5" name="Rectangle: Rounded Corners 4">
            <a:hlinkClick r:id="rId6" action="ppaction://hlinksldjump"/>
            <a:extLst>
              <a:ext uri="{FF2B5EF4-FFF2-40B4-BE49-F238E27FC236}">
                <a16:creationId xmlns:a16="http://schemas.microsoft.com/office/drawing/2014/main" id="{D7C25A5C-16DF-5379-12FF-DF9EB892115B}"/>
              </a:ext>
            </a:extLst>
          </p:cNvPr>
          <p:cNvSpPr/>
          <p:nvPr/>
        </p:nvSpPr>
        <p:spPr>
          <a:xfrm>
            <a:off x="6563297" y="6429394"/>
            <a:ext cx="1420597" cy="35146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Book a Flat</a:t>
            </a:r>
            <a:endParaRPr lang="en-IN" sz="1100" dirty="0"/>
          </a:p>
        </p:txBody>
      </p:sp>
      <p:sp>
        <p:nvSpPr>
          <p:cNvPr id="11" name="Rectangle: Rounded Corners 10">
            <a:extLst>
              <a:ext uri="{FF2B5EF4-FFF2-40B4-BE49-F238E27FC236}">
                <a16:creationId xmlns:a16="http://schemas.microsoft.com/office/drawing/2014/main" id="{61B50015-5C3C-CFB9-691E-0675BD4F4410}"/>
              </a:ext>
            </a:extLst>
          </p:cNvPr>
          <p:cNvSpPr/>
          <p:nvPr/>
        </p:nvSpPr>
        <p:spPr>
          <a:xfrm>
            <a:off x="3713584" y="1281639"/>
            <a:ext cx="989045" cy="352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19" name="Rectangle: Rounded Corners 18">
            <a:hlinkClick r:id="rId7" action="ppaction://hlinksldjump"/>
            <a:extLst>
              <a:ext uri="{FF2B5EF4-FFF2-40B4-BE49-F238E27FC236}">
                <a16:creationId xmlns:a16="http://schemas.microsoft.com/office/drawing/2014/main" id="{2EB8FA36-92D5-140B-A150-AB1E9FA31889}"/>
              </a:ext>
            </a:extLst>
          </p:cNvPr>
          <p:cNvSpPr/>
          <p:nvPr/>
        </p:nvSpPr>
        <p:spPr>
          <a:xfrm>
            <a:off x="3720581"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hlinkClick r:id="rId8" action="ppaction://hlinksldjump"/>
            <a:extLst>
              <a:ext uri="{FF2B5EF4-FFF2-40B4-BE49-F238E27FC236}">
                <a16:creationId xmlns:a16="http://schemas.microsoft.com/office/drawing/2014/main" id="{F15A537C-6BAB-126E-61F9-A4705ED29A7D}"/>
              </a:ext>
            </a:extLst>
          </p:cNvPr>
          <p:cNvSpPr/>
          <p:nvPr/>
        </p:nvSpPr>
        <p:spPr>
          <a:xfrm>
            <a:off x="4927334"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hlinkClick r:id="rId9" action="ppaction://hlinksldjump"/>
            <a:extLst>
              <a:ext uri="{FF2B5EF4-FFF2-40B4-BE49-F238E27FC236}">
                <a16:creationId xmlns:a16="http://schemas.microsoft.com/office/drawing/2014/main" id="{D196E44E-EB4A-9EF4-7304-C9024A03AFC6}"/>
              </a:ext>
            </a:extLst>
          </p:cNvPr>
          <p:cNvSpPr/>
          <p:nvPr/>
        </p:nvSpPr>
        <p:spPr>
          <a:xfrm>
            <a:off x="6134087"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hlinkClick r:id="rId10" action="ppaction://hlinksldjump"/>
            <a:extLst>
              <a:ext uri="{FF2B5EF4-FFF2-40B4-BE49-F238E27FC236}">
                <a16:creationId xmlns:a16="http://schemas.microsoft.com/office/drawing/2014/main" id="{98D86761-9550-8AE7-628F-79D0E1AB85B9}"/>
              </a:ext>
            </a:extLst>
          </p:cNvPr>
          <p:cNvSpPr/>
          <p:nvPr/>
        </p:nvSpPr>
        <p:spPr>
          <a:xfrm>
            <a:off x="734084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hlinkClick r:id="rId11" action="ppaction://hlinksldjump"/>
            <a:extLst>
              <a:ext uri="{FF2B5EF4-FFF2-40B4-BE49-F238E27FC236}">
                <a16:creationId xmlns:a16="http://schemas.microsoft.com/office/drawing/2014/main" id="{E745973B-3E50-BE9D-D29F-89DBB14BC8A1}"/>
              </a:ext>
            </a:extLst>
          </p:cNvPr>
          <p:cNvSpPr/>
          <p:nvPr/>
        </p:nvSpPr>
        <p:spPr>
          <a:xfrm>
            <a:off x="8547593"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hlinkClick r:id="rId12" action="ppaction://hlinksldjump"/>
            <a:extLst>
              <a:ext uri="{FF2B5EF4-FFF2-40B4-BE49-F238E27FC236}">
                <a16:creationId xmlns:a16="http://schemas.microsoft.com/office/drawing/2014/main" id="{DC6FC71E-F8B2-70A1-6EB6-4E28C63FC361}"/>
              </a:ext>
            </a:extLst>
          </p:cNvPr>
          <p:cNvSpPr/>
          <p:nvPr/>
        </p:nvSpPr>
        <p:spPr>
          <a:xfrm>
            <a:off x="9754346"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hlinkClick r:id="rId13" action="ppaction://hlinksldjump"/>
            <a:extLst>
              <a:ext uri="{FF2B5EF4-FFF2-40B4-BE49-F238E27FC236}">
                <a16:creationId xmlns:a16="http://schemas.microsoft.com/office/drawing/2014/main" id="{FE28C31D-6600-F916-BD32-B60165D974C3}"/>
              </a:ext>
            </a:extLst>
          </p:cNvPr>
          <p:cNvSpPr/>
          <p:nvPr/>
        </p:nvSpPr>
        <p:spPr>
          <a:xfrm>
            <a:off x="1096110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37424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B57435-6E6B-413C-7208-B656270FD15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B7674AB-A6E2-7CAF-2334-CF47ACBCE440}"/>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F47C5167-8949-5B19-0EFD-AD5CD2D017F2}"/>
              </a:ext>
            </a:extLst>
          </p:cNvPr>
          <p:cNvGraphicFramePr>
            <a:graphicFrameLocks noGrp="1"/>
          </p:cNvGraphicFramePr>
          <p:nvPr>
            <p:extLst>
              <p:ext uri="{D42A27DB-BD31-4B8C-83A1-F6EECF244321}">
                <p14:modId xmlns:p14="http://schemas.microsoft.com/office/powerpoint/2010/main" val="1860488112"/>
              </p:ext>
            </p:extLst>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extLst>
              <a:ext uri="{FF2B5EF4-FFF2-40B4-BE49-F238E27FC236}">
                <a16:creationId xmlns:a16="http://schemas.microsoft.com/office/drawing/2014/main" id="{05D97A0F-DCCD-9637-A3AF-66D3774FF99B}"/>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extLst>
              <a:ext uri="{FF2B5EF4-FFF2-40B4-BE49-F238E27FC236}">
                <a16:creationId xmlns:a16="http://schemas.microsoft.com/office/drawing/2014/main" id="{80407739-0B23-D9B1-00C2-B5D31290597F}"/>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09AD7C84-AD79-BDBB-28BA-817A2232CF61}"/>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2392A678-1EEB-7D5D-1C44-984BDB7691DB}"/>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4E63AA31-D626-045D-0246-1947AAB764A0}"/>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C47D04BE-D734-B2A0-CFAB-54E24D9D737B}"/>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extLst>
              <a:ext uri="{FF2B5EF4-FFF2-40B4-BE49-F238E27FC236}">
                <a16:creationId xmlns:a16="http://schemas.microsoft.com/office/drawing/2014/main" id="{20437D0C-C4AE-00F6-51ED-D666B395E0E7}"/>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hlinkClick r:id="rId2" action="ppaction://hlinksldjump"/>
            <a:extLst>
              <a:ext uri="{FF2B5EF4-FFF2-40B4-BE49-F238E27FC236}">
                <a16:creationId xmlns:a16="http://schemas.microsoft.com/office/drawing/2014/main" id="{4E1791AF-402B-612F-7343-50AC1C170071}"/>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 name="Rectangle: Rounded Corners 1">
            <a:hlinkClick r:id="rId3" action="ppaction://hlinksldjump"/>
            <a:extLst>
              <a:ext uri="{FF2B5EF4-FFF2-40B4-BE49-F238E27FC236}">
                <a16:creationId xmlns:a16="http://schemas.microsoft.com/office/drawing/2014/main" id="{34B8565A-7D1F-095C-7FFC-309FAD85E85F}"/>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5" name="Rectangle: Rounded Corners 4">
            <a:hlinkClick r:id="rId4" action="ppaction://hlinksldjump"/>
            <a:extLst>
              <a:ext uri="{FF2B5EF4-FFF2-40B4-BE49-F238E27FC236}">
                <a16:creationId xmlns:a16="http://schemas.microsoft.com/office/drawing/2014/main" id="{5AE6F0CD-E552-6B92-EB92-70600C4B3228}"/>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1573928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2AC255-F05C-03C1-57F9-5C27B35C974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A81E919-2868-CED0-2D0E-829807EC8E32}"/>
              </a:ext>
            </a:extLst>
          </p:cNvPr>
          <p:cNvSpPr/>
          <p:nvPr/>
        </p:nvSpPr>
        <p:spPr>
          <a:xfrm>
            <a:off x="2136709" y="1699944"/>
            <a:ext cx="1019382"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dirty="0">
              <a:solidFill>
                <a:schemeClr val="tx1">
                  <a:lumMod val="50000"/>
                  <a:lumOff val="50000"/>
                </a:schemeClr>
              </a:solidFill>
            </a:endParaRPr>
          </a:p>
        </p:txBody>
      </p:sp>
      <p:sp>
        <p:nvSpPr>
          <p:cNvPr id="3" name="Rectangle: Rounded Corners 2">
            <a:extLst>
              <a:ext uri="{FF2B5EF4-FFF2-40B4-BE49-F238E27FC236}">
                <a16:creationId xmlns:a16="http://schemas.microsoft.com/office/drawing/2014/main" id="{9F308A7B-C507-CF09-109C-0537B96B9EE6}"/>
              </a:ext>
            </a:extLst>
          </p:cNvPr>
          <p:cNvSpPr/>
          <p:nvPr/>
        </p:nvSpPr>
        <p:spPr>
          <a:xfrm>
            <a:off x="458400" y="1699944"/>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Number of Block</a:t>
            </a:r>
            <a:endParaRPr lang="en-IN" sz="1200" dirty="0"/>
          </a:p>
        </p:txBody>
      </p:sp>
      <p:sp>
        <p:nvSpPr>
          <p:cNvPr id="4" name="Isosceles Triangle 3">
            <a:hlinkClick r:id="rId2" action="ppaction://hlinksldjump"/>
            <a:extLst>
              <a:ext uri="{FF2B5EF4-FFF2-40B4-BE49-F238E27FC236}">
                <a16:creationId xmlns:a16="http://schemas.microsoft.com/office/drawing/2014/main" id="{E0F59EC9-AD61-C09D-A332-55CA410284D9}"/>
              </a:ext>
            </a:extLst>
          </p:cNvPr>
          <p:cNvSpPr/>
          <p:nvPr/>
        </p:nvSpPr>
        <p:spPr>
          <a:xfrm rot="10800000">
            <a:off x="2894191" y="1895887"/>
            <a:ext cx="180000" cy="835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1" name="Rectangle 10">
            <a:extLst>
              <a:ext uri="{FF2B5EF4-FFF2-40B4-BE49-F238E27FC236}">
                <a16:creationId xmlns:a16="http://schemas.microsoft.com/office/drawing/2014/main" id="{4A791806-C5B4-9413-9556-C4A8092E1DF7}"/>
              </a:ext>
            </a:extLst>
          </p:cNvPr>
          <p:cNvSpPr/>
          <p:nvPr/>
        </p:nvSpPr>
        <p:spPr>
          <a:xfrm>
            <a:off x="2118049" y="88448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dirty="0">
              <a:solidFill>
                <a:schemeClr val="tx1">
                  <a:lumMod val="50000"/>
                  <a:lumOff val="50000"/>
                </a:schemeClr>
              </a:solidFill>
            </a:endParaRPr>
          </a:p>
        </p:txBody>
      </p:sp>
      <p:sp>
        <p:nvSpPr>
          <p:cNvPr id="12" name="Rectangle: Rounded Corners 11">
            <a:extLst>
              <a:ext uri="{FF2B5EF4-FFF2-40B4-BE49-F238E27FC236}">
                <a16:creationId xmlns:a16="http://schemas.microsoft.com/office/drawing/2014/main" id="{6AEE1C49-BE71-5C0D-9FDB-537BAAC05346}"/>
              </a:ext>
            </a:extLst>
          </p:cNvPr>
          <p:cNvSpPr/>
          <p:nvPr/>
        </p:nvSpPr>
        <p:spPr>
          <a:xfrm>
            <a:off x="458400" y="875307"/>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Project Name</a:t>
            </a:r>
            <a:endParaRPr lang="en-IN" sz="1200" dirty="0"/>
          </a:p>
        </p:txBody>
      </p:sp>
      <p:sp>
        <p:nvSpPr>
          <p:cNvPr id="15" name="Rectangle 14">
            <a:extLst>
              <a:ext uri="{FF2B5EF4-FFF2-40B4-BE49-F238E27FC236}">
                <a16:creationId xmlns:a16="http://schemas.microsoft.com/office/drawing/2014/main" id="{05897755-07AA-55B9-3C29-C0892DFA2589}"/>
              </a:ext>
            </a:extLst>
          </p:cNvPr>
          <p:cNvSpPr/>
          <p:nvPr/>
        </p:nvSpPr>
        <p:spPr>
          <a:xfrm>
            <a:off x="2136709" y="1292216"/>
            <a:ext cx="1019382"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dirty="0">
              <a:solidFill>
                <a:schemeClr val="tx1">
                  <a:lumMod val="50000"/>
                  <a:lumOff val="50000"/>
                </a:schemeClr>
              </a:solidFill>
            </a:endParaRPr>
          </a:p>
        </p:txBody>
      </p:sp>
      <p:sp>
        <p:nvSpPr>
          <p:cNvPr id="16" name="Rectangle: Rounded Corners 15">
            <a:extLst>
              <a:ext uri="{FF2B5EF4-FFF2-40B4-BE49-F238E27FC236}">
                <a16:creationId xmlns:a16="http://schemas.microsoft.com/office/drawing/2014/main" id="{6F355FCA-3BFE-49FA-753D-DDCDE0C7B087}"/>
              </a:ext>
            </a:extLst>
          </p:cNvPr>
          <p:cNvSpPr/>
          <p:nvPr/>
        </p:nvSpPr>
        <p:spPr>
          <a:xfrm>
            <a:off x="458400" y="1292216"/>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Type of Property</a:t>
            </a:r>
            <a:endParaRPr lang="en-IN" sz="1200" dirty="0"/>
          </a:p>
        </p:txBody>
      </p:sp>
      <p:sp>
        <p:nvSpPr>
          <p:cNvPr id="17" name="Isosceles Triangle 16">
            <a:extLst>
              <a:ext uri="{FF2B5EF4-FFF2-40B4-BE49-F238E27FC236}">
                <a16:creationId xmlns:a16="http://schemas.microsoft.com/office/drawing/2014/main" id="{6587F527-E7AE-4AF2-389F-312250C1CEFA}"/>
              </a:ext>
            </a:extLst>
          </p:cNvPr>
          <p:cNvSpPr/>
          <p:nvPr/>
        </p:nvSpPr>
        <p:spPr>
          <a:xfrm rot="10800000">
            <a:off x="2894191" y="1488159"/>
            <a:ext cx="180000" cy="835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Tree>
    <p:extLst>
      <p:ext uri="{BB962C8B-B14F-4D97-AF65-F5344CB8AC3E}">
        <p14:creationId xmlns:p14="http://schemas.microsoft.com/office/powerpoint/2010/main" val="2904742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8F9A29-1E0B-D391-BA84-746D8B4F548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DECA788-6F80-E1FD-FC56-86F9F9C2C69E}"/>
              </a:ext>
            </a:extLst>
          </p:cNvPr>
          <p:cNvSpPr/>
          <p:nvPr/>
        </p:nvSpPr>
        <p:spPr>
          <a:xfrm>
            <a:off x="2136709" y="1699944"/>
            <a:ext cx="1019382"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50000"/>
                    <a:lumOff val="50000"/>
                  </a:schemeClr>
                </a:solidFill>
              </a:rPr>
              <a:t>3</a:t>
            </a:r>
            <a:endParaRPr lang="en-IN" sz="1400" i="1" dirty="0">
              <a:solidFill>
                <a:schemeClr val="tx1">
                  <a:lumMod val="50000"/>
                  <a:lumOff val="50000"/>
                </a:schemeClr>
              </a:solidFill>
            </a:endParaRPr>
          </a:p>
        </p:txBody>
      </p:sp>
      <p:sp>
        <p:nvSpPr>
          <p:cNvPr id="3" name="Rectangle: Rounded Corners 2">
            <a:extLst>
              <a:ext uri="{FF2B5EF4-FFF2-40B4-BE49-F238E27FC236}">
                <a16:creationId xmlns:a16="http://schemas.microsoft.com/office/drawing/2014/main" id="{0EBA6314-C6B0-5D5F-0109-F3435E11EC8C}"/>
              </a:ext>
            </a:extLst>
          </p:cNvPr>
          <p:cNvSpPr/>
          <p:nvPr/>
        </p:nvSpPr>
        <p:spPr>
          <a:xfrm>
            <a:off x="458400" y="1699944"/>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Number of Block</a:t>
            </a:r>
            <a:endParaRPr lang="en-IN" sz="1200" dirty="0"/>
          </a:p>
        </p:txBody>
      </p:sp>
      <p:sp>
        <p:nvSpPr>
          <p:cNvPr id="4" name="Isosceles Triangle 3">
            <a:hlinkClick r:id="rId2" action="ppaction://hlinksldjump"/>
            <a:extLst>
              <a:ext uri="{FF2B5EF4-FFF2-40B4-BE49-F238E27FC236}">
                <a16:creationId xmlns:a16="http://schemas.microsoft.com/office/drawing/2014/main" id="{C5BD17F6-19A0-C3FA-603E-A7B65D87716C}"/>
              </a:ext>
            </a:extLst>
          </p:cNvPr>
          <p:cNvSpPr/>
          <p:nvPr/>
        </p:nvSpPr>
        <p:spPr>
          <a:xfrm rot="10800000">
            <a:off x="2894191" y="1895887"/>
            <a:ext cx="180000" cy="835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1" name="Rectangle 10">
            <a:extLst>
              <a:ext uri="{FF2B5EF4-FFF2-40B4-BE49-F238E27FC236}">
                <a16:creationId xmlns:a16="http://schemas.microsoft.com/office/drawing/2014/main" id="{8B7A4409-0FD4-C794-58F6-B38A5C373557}"/>
              </a:ext>
            </a:extLst>
          </p:cNvPr>
          <p:cNvSpPr/>
          <p:nvPr/>
        </p:nvSpPr>
        <p:spPr>
          <a:xfrm>
            <a:off x="2118049" y="88448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12" name="Rectangle: Rounded Corners 11">
            <a:extLst>
              <a:ext uri="{FF2B5EF4-FFF2-40B4-BE49-F238E27FC236}">
                <a16:creationId xmlns:a16="http://schemas.microsoft.com/office/drawing/2014/main" id="{99E3FFDF-4168-682F-8366-9EF79BE77290}"/>
              </a:ext>
            </a:extLst>
          </p:cNvPr>
          <p:cNvSpPr/>
          <p:nvPr/>
        </p:nvSpPr>
        <p:spPr>
          <a:xfrm>
            <a:off x="458400" y="875307"/>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Project Name</a:t>
            </a:r>
            <a:endParaRPr lang="en-IN" sz="1200" dirty="0"/>
          </a:p>
        </p:txBody>
      </p:sp>
      <p:sp>
        <p:nvSpPr>
          <p:cNvPr id="15" name="Rectangle 14">
            <a:extLst>
              <a:ext uri="{FF2B5EF4-FFF2-40B4-BE49-F238E27FC236}">
                <a16:creationId xmlns:a16="http://schemas.microsoft.com/office/drawing/2014/main" id="{0A511960-3F57-DD08-A528-FBF0CC586A19}"/>
              </a:ext>
            </a:extLst>
          </p:cNvPr>
          <p:cNvSpPr/>
          <p:nvPr/>
        </p:nvSpPr>
        <p:spPr>
          <a:xfrm>
            <a:off x="2136709" y="1292216"/>
            <a:ext cx="1019382"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FLATS</a:t>
            </a:r>
            <a:endParaRPr lang="en-IN" sz="1200" dirty="0">
              <a:solidFill>
                <a:schemeClr val="tx1">
                  <a:lumMod val="50000"/>
                  <a:lumOff val="50000"/>
                </a:schemeClr>
              </a:solidFill>
            </a:endParaRPr>
          </a:p>
        </p:txBody>
      </p:sp>
      <p:sp>
        <p:nvSpPr>
          <p:cNvPr id="16" name="Rectangle: Rounded Corners 15">
            <a:extLst>
              <a:ext uri="{FF2B5EF4-FFF2-40B4-BE49-F238E27FC236}">
                <a16:creationId xmlns:a16="http://schemas.microsoft.com/office/drawing/2014/main" id="{25118CB7-FB2A-4657-3DBA-D284F7F3CF41}"/>
              </a:ext>
            </a:extLst>
          </p:cNvPr>
          <p:cNvSpPr/>
          <p:nvPr/>
        </p:nvSpPr>
        <p:spPr>
          <a:xfrm>
            <a:off x="458400" y="1292216"/>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Type of Property</a:t>
            </a:r>
            <a:endParaRPr lang="en-IN" sz="1200" dirty="0"/>
          </a:p>
        </p:txBody>
      </p:sp>
      <p:sp>
        <p:nvSpPr>
          <p:cNvPr id="17" name="Isosceles Triangle 16">
            <a:extLst>
              <a:ext uri="{FF2B5EF4-FFF2-40B4-BE49-F238E27FC236}">
                <a16:creationId xmlns:a16="http://schemas.microsoft.com/office/drawing/2014/main" id="{37336104-4170-C132-8703-934E0CDF29BD}"/>
              </a:ext>
            </a:extLst>
          </p:cNvPr>
          <p:cNvSpPr/>
          <p:nvPr/>
        </p:nvSpPr>
        <p:spPr>
          <a:xfrm rot="10800000">
            <a:off x="2894191" y="1488159"/>
            <a:ext cx="180000" cy="835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graphicFrame>
        <p:nvGraphicFramePr>
          <p:cNvPr id="18" name="Table 17">
            <a:extLst>
              <a:ext uri="{FF2B5EF4-FFF2-40B4-BE49-F238E27FC236}">
                <a16:creationId xmlns:a16="http://schemas.microsoft.com/office/drawing/2014/main" id="{421D738A-6DD5-CFAD-27EA-793CDA606B59}"/>
              </a:ext>
            </a:extLst>
          </p:cNvPr>
          <p:cNvGraphicFramePr>
            <a:graphicFrameLocks noGrp="1"/>
          </p:cNvGraphicFramePr>
          <p:nvPr>
            <p:extLst>
              <p:ext uri="{D42A27DB-BD31-4B8C-83A1-F6EECF244321}">
                <p14:modId xmlns:p14="http://schemas.microsoft.com/office/powerpoint/2010/main" val="1238389689"/>
              </p:ext>
            </p:extLst>
          </p:nvPr>
        </p:nvGraphicFramePr>
        <p:xfrm>
          <a:off x="1726163" y="2405502"/>
          <a:ext cx="8154085" cy="3699916"/>
        </p:xfrm>
        <a:graphic>
          <a:graphicData uri="http://schemas.openxmlformats.org/drawingml/2006/table">
            <a:tbl>
              <a:tblPr firstRow="1" bandRow="1">
                <a:tableStyleId>{5C22544A-7EE6-4342-B048-85BDC9FD1C3A}</a:tableStyleId>
              </a:tblPr>
              <a:tblGrid>
                <a:gridCol w="904037">
                  <a:extLst>
                    <a:ext uri="{9D8B030D-6E8A-4147-A177-3AD203B41FA5}">
                      <a16:colId xmlns:a16="http://schemas.microsoft.com/office/drawing/2014/main" val="2042881957"/>
                    </a:ext>
                  </a:extLst>
                </a:gridCol>
                <a:gridCol w="453128">
                  <a:extLst>
                    <a:ext uri="{9D8B030D-6E8A-4147-A177-3AD203B41FA5}">
                      <a16:colId xmlns:a16="http://schemas.microsoft.com/office/drawing/2014/main" val="1658098144"/>
                    </a:ext>
                  </a:extLst>
                </a:gridCol>
                <a:gridCol w="453128">
                  <a:extLst>
                    <a:ext uri="{9D8B030D-6E8A-4147-A177-3AD203B41FA5}">
                      <a16:colId xmlns:a16="http://schemas.microsoft.com/office/drawing/2014/main" val="1929315645"/>
                    </a:ext>
                  </a:extLst>
                </a:gridCol>
                <a:gridCol w="453128">
                  <a:extLst>
                    <a:ext uri="{9D8B030D-6E8A-4147-A177-3AD203B41FA5}">
                      <a16:colId xmlns:a16="http://schemas.microsoft.com/office/drawing/2014/main" val="2273943358"/>
                    </a:ext>
                  </a:extLst>
                </a:gridCol>
                <a:gridCol w="453128">
                  <a:extLst>
                    <a:ext uri="{9D8B030D-6E8A-4147-A177-3AD203B41FA5}">
                      <a16:colId xmlns:a16="http://schemas.microsoft.com/office/drawing/2014/main" val="25569759"/>
                    </a:ext>
                  </a:extLst>
                </a:gridCol>
                <a:gridCol w="453128">
                  <a:extLst>
                    <a:ext uri="{9D8B030D-6E8A-4147-A177-3AD203B41FA5}">
                      <a16:colId xmlns:a16="http://schemas.microsoft.com/office/drawing/2014/main" val="1193627722"/>
                    </a:ext>
                  </a:extLst>
                </a:gridCol>
                <a:gridCol w="453128">
                  <a:extLst>
                    <a:ext uri="{9D8B030D-6E8A-4147-A177-3AD203B41FA5}">
                      <a16:colId xmlns:a16="http://schemas.microsoft.com/office/drawing/2014/main" val="803024579"/>
                    </a:ext>
                  </a:extLst>
                </a:gridCol>
                <a:gridCol w="453128">
                  <a:extLst>
                    <a:ext uri="{9D8B030D-6E8A-4147-A177-3AD203B41FA5}">
                      <a16:colId xmlns:a16="http://schemas.microsoft.com/office/drawing/2014/main" val="291574391"/>
                    </a:ext>
                  </a:extLst>
                </a:gridCol>
                <a:gridCol w="453128">
                  <a:extLst>
                    <a:ext uri="{9D8B030D-6E8A-4147-A177-3AD203B41FA5}">
                      <a16:colId xmlns:a16="http://schemas.microsoft.com/office/drawing/2014/main" val="305647078"/>
                    </a:ext>
                  </a:extLst>
                </a:gridCol>
                <a:gridCol w="453128">
                  <a:extLst>
                    <a:ext uri="{9D8B030D-6E8A-4147-A177-3AD203B41FA5}">
                      <a16:colId xmlns:a16="http://schemas.microsoft.com/office/drawing/2014/main" val="3255315275"/>
                    </a:ext>
                  </a:extLst>
                </a:gridCol>
                <a:gridCol w="453128">
                  <a:extLst>
                    <a:ext uri="{9D8B030D-6E8A-4147-A177-3AD203B41FA5}">
                      <a16:colId xmlns:a16="http://schemas.microsoft.com/office/drawing/2014/main" val="2941533846"/>
                    </a:ext>
                  </a:extLst>
                </a:gridCol>
                <a:gridCol w="453128">
                  <a:extLst>
                    <a:ext uri="{9D8B030D-6E8A-4147-A177-3AD203B41FA5}">
                      <a16:colId xmlns:a16="http://schemas.microsoft.com/office/drawing/2014/main" val="3618753316"/>
                    </a:ext>
                  </a:extLst>
                </a:gridCol>
                <a:gridCol w="453128">
                  <a:extLst>
                    <a:ext uri="{9D8B030D-6E8A-4147-A177-3AD203B41FA5}">
                      <a16:colId xmlns:a16="http://schemas.microsoft.com/office/drawing/2014/main" val="356277654"/>
                    </a:ext>
                  </a:extLst>
                </a:gridCol>
                <a:gridCol w="453128">
                  <a:extLst>
                    <a:ext uri="{9D8B030D-6E8A-4147-A177-3AD203B41FA5}">
                      <a16:colId xmlns:a16="http://schemas.microsoft.com/office/drawing/2014/main" val="2652597047"/>
                    </a:ext>
                  </a:extLst>
                </a:gridCol>
                <a:gridCol w="453128">
                  <a:extLst>
                    <a:ext uri="{9D8B030D-6E8A-4147-A177-3AD203B41FA5}">
                      <a16:colId xmlns:a16="http://schemas.microsoft.com/office/drawing/2014/main" val="3195816821"/>
                    </a:ext>
                  </a:extLst>
                </a:gridCol>
                <a:gridCol w="453128">
                  <a:extLst>
                    <a:ext uri="{9D8B030D-6E8A-4147-A177-3AD203B41FA5}">
                      <a16:colId xmlns:a16="http://schemas.microsoft.com/office/drawing/2014/main" val="3041143416"/>
                    </a:ext>
                  </a:extLst>
                </a:gridCol>
                <a:gridCol w="453128">
                  <a:extLst>
                    <a:ext uri="{9D8B030D-6E8A-4147-A177-3AD203B41FA5}">
                      <a16:colId xmlns:a16="http://schemas.microsoft.com/office/drawing/2014/main" val="2992733849"/>
                    </a:ext>
                  </a:extLst>
                </a:gridCol>
              </a:tblGrid>
              <a:tr h="243739">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9">
                  <a:txBody>
                    <a:bodyPr/>
                    <a:lstStyle/>
                    <a:p>
                      <a:endParaRPr lang="en-IN"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9">
                  <a:txBody>
                    <a:bodyPr/>
                    <a:lstStyle/>
                    <a:p>
                      <a:endParaRPr lang="en-IN"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9">
                  <a:txBody>
                    <a:bodyPr/>
                    <a:lstStyle/>
                    <a:p>
                      <a:endParaRPr lang="en-IN"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9">
                  <a:txBody>
                    <a:bodyPr/>
                    <a:lstStyle/>
                    <a:p>
                      <a:endParaRPr lang="en-IN"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2060570"/>
                  </a:ext>
                </a:extLst>
              </a:tr>
              <a:tr h="243739">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0895557"/>
                  </a:ext>
                </a:extLst>
              </a:tr>
              <a:tr h="243739">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50320416"/>
                  </a:ext>
                </a:extLst>
              </a:tr>
              <a:tr h="243739">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4625577"/>
                  </a:ext>
                </a:extLst>
              </a:tr>
              <a:tr h="243739">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6023547"/>
                  </a:ext>
                </a:extLst>
              </a:tr>
              <a:tr h="243739">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4485005"/>
                  </a:ext>
                </a:extLst>
              </a:tr>
              <a:tr h="243739">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6601576"/>
                  </a:ext>
                </a:extLst>
              </a:tr>
              <a:tr h="243739">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6434221"/>
                  </a:ext>
                </a:extLst>
              </a:tr>
              <a:tr h="401453">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3705049"/>
                  </a:ext>
                </a:extLst>
              </a:tr>
              <a:tr h="361883">
                <a:tc gridSpan="3">
                  <a:txBody>
                    <a:bodyPr/>
                    <a:lstStyle/>
                    <a:p>
                      <a:endParaRPr lang="en-IN" sz="1100" dirty="0">
                        <a:solidFill>
                          <a:schemeClr val="tx1"/>
                        </a:solidFill>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endParaRPr lang="en-IN" sz="1000" b="0" kern="1200" dirty="0">
                        <a:solidFill>
                          <a:schemeClr val="tx1"/>
                        </a:solidFill>
                        <a:latin typeface="+mn-lt"/>
                        <a:ea typeface="+mn-ea"/>
                        <a:cs typeface="+mn-cs"/>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en-IN" sz="1000" b="0" kern="1200" dirty="0">
                        <a:solidFill>
                          <a:schemeClr val="tx1"/>
                        </a:solidFill>
                        <a:latin typeface="+mn-lt"/>
                        <a:ea typeface="+mn-ea"/>
                        <a:cs typeface="+mn-cs"/>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en-IN" sz="1000" b="0" kern="1200" dirty="0">
                        <a:solidFill>
                          <a:schemeClr val="tx1"/>
                        </a:solidFill>
                        <a:latin typeface="+mn-lt"/>
                        <a:ea typeface="+mn-ea"/>
                        <a:cs typeface="+mn-cs"/>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en-IN" sz="1000" b="0" kern="1200" dirty="0">
                        <a:solidFill>
                          <a:schemeClr val="tx1"/>
                        </a:solidFill>
                        <a:latin typeface="+mn-lt"/>
                        <a:ea typeface="+mn-ea"/>
                        <a:cs typeface="+mn-cs"/>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IN" sz="1000" dirty="0">
                        <a:solidFill>
                          <a:schemeClr val="tx1"/>
                        </a:solidFill>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IN" sz="1000" dirty="0">
                        <a:solidFill>
                          <a:schemeClr val="tx1"/>
                        </a:solidFill>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IN" sz="1000" dirty="0">
                        <a:solidFill>
                          <a:schemeClr val="tx1"/>
                        </a:solidFill>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IN" sz="1000" dirty="0">
                        <a:solidFill>
                          <a:schemeClr val="tx1"/>
                        </a:solidFill>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IN" sz="1000" dirty="0">
                        <a:solidFill>
                          <a:schemeClr val="tx1"/>
                        </a:solidFill>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IN" sz="1000" dirty="0">
                        <a:solidFill>
                          <a:schemeClr val="tx1"/>
                        </a:solidFill>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IN" sz="1000" dirty="0">
                        <a:solidFill>
                          <a:schemeClr val="tx1"/>
                        </a:solidFill>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IN" sz="1000" dirty="0">
                        <a:solidFill>
                          <a:schemeClr val="tx1"/>
                        </a:solidFill>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IN" sz="1000" dirty="0">
                        <a:solidFill>
                          <a:schemeClr val="tx1"/>
                        </a:solidFill>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IN" sz="1000" dirty="0">
                        <a:solidFill>
                          <a:schemeClr val="tx1"/>
                        </a:solidFill>
                      </a:endParaRPr>
                    </a:p>
                  </a:txBody>
                  <a:tcPr marL="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9718539"/>
                  </a:ext>
                </a:extLst>
              </a:tr>
              <a:tr h="287980">
                <a:tc gridSpan="3">
                  <a:txBody>
                    <a:bodyPr/>
                    <a:lstStyle/>
                    <a:p>
                      <a:r>
                        <a:rPr lang="en-US" sz="1100" dirty="0">
                          <a:solidFill>
                            <a:schemeClr val="tx1"/>
                          </a:solidFill>
                        </a:rPr>
                        <a:t>Flats per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00425620"/>
                  </a:ext>
                </a:extLst>
              </a:tr>
              <a:tr h="287980">
                <a:tc gridSpan="3">
                  <a:txBody>
                    <a:bodyPr/>
                    <a:lstStyle/>
                    <a:p>
                      <a:r>
                        <a:rPr lang="en-US" sz="1100" dirty="0">
                          <a:solidFill>
                            <a:schemeClr val="tx1"/>
                          </a:solidFill>
                        </a:rPr>
                        <a:t>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40412131"/>
                  </a:ext>
                </a:extLst>
              </a:tr>
              <a:tr h="287980">
                <a:tc gridSpan="3">
                  <a:txBody>
                    <a:bodyPr/>
                    <a:lstStyle/>
                    <a:p>
                      <a:r>
                        <a:rPr lang="en-US" sz="1100" dirty="0">
                          <a:solidFill>
                            <a:schemeClr val="tx1"/>
                          </a:solidFill>
                        </a:rPr>
                        <a:t>Number of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2486136"/>
                  </a:ext>
                </a:extLst>
              </a:tr>
            </a:tbl>
          </a:graphicData>
        </a:graphic>
      </p:graphicFrame>
      <p:sp>
        <p:nvSpPr>
          <p:cNvPr id="19" name="Rectangle 18">
            <a:extLst>
              <a:ext uri="{FF2B5EF4-FFF2-40B4-BE49-F238E27FC236}">
                <a16:creationId xmlns:a16="http://schemas.microsoft.com/office/drawing/2014/main" id="{E0302FB6-9D3F-DBAE-4B7F-79B3DA84BB98}"/>
              </a:ext>
            </a:extLst>
          </p:cNvPr>
          <p:cNvSpPr/>
          <p:nvPr/>
        </p:nvSpPr>
        <p:spPr>
          <a:xfrm>
            <a:off x="3485757" y="6261190"/>
            <a:ext cx="1888675"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20" name="Rectangle 19">
            <a:extLst>
              <a:ext uri="{FF2B5EF4-FFF2-40B4-BE49-F238E27FC236}">
                <a16:creationId xmlns:a16="http://schemas.microsoft.com/office/drawing/2014/main" id="{C390C41C-EA05-A78A-71CE-2BBDE632B91C}"/>
              </a:ext>
            </a:extLst>
          </p:cNvPr>
          <p:cNvSpPr/>
          <p:nvPr/>
        </p:nvSpPr>
        <p:spPr>
          <a:xfrm>
            <a:off x="5803641" y="6261190"/>
            <a:ext cx="1810138"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2</a:t>
            </a:r>
            <a:endParaRPr lang="en-IN" sz="1400" b="1" dirty="0">
              <a:solidFill>
                <a:schemeClr val="tx1"/>
              </a:solidFill>
            </a:endParaRPr>
          </a:p>
        </p:txBody>
      </p:sp>
      <p:sp>
        <p:nvSpPr>
          <p:cNvPr id="21" name="Rectangle 20">
            <a:extLst>
              <a:ext uri="{FF2B5EF4-FFF2-40B4-BE49-F238E27FC236}">
                <a16:creationId xmlns:a16="http://schemas.microsoft.com/office/drawing/2014/main" id="{21762C98-59A8-1022-C1BF-98BB4C1E8649}"/>
              </a:ext>
            </a:extLst>
          </p:cNvPr>
          <p:cNvSpPr/>
          <p:nvPr/>
        </p:nvSpPr>
        <p:spPr>
          <a:xfrm>
            <a:off x="8061650" y="6261190"/>
            <a:ext cx="1809267"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3</a:t>
            </a:r>
            <a:endParaRPr lang="en-IN" sz="1400" b="1" dirty="0">
              <a:solidFill>
                <a:schemeClr val="tx1"/>
              </a:solidFill>
            </a:endParaRPr>
          </a:p>
        </p:txBody>
      </p:sp>
      <p:sp>
        <p:nvSpPr>
          <p:cNvPr id="24" name="Isosceles Triangle 23">
            <a:extLst>
              <a:ext uri="{FF2B5EF4-FFF2-40B4-BE49-F238E27FC236}">
                <a16:creationId xmlns:a16="http://schemas.microsoft.com/office/drawing/2014/main" id="{C7DCADB4-B26C-4043-2945-81373AE42EE1}"/>
              </a:ext>
            </a:extLst>
          </p:cNvPr>
          <p:cNvSpPr/>
          <p:nvPr/>
        </p:nvSpPr>
        <p:spPr>
          <a:xfrm rot="10800000">
            <a:off x="5086884" y="5352100"/>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F28B061C-7CBC-CB5A-31B9-E018A3FEFFC6}"/>
              </a:ext>
            </a:extLst>
          </p:cNvPr>
          <p:cNvSpPr/>
          <p:nvPr/>
        </p:nvSpPr>
        <p:spPr>
          <a:xfrm rot="10800000">
            <a:off x="7353230" y="5352100"/>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Isosceles Triangle 25">
            <a:extLst>
              <a:ext uri="{FF2B5EF4-FFF2-40B4-BE49-F238E27FC236}">
                <a16:creationId xmlns:a16="http://schemas.microsoft.com/office/drawing/2014/main" id="{3D6F4D27-6449-238A-E628-3D6CE1D36106}"/>
              </a:ext>
            </a:extLst>
          </p:cNvPr>
          <p:cNvSpPr/>
          <p:nvPr/>
        </p:nvSpPr>
        <p:spPr>
          <a:xfrm rot="10800000">
            <a:off x="9619577" y="5352100"/>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Isosceles Triangle 26">
            <a:extLst>
              <a:ext uri="{FF2B5EF4-FFF2-40B4-BE49-F238E27FC236}">
                <a16:creationId xmlns:a16="http://schemas.microsoft.com/office/drawing/2014/main" id="{9B21643D-E5CD-F989-3027-C8D2C1810BF7}"/>
              </a:ext>
            </a:extLst>
          </p:cNvPr>
          <p:cNvSpPr/>
          <p:nvPr/>
        </p:nvSpPr>
        <p:spPr>
          <a:xfrm rot="10800000">
            <a:off x="5086884" y="563339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Isosceles Triangle 27">
            <a:extLst>
              <a:ext uri="{FF2B5EF4-FFF2-40B4-BE49-F238E27FC236}">
                <a16:creationId xmlns:a16="http://schemas.microsoft.com/office/drawing/2014/main" id="{A8EB97D2-EE69-CE12-281E-832AAE78A13F}"/>
              </a:ext>
            </a:extLst>
          </p:cNvPr>
          <p:cNvSpPr/>
          <p:nvPr/>
        </p:nvSpPr>
        <p:spPr>
          <a:xfrm rot="10800000">
            <a:off x="7353230" y="563339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Isosceles Triangle 28">
            <a:extLst>
              <a:ext uri="{FF2B5EF4-FFF2-40B4-BE49-F238E27FC236}">
                <a16:creationId xmlns:a16="http://schemas.microsoft.com/office/drawing/2014/main" id="{2FFE7D33-2BBE-326F-E30B-AEE7158FE5B7}"/>
              </a:ext>
            </a:extLst>
          </p:cNvPr>
          <p:cNvSpPr/>
          <p:nvPr/>
        </p:nvSpPr>
        <p:spPr>
          <a:xfrm rot="10800000">
            <a:off x="9619577" y="563339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Isosceles Triangle 29">
            <a:extLst>
              <a:ext uri="{FF2B5EF4-FFF2-40B4-BE49-F238E27FC236}">
                <a16:creationId xmlns:a16="http://schemas.microsoft.com/office/drawing/2014/main" id="{EEAF2391-0881-1678-76AF-723570016FF6}"/>
              </a:ext>
            </a:extLst>
          </p:cNvPr>
          <p:cNvSpPr/>
          <p:nvPr/>
        </p:nvSpPr>
        <p:spPr>
          <a:xfrm rot="10800000">
            <a:off x="5086883" y="5914686"/>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Isosceles Triangle 30">
            <a:extLst>
              <a:ext uri="{FF2B5EF4-FFF2-40B4-BE49-F238E27FC236}">
                <a16:creationId xmlns:a16="http://schemas.microsoft.com/office/drawing/2014/main" id="{3BE7AF3B-717F-EC53-4E22-B26E34E86A34}"/>
              </a:ext>
            </a:extLst>
          </p:cNvPr>
          <p:cNvSpPr/>
          <p:nvPr/>
        </p:nvSpPr>
        <p:spPr>
          <a:xfrm rot="10800000">
            <a:off x="7353229" y="5914686"/>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Isosceles Triangle 31">
            <a:extLst>
              <a:ext uri="{FF2B5EF4-FFF2-40B4-BE49-F238E27FC236}">
                <a16:creationId xmlns:a16="http://schemas.microsoft.com/office/drawing/2014/main" id="{44587841-7882-F25C-9B84-1E65274B124E}"/>
              </a:ext>
            </a:extLst>
          </p:cNvPr>
          <p:cNvSpPr/>
          <p:nvPr/>
        </p:nvSpPr>
        <p:spPr>
          <a:xfrm rot="10800000">
            <a:off x="9619576" y="5914686"/>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9848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5345766A-ACE2-FD3D-BAAC-0B69A996F745}"/>
              </a:ext>
            </a:extLst>
          </p:cNvPr>
          <p:cNvGraphicFramePr>
            <a:graphicFrameLocks noGrp="1"/>
          </p:cNvGraphicFramePr>
          <p:nvPr>
            <p:extLst>
              <p:ext uri="{D42A27DB-BD31-4B8C-83A1-F6EECF244321}">
                <p14:modId xmlns:p14="http://schemas.microsoft.com/office/powerpoint/2010/main" val="1202682317"/>
              </p:ext>
            </p:extLst>
          </p:nvPr>
        </p:nvGraphicFramePr>
        <p:xfrm>
          <a:off x="1726163" y="2405502"/>
          <a:ext cx="8154085" cy="3725183"/>
        </p:xfrm>
        <a:graphic>
          <a:graphicData uri="http://schemas.openxmlformats.org/drawingml/2006/table">
            <a:tbl>
              <a:tblPr firstRow="1" bandRow="1">
                <a:tableStyleId>{5C22544A-7EE6-4342-B048-85BDC9FD1C3A}</a:tableStyleId>
              </a:tblPr>
              <a:tblGrid>
                <a:gridCol w="904037">
                  <a:extLst>
                    <a:ext uri="{9D8B030D-6E8A-4147-A177-3AD203B41FA5}">
                      <a16:colId xmlns:a16="http://schemas.microsoft.com/office/drawing/2014/main" val="2042881957"/>
                    </a:ext>
                  </a:extLst>
                </a:gridCol>
                <a:gridCol w="453128">
                  <a:extLst>
                    <a:ext uri="{9D8B030D-6E8A-4147-A177-3AD203B41FA5}">
                      <a16:colId xmlns:a16="http://schemas.microsoft.com/office/drawing/2014/main" val="1658098144"/>
                    </a:ext>
                  </a:extLst>
                </a:gridCol>
                <a:gridCol w="453128">
                  <a:extLst>
                    <a:ext uri="{9D8B030D-6E8A-4147-A177-3AD203B41FA5}">
                      <a16:colId xmlns:a16="http://schemas.microsoft.com/office/drawing/2014/main" val="1929315645"/>
                    </a:ext>
                  </a:extLst>
                </a:gridCol>
                <a:gridCol w="453128">
                  <a:extLst>
                    <a:ext uri="{9D8B030D-6E8A-4147-A177-3AD203B41FA5}">
                      <a16:colId xmlns:a16="http://schemas.microsoft.com/office/drawing/2014/main" val="2273943358"/>
                    </a:ext>
                  </a:extLst>
                </a:gridCol>
                <a:gridCol w="453128">
                  <a:extLst>
                    <a:ext uri="{9D8B030D-6E8A-4147-A177-3AD203B41FA5}">
                      <a16:colId xmlns:a16="http://schemas.microsoft.com/office/drawing/2014/main" val="25569759"/>
                    </a:ext>
                  </a:extLst>
                </a:gridCol>
                <a:gridCol w="453128">
                  <a:extLst>
                    <a:ext uri="{9D8B030D-6E8A-4147-A177-3AD203B41FA5}">
                      <a16:colId xmlns:a16="http://schemas.microsoft.com/office/drawing/2014/main" val="1193627722"/>
                    </a:ext>
                  </a:extLst>
                </a:gridCol>
                <a:gridCol w="453128">
                  <a:extLst>
                    <a:ext uri="{9D8B030D-6E8A-4147-A177-3AD203B41FA5}">
                      <a16:colId xmlns:a16="http://schemas.microsoft.com/office/drawing/2014/main" val="803024579"/>
                    </a:ext>
                  </a:extLst>
                </a:gridCol>
                <a:gridCol w="453128">
                  <a:extLst>
                    <a:ext uri="{9D8B030D-6E8A-4147-A177-3AD203B41FA5}">
                      <a16:colId xmlns:a16="http://schemas.microsoft.com/office/drawing/2014/main" val="291574391"/>
                    </a:ext>
                  </a:extLst>
                </a:gridCol>
                <a:gridCol w="453128">
                  <a:extLst>
                    <a:ext uri="{9D8B030D-6E8A-4147-A177-3AD203B41FA5}">
                      <a16:colId xmlns:a16="http://schemas.microsoft.com/office/drawing/2014/main" val="305647078"/>
                    </a:ext>
                  </a:extLst>
                </a:gridCol>
                <a:gridCol w="453128">
                  <a:extLst>
                    <a:ext uri="{9D8B030D-6E8A-4147-A177-3AD203B41FA5}">
                      <a16:colId xmlns:a16="http://schemas.microsoft.com/office/drawing/2014/main" val="3255315275"/>
                    </a:ext>
                  </a:extLst>
                </a:gridCol>
                <a:gridCol w="453128">
                  <a:extLst>
                    <a:ext uri="{9D8B030D-6E8A-4147-A177-3AD203B41FA5}">
                      <a16:colId xmlns:a16="http://schemas.microsoft.com/office/drawing/2014/main" val="2941533846"/>
                    </a:ext>
                  </a:extLst>
                </a:gridCol>
                <a:gridCol w="453128">
                  <a:extLst>
                    <a:ext uri="{9D8B030D-6E8A-4147-A177-3AD203B41FA5}">
                      <a16:colId xmlns:a16="http://schemas.microsoft.com/office/drawing/2014/main" val="3618753316"/>
                    </a:ext>
                  </a:extLst>
                </a:gridCol>
                <a:gridCol w="453128">
                  <a:extLst>
                    <a:ext uri="{9D8B030D-6E8A-4147-A177-3AD203B41FA5}">
                      <a16:colId xmlns:a16="http://schemas.microsoft.com/office/drawing/2014/main" val="356277654"/>
                    </a:ext>
                  </a:extLst>
                </a:gridCol>
                <a:gridCol w="453128">
                  <a:extLst>
                    <a:ext uri="{9D8B030D-6E8A-4147-A177-3AD203B41FA5}">
                      <a16:colId xmlns:a16="http://schemas.microsoft.com/office/drawing/2014/main" val="2652597047"/>
                    </a:ext>
                  </a:extLst>
                </a:gridCol>
                <a:gridCol w="453128">
                  <a:extLst>
                    <a:ext uri="{9D8B030D-6E8A-4147-A177-3AD203B41FA5}">
                      <a16:colId xmlns:a16="http://schemas.microsoft.com/office/drawing/2014/main" val="3195816821"/>
                    </a:ext>
                  </a:extLst>
                </a:gridCol>
                <a:gridCol w="453128">
                  <a:extLst>
                    <a:ext uri="{9D8B030D-6E8A-4147-A177-3AD203B41FA5}">
                      <a16:colId xmlns:a16="http://schemas.microsoft.com/office/drawing/2014/main" val="3041143416"/>
                    </a:ext>
                  </a:extLst>
                </a:gridCol>
                <a:gridCol w="453128">
                  <a:extLst>
                    <a:ext uri="{9D8B030D-6E8A-4147-A177-3AD203B41FA5}">
                      <a16:colId xmlns:a16="http://schemas.microsoft.com/office/drawing/2014/main" val="2992733849"/>
                    </a:ext>
                  </a:extLst>
                </a:gridCol>
              </a:tblGrid>
              <a:tr h="243739">
                <a:tc>
                  <a:txBody>
                    <a:bodyPr/>
                    <a:lstStyle/>
                    <a:p>
                      <a:r>
                        <a:rPr lang="en-US" sz="1100" b="0" dirty="0">
                          <a:solidFill>
                            <a:schemeClr val="tx1"/>
                          </a:solidFill>
                        </a:rPr>
                        <a:t>8</a:t>
                      </a:r>
                      <a:r>
                        <a:rPr lang="en-US" sz="1100" b="0" baseline="30000" dirty="0">
                          <a:solidFill>
                            <a:schemeClr val="tx1"/>
                          </a:solidFill>
                        </a:rPr>
                        <a:t>th</a:t>
                      </a:r>
                      <a:r>
                        <a:rPr lang="en-US" sz="1100" b="0" dirty="0">
                          <a:solidFill>
                            <a:schemeClr val="tx1"/>
                          </a:solidFill>
                        </a:rPr>
                        <a:t> Floor</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9">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endParaRPr lang="en-IN"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600" b="0" kern="120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endParaRPr lang="en-IN" sz="11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9">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12060570"/>
                  </a:ext>
                </a:extLst>
              </a:tr>
              <a:tr h="243739">
                <a:tc>
                  <a:txBody>
                    <a:bodyPr/>
                    <a:lstStyle/>
                    <a:p>
                      <a:r>
                        <a:rPr lang="en-US" sz="1100" dirty="0">
                          <a:solidFill>
                            <a:schemeClr val="tx1"/>
                          </a:solidFill>
                        </a:rPr>
                        <a:t>7</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0895557"/>
                  </a:ext>
                </a:extLst>
              </a:tr>
              <a:tr h="243739">
                <a:tc>
                  <a:txBody>
                    <a:bodyPr/>
                    <a:lstStyle/>
                    <a:p>
                      <a:r>
                        <a:rPr lang="en-US" sz="1100" dirty="0">
                          <a:solidFill>
                            <a:schemeClr val="tx1"/>
                          </a:solidFill>
                        </a:rPr>
                        <a:t>6</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50320416"/>
                  </a:ext>
                </a:extLst>
              </a:tr>
              <a:tr h="243739">
                <a:tc>
                  <a:txBody>
                    <a:bodyPr/>
                    <a:lstStyle/>
                    <a:p>
                      <a:r>
                        <a:rPr lang="en-US" sz="1100" dirty="0">
                          <a:solidFill>
                            <a:schemeClr val="tx1"/>
                          </a:solidFill>
                        </a:rPr>
                        <a:t>5</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44625577"/>
                  </a:ext>
                </a:extLst>
              </a:tr>
              <a:tr h="243739">
                <a:tc>
                  <a:txBody>
                    <a:bodyPr/>
                    <a:lstStyle/>
                    <a:p>
                      <a:r>
                        <a:rPr lang="en-US" sz="1100" dirty="0">
                          <a:solidFill>
                            <a:schemeClr val="tx1"/>
                          </a:solidFill>
                        </a:rPr>
                        <a:t>4</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16023547"/>
                  </a:ext>
                </a:extLst>
              </a:tr>
              <a:tr h="243739">
                <a:tc>
                  <a:txBody>
                    <a:bodyPr/>
                    <a:lstStyle/>
                    <a:p>
                      <a:r>
                        <a:rPr lang="en-US" sz="1100" dirty="0">
                          <a:solidFill>
                            <a:schemeClr val="tx1"/>
                          </a:solidFill>
                        </a:rPr>
                        <a:t>3</a:t>
                      </a:r>
                      <a:r>
                        <a:rPr lang="en-US" sz="1100" baseline="30000" dirty="0">
                          <a:solidFill>
                            <a:schemeClr val="tx1"/>
                          </a:solidFill>
                        </a:rPr>
                        <a:t>rd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04485005"/>
                  </a:ext>
                </a:extLst>
              </a:tr>
              <a:tr h="243739">
                <a:tc>
                  <a:txBody>
                    <a:bodyPr/>
                    <a:lstStyle/>
                    <a:p>
                      <a:r>
                        <a:rPr lang="en-US" sz="1100" dirty="0">
                          <a:solidFill>
                            <a:schemeClr val="tx1"/>
                          </a:solidFill>
                        </a:rPr>
                        <a:t>2</a:t>
                      </a:r>
                      <a:r>
                        <a:rPr lang="en-US" sz="1100" baseline="30000" dirty="0">
                          <a:solidFill>
                            <a:schemeClr val="tx1"/>
                          </a:solidFill>
                        </a:rPr>
                        <a:t>nd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86601576"/>
                  </a:ext>
                </a:extLst>
              </a:tr>
              <a:tr h="243739">
                <a:tc>
                  <a:txBody>
                    <a:bodyPr/>
                    <a:lstStyle/>
                    <a:p>
                      <a:r>
                        <a:rPr lang="en-US" sz="1100" dirty="0">
                          <a:solidFill>
                            <a:schemeClr val="tx1"/>
                          </a:solidFill>
                        </a:rPr>
                        <a:t>1</a:t>
                      </a:r>
                      <a:r>
                        <a:rPr lang="en-US" sz="1100" baseline="30000" dirty="0">
                          <a:solidFill>
                            <a:schemeClr val="tx1"/>
                          </a:solidFill>
                        </a:rPr>
                        <a:t>st</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96434221"/>
                  </a:ext>
                </a:extLst>
              </a:tr>
              <a:tr h="401453">
                <a:tc>
                  <a:txBody>
                    <a:bodyPr/>
                    <a:lstStyle/>
                    <a:p>
                      <a:r>
                        <a:rPr lang="en-US" sz="1100" dirty="0">
                          <a:solidFill>
                            <a:schemeClr val="tx1"/>
                          </a:solidFill>
                        </a:rPr>
                        <a:t>Ground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endParaRPr lang="en-IN" sz="6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73705049"/>
                  </a:ext>
                </a:extLst>
              </a:tr>
              <a:tr h="361883">
                <a:tc gridSpan="3">
                  <a:txBody>
                    <a:bodyPr/>
                    <a:lstStyle/>
                    <a:p>
                      <a:r>
                        <a:rPr lang="en-US" sz="1100" dirty="0">
                          <a:solidFill>
                            <a:schemeClr val="tx1"/>
                          </a:solidFill>
                        </a:rPr>
                        <a:t>Direction of Facing</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tx1"/>
                          </a:solidFill>
                          <a:latin typeface="+mn-lt"/>
                          <a:ea typeface="+mn-ea"/>
                          <a:cs typeface="+mn-cs"/>
                        </a:rPr>
                        <a:t>N</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tx1"/>
                          </a:solidFill>
                          <a:latin typeface="+mn-lt"/>
                          <a:ea typeface="+mn-ea"/>
                          <a:cs typeface="+mn-cs"/>
                        </a:rPr>
                        <a:t>N</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tx1"/>
                          </a:solidFill>
                          <a:latin typeface="+mn-lt"/>
                          <a:ea typeface="+mn-ea"/>
                          <a:cs typeface="+mn-cs"/>
                        </a:rPr>
                        <a:t>S</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tx1"/>
                          </a:solidFill>
                          <a:latin typeface="+mn-lt"/>
                          <a:ea typeface="+mn-ea"/>
                          <a:cs typeface="+mn-cs"/>
                        </a:rPr>
                        <a:t>S</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59718539"/>
                  </a:ext>
                </a:extLst>
              </a:tr>
              <a:tr h="287980">
                <a:tc gridSpan="3">
                  <a:txBody>
                    <a:bodyPr/>
                    <a:lstStyle/>
                    <a:p>
                      <a:r>
                        <a:rPr lang="en-US" sz="1100" dirty="0">
                          <a:solidFill>
                            <a:schemeClr val="tx1"/>
                          </a:solidFill>
                        </a:rPr>
                        <a:t>Flats per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4</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4</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4</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00425620"/>
                  </a:ext>
                </a:extLst>
              </a:tr>
              <a:tr h="287980">
                <a:tc gridSpan="3">
                  <a:txBody>
                    <a:bodyPr/>
                    <a:lstStyle/>
                    <a:p>
                      <a:r>
                        <a:rPr lang="en-US" sz="1100" dirty="0">
                          <a:solidFill>
                            <a:schemeClr val="tx1"/>
                          </a:solidFill>
                        </a:rPr>
                        <a:t>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1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2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3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40412131"/>
                  </a:ext>
                </a:extLst>
              </a:tr>
              <a:tr h="287980">
                <a:tc gridSpan="3">
                  <a:txBody>
                    <a:bodyPr/>
                    <a:lstStyle/>
                    <a:p>
                      <a:r>
                        <a:rPr lang="en-US" sz="1100" dirty="0">
                          <a:solidFill>
                            <a:schemeClr val="tx1"/>
                          </a:solidFill>
                        </a:rPr>
                        <a:t>Number of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6</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8</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8</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2486136"/>
                  </a:ext>
                </a:extLst>
              </a:tr>
            </a:tbl>
          </a:graphicData>
        </a:graphic>
      </p:graphicFrame>
      <p:sp>
        <p:nvSpPr>
          <p:cNvPr id="19" name="Rectangle 18">
            <a:hlinkClick r:id="rId2" action="ppaction://hlinksldjump"/>
            <a:extLst>
              <a:ext uri="{FF2B5EF4-FFF2-40B4-BE49-F238E27FC236}">
                <a16:creationId xmlns:a16="http://schemas.microsoft.com/office/drawing/2014/main" id="{88A99D81-56BC-5705-D819-BD243C2AA868}"/>
              </a:ext>
            </a:extLst>
          </p:cNvPr>
          <p:cNvSpPr/>
          <p:nvPr/>
        </p:nvSpPr>
        <p:spPr>
          <a:xfrm>
            <a:off x="3485757" y="6261190"/>
            <a:ext cx="1888675"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20" name="Rectangle 19">
            <a:extLst>
              <a:ext uri="{FF2B5EF4-FFF2-40B4-BE49-F238E27FC236}">
                <a16:creationId xmlns:a16="http://schemas.microsoft.com/office/drawing/2014/main" id="{24D5A23C-9CA3-CB5F-1EF1-70C5FD528A06}"/>
              </a:ext>
            </a:extLst>
          </p:cNvPr>
          <p:cNvSpPr/>
          <p:nvPr/>
        </p:nvSpPr>
        <p:spPr>
          <a:xfrm>
            <a:off x="5803641" y="6261190"/>
            <a:ext cx="1810138"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2</a:t>
            </a:r>
            <a:endParaRPr lang="en-IN" sz="1400" b="1" dirty="0">
              <a:solidFill>
                <a:schemeClr val="tx1"/>
              </a:solidFill>
            </a:endParaRPr>
          </a:p>
        </p:txBody>
      </p:sp>
      <p:sp>
        <p:nvSpPr>
          <p:cNvPr id="21" name="Rectangle 20">
            <a:extLst>
              <a:ext uri="{FF2B5EF4-FFF2-40B4-BE49-F238E27FC236}">
                <a16:creationId xmlns:a16="http://schemas.microsoft.com/office/drawing/2014/main" id="{399D083B-EA11-2086-AA63-CEB26089F800}"/>
              </a:ext>
            </a:extLst>
          </p:cNvPr>
          <p:cNvSpPr/>
          <p:nvPr/>
        </p:nvSpPr>
        <p:spPr>
          <a:xfrm>
            <a:off x="8061650" y="6261190"/>
            <a:ext cx="1809267"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3</a:t>
            </a:r>
            <a:endParaRPr lang="en-IN" sz="1400" b="1" dirty="0">
              <a:solidFill>
                <a:schemeClr val="tx1"/>
              </a:solidFill>
            </a:endParaRPr>
          </a:p>
        </p:txBody>
      </p:sp>
      <p:sp>
        <p:nvSpPr>
          <p:cNvPr id="24" name="Isosceles Triangle 23">
            <a:extLst>
              <a:ext uri="{FF2B5EF4-FFF2-40B4-BE49-F238E27FC236}">
                <a16:creationId xmlns:a16="http://schemas.microsoft.com/office/drawing/2014/main" id="{6AC52D7E-0BAC-5FEB-08C5-02124D3AF629}"/>
              </a:ext>
            </a:extLst>
          </p:cNvPr>
          <p:cNvSpPr/>
          <p:nvPr/>
        </p:nvSpPr>
        <p:spPr>
          <a:xfrm rot="10800000">
            <a:off x="5086884" y="5352100"/>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6514F42E-B1DC-93AC-AED6-5AFE600A305B}"/>
              </a:ext>
            </a:extLst>
          </p:cNvPr>
          <p:cNvSpPr/>
          <p:nvPr/>
        </p:nvSpPr>
        <p:spPr>
          <a:xfrm rot="10800000">
            <a:off x="7353230" y="5352100"/>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Isosceles Triangle 25">
            <a:extLst>
              <a:ext uri="{FF2B5EF4-FFF2-40B4-BE49-F238E27FC236}">
                <a16:creationId xmlns:a16="http://schemas.microsoft.com/office/drawing/2014/main" id="{7587D385-74CB-6ACF-1B11-D56A05E48B41}"/>
              </a:ext>
            </a:extLst>
          </p:cNvPr>
          <p:cNvSpPr/>
          <p:nvPr/>
        </p:nvSpPr>
        <p:spPr>
          <a:xfrm rot="10800000">
            <a:off x="9619577" y="5352100"/>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Isosceles Triangle 26">
            <a:extLst>
              <a:ext uri="{FF2B5EF4-FFF2-40B4-BE49-F238E27FC236}">
                <a16:creationId xmlns:a16="http://schemas.microsoft.com/office/drawing/2014/main" id="{1A077BB2-AD6F-BA68-3A8D-4EECCB89A95B}"/>
              </a:ext>
            </a:extLst>
          </p:cNvPr>
          <p:cNvSpPr/>
          <p:nvPr/>
        </p:nvSpPr>
        <p:spPr>
          <a:xfrm rot="10800000">
            <a:off x="5086884" y="563339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Isosceles Triangle 27">
            <a:extLst>
              <a:ext uri="{FF2B5EF4-FFF2-40B4-BE49-F238E27FC236}">
                <a16:creationId xmlns:a16="http://schemas.microsoft.com/office/drawing/2014/main" id="{182F4BF2-3953-C1BD-374F-8DF1728E90F1}"/>
              </a:ext>
            </a:extLst>
          </p:cNvPr>
          <p:cNvSpPr/>
          <p:nvPr/>
        </p:nvSpPr>
        <p:spPr>
          <a:xfrm rot="10800000">
            <a:off x="7353230" y="563339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Isosceles Triangle 28">
            <a:extLst>
              <a:ext uri="{FF2B5EF4-FFF2-40B4-BE49-F238E27FC236}">
                <a16:creationId xmlns:a16="http://schemas.microsoft.com/office/drawing/2014/main" id="{2BF7B9FF-5D70-9349-F413-728F4458D6A3}"/>
              </a:ext>
            </a:extLst>
          </p:cNvPr>
          <p:cNvSpPr/>
          <p:nvPr/>
        </p:nvSpPr>
        <p:spPr>
          <a:xfrm rot="10800000">
            <a:off x="9619577" y="563339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Isosceles Triangle 29">
            <a:extLst>
              <a:ext uri="{FF2B5EF4-FFF2-40B4-BE49-F238E27FC236}">
                <a16:creationId xmlns:a16="http://schemas.microsoft.com/office/drawing/2014/main" id="{633FAE67-7C90-E9D8-0CC0-CFC31F891304}"/>
              </a:ext>
            </a:extLst>
          </p:cNvPr>
          <p:cNvSpPr/>
          <p:nvPr/>
        </p:nvSpPr>
        <p:spPr>
          <a:xfrm rot="10800000">
            <a:off x="5086883" y="5914686"/>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Isosceles Triangle 30">
            <a:extLst>
              <a:ext uri="{FF2B5EF4-FFF2-40B4-BE49-F238E27FC236}">
                <a16:creationId xmlns:a16="http://schemas.microsoft.com/office/drawing/2014/main" id="{A2BEFBEF-8910-606D-7B70-DC54E504A268}"/>
              </a:ext>
            </a:extLst>
          </p:cNvPr>
          <p:cNvSpPr/>
          <p:nvPr/>
        </p:nvSpPr>
        <p:spPr>
          <a:xfrm rot="10800000">
            <a:off x="7353229" y="5914686"/>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Isosceles Triangle 31">
            <a:extLst>
              <a:ext uri="{FF2B5EF4-FFF2-40B4-BE49-F238E27FC236}">
                <a16:creationId xmlns:a16="http://schemas.microsoft.com/office/drawing/2014/main" id="{53622304-EA9D-946F-E0C3-092AF1A966F1}"/>
              </a:ext>
            </a:extLst>
          </p:cNvPr>
          <p:cNvSpPr/>
          <p:nvPr/>
        </p:nvSpPr>
        <p:spPr>
          <a:xfrm rot="10800000">
            <a:off x="9619576" y="5914686"/>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Isosceles Triangle 32">
            <a:extLst>
              <a:ext uri="{FF2B5EF4-FFF2-40B4-BE49-F238E27FC236}">
                <a16:creationId xmlns:a16="http://schemas.microsoft.com/office/drawing/2014/main" id="{556ED8D1-C6B5-D738-ECFA-58528ECB0A5F}"/>
              </a:ext>
            </a:extLst>
          </p:cNvPr>
          <p:cNvSpPr/>
          <p:nvPr/>
        </p:nvSpPr>
        <p:spPr>
          <a:xfrm rot="10800000">
            <a:off x="3821642"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Isosceles Triangle 33">
            <a:extLst>
              <a:ext uri="{FF2B5EF4-FFF2-40B4-BE49-F238E27FC236}">
                <a16:creationId xmlns:a16="http://schemas.microsoft.com/office/drawing/2014/main" id="{6A784ECC-62B2-2C38-D7CF-F0CE1BCB6A00}"/>
              </a:ext>
            </a:extLst>
          </p:cNvPr>
          <p:cNvSpPr/>
          <p:nvPr/>
        </p:nvSpPr>
        <p:spPr>
          <a:xfrm rot="10800000">
            <a:off x="4232189"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Isosceles Triangle 34">
            <a:extLst>
              <a:ext uri="{FF2B5EF4-FFF2-40B4-BE49-F238E27FC236}">
                <a16:creationId xmlns:a16="http://schemas.microsoft.com/office/drawing/2014/main" id="{3CAEB182-8617-3A85-E042-011C7EB8F149}"/>
              </a:ext>
            </a:extLst>
          </p:cNvPr>
          <p:cNvSpPr/>
          <p:nvPr/>
        </p:nvSpPr>
        <p:spPr>
          <a:xfrm rot="10800000">
            <a:off x="4717381"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Isosceles Triangle 35">
            <a:extLst>
              <a:ext uri="{FF2B5EF4-FFF2-40B4-BE49-F238E27FC236}">
                <a16:creationId xmlns:a16="http://schemas.microsoft.com/office/drawing/2014/main" id="{82434475-D9B3-6B3B-0EA8-2DF6DEED1B38}"/>
              </a:ext>
            </a:extLst>
          </p:cNvPr>
          <p:cNvSpPr/>
          <p:nvPr/>
        </p:nvSpPr>
        <p:spPr>
          <a:xfrm rot="10800000">
            <a:off x="5134954"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Isosceles Triangle 36">
            <a:extLst>
              <a:ext uri="{FF2B5EF4-FFF2-40B4-BE49-F238E27FC236}">
                <a16:creationId xmlns:a16="http://schemas.microsoft.com/office/drawing/2014/main" id="{4EFFB1BF-92C3-6BC2-9EF0-BA28551E92F8}"/>
              </a:ext>
            </a:extLst>
          </p:cNvPr>
          <p:cNvSpPr/>
          <p:nvPr/>
        </p:nvSpPr>
        <p:spPr>
          <a:xfrm rot="10800000">
            <a:off x="6064098"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F6D73F1F-4849-E646-E83B-27599BE74F20}"/>
              </a:ext>
            </a:extLst>
          </p:cNvPr>
          <p:cNvSpPr/>
          <p:nvPr/>
        </p:nvSpPr>
        <p:spPr>
          <a:xfrm rot="10800000">
            <a:off x="6474645"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6C84B9BF-FA1E-91E5-73D0-88316D0CD7DE}"/>
              </a:ext>
            </a:extLst>
          </p:cNvPr>
          <p:cNvSpPr/>
          <p:nvPr/>
        </p:nvSpPr>
        <p:spPr>
          <a:xfrm rot="10800000">
            <a:off x="6959837"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Isosceles Triangle 39">
            <a:extLst>
              <a:ext uri="{FF2B5EF4-FFF2-40B4-BE49-F238E27FC236}">
                <a16:creationId xmlns:a16="http://schemas.microsoft.com/office/drawing/2014/main" id="{136F4C12-4D9A-69AE-F881-326C27B174BB}"/>
              </a:ext>
            </a:extLst>
          </p:cNvPr>
          <p:cNvSpPr/>
          <p:nvPr/>
        </p:nvSpPr>
        <p:spPr>
          <a:xfrm rot="10800000">
            <a:off x="7377410"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Isosceles Triangle 40">
            <a:extLst>
              <a:ext uri="{FF2B5EF4-FFF2-40B4-BE49-F238E27FC236}">
                <a16:creationId xmlns:a16="http://schemas.microsoft.com/office/drawing/2014/main" id="{051C55D1-98DC-64E4-5488-42B2A98209A5}"/>
              </a:ext>
            </a:extLst>
          </p:cNvPr>
          <p:cNvSpPr/>
          <p:nvPr/>
        </p:nvSpPr>
        <p:spPr>
          <a:xfrm rot="10800000">
            <a:off x="8336048"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Isosceles Triangle 41">
            <a:extLst>
              <a:ext uri="{FF2B5EF4-FFF2-40B4-BE49-F238E27FC236}">
                <a16:creationId xmlns:a16="http://schemas.microsoft.com/office/drawing/2014/main" id="{CDD86596-E3AD-13C1-4FAE-95E79DC189D9}"/>
              </a:ext>
            </a:extLst>
          </p:cNvPr>
          <p:cNvSpPr/>
          <p:nvPr/>
        </p:nvSpPr>
        <p:spPr>
          <a:xfrm rot="10800000">
            <a:off x="8746595"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Isosceles Triangle 42">
            <a:extLst>
              <a:ext uri="{FF2B5EF4-FFF2-40B4-BE49-F238E27FC236}">
                <a16:creationId xmlns:a16="http://schemas.microsoft.com/office/drawing/2014/main" id="{AE81E3EA-3DE8-28EF-EBC1-3CBF22963AD3}"/>
              </a:ext>
            </a:extLst>
          </p:cNvPr>
          <p:cNvSpPr/>
          <p:nvPr/>
        </p:nvSpPr>
        <p:spPr>
          <a:xfrm rot="10800000">
            <a:off x="9231787"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Isosceles Triangle 43">
            <a:extLst>
              <a:ext uri="{FF2B5EF4-FFF2-40B4-BE49-F238E27FC236}">
                <a16:creationId xmlns:a16="http://schemas.microsoft.com/office/drawing/2014/main" id="{70BC4324-9C55-0C6C-2767-2AB91D90C074}"/>
              </a:ext>
            </a:extLst>
          </p:cNvPr>
          <p:cNvSpPr/>
          <p:nvPr/>
        </p:nvSpPr>
        <p:spPr>
          <a:xfrm rot="10800000">
            <a:off x="9649360"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50610DE7-BDDF-0838-C503-7682DE3E33A8}"/>
              </a:ext>
            </a:extLst>
          </p:cNvPr>
          <p:cNvSpPr/>
          <p:nvPr/>
        </p:nvSpPr>
        <p:spPr>
          <a:xfrm>
            <a:off x="2136709" y="1699944"/>
            <a:ext cx="1019382"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50000"/>
                    <a:lumOff val="50000"/>
                  </a:schemeClr>
                </a:solidFill>
              </a:rPr>
              <a:t>3</a:t>
            </a:r>
            <a:endParaRPr lang="en-IN" sz="1400" i="1" dirty="0">
              <a:solidFill>
                <a:schemeClr val="tx1">
                  <a:lumMod val="50000"/>
                  <a:lumOff val="50000"/>
                </a:schemeClr>
              </a:solidFill>
            </a:endParaRPr>
          </a:p>
        </p:txBody>
      </p:sp>
      <p:sp>
        <p:nvSpPr>
          <p:cNvPr id="46" name="Rectangle: Rounded Corners 45">
            <a:extLst>
              <a:ext uri="{FF2B5EF4-FFF2-40B4-BE49-F238E27FC236}">
                <a16:creationId xmlns:a16="http://schemas.microsoft.com/office/drawing/2014/main" id="{8562F1F4-87B5-5EEC-B8D8-19E208662091}"/>
              </a:ext>
            </a:extLst>
          </p:cNvPr>
          <p:cNvSpPr/>
          <p:nvPr/>
        </p:nvSpPr>
        <p:spPr>
          <a:xfrm>
            <a:off x="458400" y="1699944"/>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Number of Block</a:t>
            </a:r>
            <a:endParaRPr lang="en-IN" sz="1200" dirty="0"/>
          </a:p>
        </p:txBody>
      </p:sp>
      <p:sp>
        <p:nvSpPr>
          <p:cNvPr id="47" name="Isosceles Triangle 46">
            <a:extLst>
              <a:ext uri="{FF2B5EF4-FFF2-40B4-BE49-F238E27FC236}">
                <a16:creationId xmlns:a16="http://schemas.microsoft.com/office/drawing/2014/main" id="{7B5C0FE3-6235-5267-6A18-5238FF054121}"/>
              </a:ext>
            </a:extLst>
          </p:cNvPr>
          <p:cNvSpPr/>
          <p:nvPr/>
        </p:nvSpPr>
        <p:spPr>
          <a:xfrm rot="10800000">
            <a:off x="2894191" y="1895887"/>
            <a:ext cx="180000" cy="835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48" name="Rectangle 47">
            <a:extLst>
              <a:ext uri="{FF2B5EF4-FFF2-40B4-BE49-F238E27FC236}">
                <a16:creationId xmlns:a16="http://schemas.microsoft.com/office/drawing/2014/main" id="{FABDE5DB-C241-7972-3A4D-B292872A55EE}"/>
              </a:ext>
            </a:extLst>
          </p:cNvPr>
          <p:cNvSpPr/>
          <p:nvPr/>
        </p:nvSpPr>
        <p:spPr>
          <a:xfrm>
            <a:off x="2118049" y="88448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49" name="Rectangle: Rounded Corners 48">
            <a:extLst>
              <a:ext uri="{FF2B5EF4-FFF2-40B4-BE49-F238E27FC236}">
                <a16:creationId xmlns:a16="http://schemas.microsoft.com/office/drawing/2014/main" id="{6F871200-5660-D83E-B981-41C70B525834}"/>
              </a:ext>
            </a:extLst>
          </p:cNvPr>
          <p:cNvSpPr/>
          <p:nvPr/>
        </p:nvSpPr>
        <p:spPr>
          <a:xfrm>
            <a:off x="458400" y="875307"/>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Project Name</a:t>
            </a:r>
            <a:endParaRPr lang="en-IN" sz="1200" dirty="0"/>
          </a:p>
        </p:txBody>
      </p:sp>
      <p:sp>
        <p:nvSpPr>
          <p:cNvPr id="50" name="Rectangle 49">
            <a:extLst>
              <a:ext uri="{FF2B5EF4-FFF2-40B4-BE49-F238E27FC236}">
                <a16:creationId xmlns:a16="http://schemas.microsoft.com/office/drawing/2014/main" id="{C9ED73A4-C5D3-EBB5-C0BA-FB2C91879F0C}"/>
              </a:ext>
            </a:extLst>
          </p:cNvPr>
          <p:cNvSpPr/>
          <p:nvPr/>
        </p:nvSpPr>
        <p:spPr>
          <a:xfrm>
            <a:off x="2136709" y="1292216"/>
            <a:ext cx="1019382"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FLATS</a:t>
            </a:r>
            <a:endParaRPr lang="en-IN" sz="1200" dirty="0">
              <a:solidFill>
                <a:schemeClr val="tx1">
                  <a:lumMod val="50000"/>
                  <a:lumOff val="50000"/>
                </a:schemeClr>
              </a:solidFill>
            </a:endParaRPr>
          </a:p>
        </p:txBody>
      </p:sp>
      <p:sp>
        <p:nvSpPr>
          <p:cNvPr id="51" name="Rectangle: Rounded Corners 50">
            <a:extLst>
              <a:ext uri="{FF2B5EF4-FFF2-40B4-BE49-F238E27FC236}">
                <a16:creationId xmlns:a16="http://schemas.microsoft.com/office/drawing/2014/main" id="{2D55FFB1-CDDB-5AC9-032F-DE6674A7172A}"/>
              </a:ext>
            </a:extLst>
          </p:cNvPr>
          <p:cNvSpPr/>
          <p:nvPr/>
        </p:nvSpPr>
        <p:spPr>
          <a:xfrm>
            <a:off x="458400" y="1292216"/>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Type of Property</a:t>
            </a:r>
            <a:endParaRPr lang="en-IN" sz="1200" dirty="0"/>
          </a:p>
        </p:txBody>
      </p:sp>
      <p:sp>
        <p:nvSpPr>
          <p:cNvPr id="52" name="Isosceles Triangle 51">
            <a:extLst>
              <a:ext uri="{FF2B5EF4-FFF2-40B4-BE49-F238E27FC236}">
                <a16:creationId xmlns:a16="http://schemas.microsoft.com/office/drawing/2014/main" id="{B1C5D8A4-00E6-133F-EE74-98B11A4B7B80}"/>
              </a:ext>
            </a:extLst>
          </p:cNvPr>
          <p:cNvSpPr/>
          <p:nvPr/>
        </p:nvSpPr>
        <p:spPr>
          <a:xfrm rot="10800000">
            <a:off x="2894191" y="1488159"/>
            <a:ext cx="180000" cy="835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Tree>
    <p:extLst>
      <p:ext uri="{BB962C8B-B14F-4D97-AF65-F5344CB8AC3E}">
        <p14:creationId xmlns:p14="http://schemas.microsoft.com/office/powerpoint/2010/main" val="175983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47F8CE-93E9-4BFC-C93C-BE9CFBABD736}"/>
            </a:ext>
          </a:extLst>
        </p:cNvPr>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25655D6F-544A-1090-D823-7CCA85B367C2}"/>
              </a:ext>
            </a:extLst>
          </p:cNvPr>
          <p:cNvGraphicFramePr>
            <a:graphicFrameLocks noGrp="1"/>
          </p:cNvGraphicFramePr>
          <p:nvPr>
            <p:extLst>
              <p:ext uri="{D42A27DB-BD31-4B8C-83A1-F6EECF244321}">
                <p14:modId xmlns:p14="http://schemas.microsoft.com/office/powerpoint/2010/main" val="1302943181"/>
              </p:ext>
            </p:extLst>
          </p:nvPr>
        </p:nvGraphicFramePr>
        <p:xfrm>
          <a:off x="1726163" y="2405502"/>
          <a:ext cx="8201608" cy="3725183"/>
        </p:xfrm>
        <a:graphic>
          <a:graphicData uri="http://schemas.openxmlformats.org/drawingml/2006/table">
            <a:tbl>
              <a:tblPr firstRow="1" bandRow="1">
                <a:tableStyleId>{5C22544A-7EE6-4342-B048-85BDC9FD1C3A}</a:tableStyleId>
              </a:tblPr>
              <a:tblGrid>
                <a:gridCol w="904037">
                  <a:extLst>
                    <a:ext uri="{9D8B030D-6E8A-4147-A177-3AD203B41FA5}">
                      <a16:colId xmlns:a16="http://schemas.microsoft.com/office/drawing/2014/main" val="2042881957"/>
                    </a:ext>
                  </a:extLst>
                </a:gridCol>
                <a:gridCol w="453128">
                  <a:extLst>
                    <a:ext uri="{9D8B030D-6E8A-4147-A177-3AD203B41FA5}">
                      <a16:colId xmlns:a16="http://schemas.microsoft.com/office/drawing/2014/main" val="1658098144"/>
                    </a:ext>
                  </a:extLst>
                </a:gridCol>
                <a:gridCol w="453128">
                  <a:extLst>
                    <a:ext uri="{9D8B030D-6E8A-4147-A177-3AD203B41FA5}">
                      <a16:colId xmlns:a16="http://schemas.microsoft.com/office/drawing/2014/main" val="1929315645"/>
                    </a:ext>
                  </a:extLst>
                </a:gridCol>
                <a:gridCol w="453128">
                  <a:extLst>
                    <a:ext uri="{9D8B030D-6E8A-4147-A177-3AD203B41FA5}">
                      <a16:colId xmlns:a16="http://schemas.microsoft.com/office/drawing/2014/main" val="2273943358"/>
                    </a:ext>
                  </a:extLst>
                </a:gridCol>
                <a:gridCol w="453128">
                  <a:extLst>
                    <a:ext uri="{9D8B030D-6E8A-4147-A177-3AD203B41FA5}">
                      <a16:colId xmlns:a16="http://schemas.microsoft.com/office/drawing/2014/main" val="25569759"/>
                    </a:ext>
                  </a:extLst>
                </a:gridCol>
                <a:gridCol w="453128">
                  <a:extLst>
                    <a:ext uri="{9D8B030D-6E8A-4147-A177-3AD203B41FA5}">
                      <a16:colId xmlns:a16="http://schemas.microsoft.com/office/drawing/2014/main" val="1193627722"/>
                    </a:ext>
                  </a:extLst>
                </a:gridCol>
                <a:gridCol w="453128">
                  <a:extLst>
                    <a:ext uri="{9D8B030D-6E8A-4147-A177-3AD203B41FA5}">
                      <a16:colId xmlns:a16="http://schemas.microsoft.com/office/drawing/2014/main" val="803024579"/>
                    </a:ext>
                  </a:extLst>
                </a:gridCol>
                <a:gridCol w="453128">
                  <a:extLst>
                    <a:ext uri="{9D8B030D-6E8A-4147-A177-3AD203B41FA5}">
                      <a16:colId xmlns:a16="http://schemas.microsoft.com/office/drawing/2014/main" val="291574391"/>
                    </a:ext>
                  </a:extLst>
                </a:gridCol>
                <a:gridCol w="453128">
                  <a:extLst>
                    <a:ext uri="{9D8B030D-6E8A-4147-A177-3AD203B41FA5}">
                      <a16:colId xmlns:a16="http://schemas.microsoft.com/office/drawing/2014/main" val="305647078"/>
                    </a:ext>
                  </a:extLst>
                </a:gridCol>
                <a:gridCol w="453128">
                  <a:extLst>
                    <a:ext uri="{9D8B030D-6E8A-4147-A177-3AD203B41FA5}">
                      <a16:colId xmlns:a16="http://schemas.microsoft.com/office/drawing/2014/main" val="3255315275"/>
                    </a:ext>
                  </a:extLst>
                </a:gridCol>
                <a:gridCol w="453128">
                  <a:extLst>
                    <a:ext uri="{9D8B030D-6E8A-4147-A177-3AD203B41FA5}">
                      <a16:colId xmlns:a16="http://schemas.microsoft.com/office/drawing/2014/main" val="2941533846"/>
                    </a:ext>
                  </a:extLst>
                </a:gridCol>
                <a:gridCol w="453128">
                  <a:extLst>
                    <a:ext uri="{9D8B030D-6E8A-4147-A177-3AD203B41FA5}">
                      <a16:colId xmlns:a16="http://schemas.microsoft.com/office/drawing/2014/main" val="3618753316"/>
                    </a:ext>
                  </a:extLst>
                </a:gridCol>
                <a:gridCol w="453128">
                  <a:extLst>
                    <a:ext uri="{9D8B030D-6E8A-4147-A177-3AD203B41FA5}">
                      <a16:colId xmlns:a16="http://schemas.microsoft.com/office/drawing/2014/main" val="356277654"/>
                    </a:ext>
                  </a:extLst>
                </a:gridCol>
                <a:gridCol w="453128">
                  <a:extLst>
                    <a:ext uri="{9D8B030D-6E8A-4147-A177-3AD203B41FA5}">
                      <a16:colId xmlns:a16="http://schemas.microsoft.com/office/drawing/2014/main" val="2652597047"/>
                    </a:ext>
                  </a:extLst>
                </a:gridCol>
                <a:gridCol w="453128">
                  <a:extLst>
                    <a:ext uri="{9D8B030D-6E8A-4147-A177-3AD203B41FA5}">
                      <a16:colId xmlns:a16="http://schemas.microsoft.com/office/drawing/2014/main" val="3195816821"/>
                    </a:ext>
                  </a:extLst>
                </a:gridCol>
                <a:gridCol w="453128">
                  <a:extLst>
                    <a:ext uri="{9D8B030D-6E8A-4147-A177-3AD203B41FA5}">
                      <a16:colId xmlns:a16="http://schemas.microsoft.com/office/drawing/2014/main" val="3041143416"/>
                    </a:ext>
                  </a:extLst>
                </a:gridCol>
                <a:gridCol w="500651">
                  <a:extLst>
                    <a:ext uri="{9D8B030D-6E8A-4147-A177-3AD203B41FA5}">
                      <a16:colId xmlns:a16="http://schemas.microsoft.com/office/drawing/2014/main" val="2992733849"/>
                    </a:ext>
                  </a:extLst>
                </a:gridCol>
              </a:tblGrid>
              <a:tr h="243739">
                <a:tc>
                  <a:txBody>
                    <a:bodyPr/>
                    <a:lstStyle/>
                    <a:p>
                      <a:r>
                        <a:rPr lang="en-US" sz="1100" b="0" dirty="0">
                          <a:solidFill>
                            <a:schemeClr val="tx1"/>
                          </a:solidFill>
                        </a:rPr>
                        <a:t>8</a:t>
                      </a:r>
                      <a:r>
                        <a:rPr lang="en-US" sz="1100" b="0" baseline="30000" dirty="0">
                          <a:solidFill>
                            <a:schemeClr val="tx1"/>
                          </a:solidFill>
                        </a:rPr>
                        <a:t>th</a:t>
                      </a:r>
                      <a:r>
                        <a:rPr lang="en-US" sz="1100" b="0" dirty="0">
                          <a:solidFill>
                            <a:schemeClr val="tx1"/>
                          </a:solidFill>
                        </a:rPr>
                        <a:t> Floor</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9">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endParaRPr lang="en-IN"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endParaRPr lang="en-IN" sz="10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b="0" dirty="0">
                          <a:solidFill>
                            <a:schemeClr val="tx1"/>
                          </a:solidFill>
                        </a:rPr>
                        <a:t>805</a:t>
                      </a:r>
                      <a:endParaRPr lang="en-IN" sz="1000" b="0" dirty="0">
                        <a:solidFill>
                          <a:schemeClr val="tx1"/>
                        </a:solidFill>
                      </a:endParaRPr>
                    </a:p>
                  </a:txBody>
                  <a:tcPr anchor="ctr" anchorCtr="1">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806</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807</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808</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9">
                  <a:txBody>
                    <a:bodyPr/>
                    <a:lstStyle/>
                    <a:p>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b="0" dirty="0">
                          <a:solidFill>
                            <a:schemeClr val="tx1"/>
                          </a:solidFill>
                        </a:rPr>
                        <a:t>809</a:t>
                      </a:r>
                      <a:endParaRPr lang="en-IN" sz="1000" b="0" dirty="0">
                        <a:solidFill>
                          <a:schemeClr val="tx1"/>
                        </a:solidFill>
                      </a:endParaRPr>
                    </a:p>
                  </a:txBody>
                  <a:tcPr anchor="ctr" anchorCtr="1">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810</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811</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812</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12060570"/>
                  </a:ext>
                </a:extLst>
              </a:tr>
              <a:tr h="243739">
                <a:tc>
                  <a:txBody>
                    <a:bodyPr/>
                    <a:lstStyle/>
                    <a:p>
                      <a:r>
                        <a:rPr lang="en-US" sz="1100" dirty="0">
                          <a:solidFill>
                            <a:schemeClr val="tx1"/>
                          </a:solidFill>
                        </a:rPr>
                        <a:t>7</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705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709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0895557"/>
                  </a:ext>
                </a:extLst>
              </a:tr>
              <a:tr h="243739">
                <a:tc>
                  <a:txBody>
                    <a:bodyPr/>
                    <a:lstStyle/>
                    <a:p>
                      <a:r>
                        <a:rPr lang="en-US" sz="1100" dirty="0">
                          <a:solidFill>
                            <a:schemeClr val="tx1"/>
                          </a:solidFill>
                        </a:rPr>
                        <a:t>6</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605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609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50320416"/>
                  </a:ext>
                </a:extLst>
              </a:tr>
              <a:tr h="243739">
                <a:tc>
                  <a:txBody>
                    <a:bodyPr/>
                    <a:lstStyle/>
                    <a:p>
                      <a:r>
                        <a:rPr lang="en-US" sz="1100" dirty="0">
                          <a:solidFill>
                            <a:schemeClr val="tx1"/>
                          </a:solidFill>
                        </a:rPr>
                        <a:t>5</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505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509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44625577"/>
                  </a:ext>
                </a:extLst>
              </a:tr>
              <a:tr h="243739">
                <a:tc>
                  <a:txBody>
                    <a:bodyPr/>
                    <a:lstStyle/>
                    <a:p>
                      <a:r>
                        <a:rPr lang="en-US" sz="1100" dirty="0">
                          <a:solidFill>
                            <a:schemeClr val="tx1"/>
                          </a:solidFill>
                        </a:rPr>
                        <a:t>4</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405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409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16023547"/>
                  </a:ext>
                </a:extLst>
              </a:tr>
              <a:tr h="243739">
                <a:tc>
                  <a:txBody>
                    <a:bodyPr/>
                    <a:lstStyle/>
                    <a:p>
                      <a:r>
                        <a:rPr lang="en-US" sz="1100" dirty="0">
                          <a:solidFill>
                            <a:schemeClr val="tx1"/>
                          </a:solidFill>
                        </a:rPr>
                        <a:t>3</a:t>
                      </a:r>
                      <a:r>
                        <a:rPr lang="en-US" sz="1100" baseline="30000" dirty="0">
                          <a:solidFill>
                            <a:schemeClr val="tx1"/>
                          </a:solidFill>
                        </a:rPr>
                        <a:t>rd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305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309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04485005"/>
                  </a:ext>
                </a:extLst>
              </a:tr>
              <a:tr h="243739">
                <a:tc>
                  <a:txBody>
                    <a:bodyPr/>
                    <a:lstStyle/>
                    <a:p>
                      <a:r>
                        <a:rPr lang="en-US" sz="1100" dirty="0">
                          <a:solidFill>
                            <a:schemeClr val="tx1"/>
                          </a:solidFill>
                        </a:rPr>
                        <a:t>2</a:t>
                      </a:r>
                      <a:r>
                        <a:rPr lang="en-US" sz="1100" baseline="30000" dirty="0">
                          <a:solidFill>
                            <a:schemeClr val="tx1"/>
                          </a:solidFill>
                        </a:rPr>
                        <a:t>nd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205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209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86601576"/>
                  </a:ext>
                </a:extLst>
              </a:tr>
              <a:tr h="243739">
                <a:tc>
                  <a:txBody>
                    <a:bodyPr/>
                    <a:lstStyle/>
                    <a:p>
                      <a:r>
                        <a:rPr lang="en-US" sz="1100" dirty="0">
                          <a:solidFill>
                            <a:schemeClr val="tx1"/>
                          </a:solidFill>
                        </a:rPr>
                        <a:t>1</a:t>
                      </a:r>
                      <a:r>
                        <a:rPr lang="en-US" sz="1100" baseline="30000" dirty="0">
                          <a:solidFill>
                            <a:schemeClr val="tx1"/>
                          </a:solidFill>
                        </a:rPr>
                        <a:t>st</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105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109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96434221"/>
                  </a:ext>
                </a:extLst>
              </a:tr>
              <a:tr h="401453">
                <a:tc>
                  <a:txBody>
                    <a:bodyPr/>
                    <a:lstStyle/>
                    <a:p>
                      <a:r>
                        <a:rPr lang="en-US" sz="1100" dirty="0">
                          <a:solidFill>
                            <a:schemeClr val="tx1"/>
                          </a:solidFill>
                        </a:rPr>
                        <a:t>Ground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005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009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013</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73705049"/>
                  </a:ext>
                </a:extLst>
              </a:tr>
              <a:tr h="361883">
                <a:tc gridSpan="3">
                  <a:txBody>
                    <a:bodyPr/>
                    <a:lstStyle/>
                    <a:p>
                      <a:r>
                        <a:rPr lang="en-US" sz="1100" dirty="0">
                          <a:solidFill>
                            <a:schemeClr val="tx1"/>
                          </a:solidFill>
                        </a:rPr>
                        <a:t>Direction of Facing</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tx1"/>
                          </a:solidFill>
                          <a:latin typeface="+mn-lt"/>
                          <a:ea typeface="+mn-ea"/>
                          <a:cs typeface="+mn-cs"/>
                        </a:rPr>
                        <a:t>N</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tx1"/>
                          </a:solidFill>
                          <a:latin typeface="+mn-lt"/>
                          <a:ea typeface="+mn-ea"/>
                          <a:cs typeface="+mn-cs"/>
                        </a:rPr>
                        <a:t>N</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tx1"/>
                          </a:solidFill>
                          <a:latin typeface="+mn-lt"/>
                          <a:ea typeface="+mn-ea"/>
                          <a:cs typeface="+mn-cs"/>
                        </a:rPr>
                        <a:t>S</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tx1"/>
                          </a:solidFill>
                          <a:latin typeface="+mn-lt"/>
                          <a:ea typeface="+mn-ea"/>
                          <a:cs typeface="+mn-cs"/>
                        </a:rPr>
                        <a:t>S</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59718539"/>
                  </a:ext>
                </a:extLst>
              </a:tr>
              <a:tr h="287980">
                <a:tc gridSpan="3">
                  <a:txBody>
                    <a:bodyPr/>
                    <a:lstStyle/>
                    <a:p>
                      <a:r>
                        <a:rPr lang="en-US" sz="1100" dirty="0">
                          <a:solidFill>
                            <a:schemeClr val="tx1"/>
                          </a:solidFill>
                        </a:rPr>
                        <a:t>Flats per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4</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4</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4</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00425620"/>
                  </a:ext>
                </a:extLst>
              </a:tr>
              <a:tr h="287980">
                <a:tc gridSpan="3">
                  <a:txBody>
                    <a:bodyPr/>
                    <a:lstStyle/>
                    <a:p>
                      <a:r>
                        <a:rPr lang="en-US" sz="1100" dirty="0">
                          <a:solidFill>
                            <a:schemeClr val="tx1"/>
                          </a:solidFill>
                        </a:rPr>
                        <a:t>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1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2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3 BHK</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dirty="0"/>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40412131"/>
                  </a:ext>
                </a:extLst>
              </a:tr>
              <a:tr h="287980">
                <a:tc gridSpan="3">
                  <a:txBody>
                    <a:bodyPr/>
                    <a:lstStyle/>
                    <a:p>
                      <a:r>
                        <a:rPr lang="en-US" sz="1100" dirty="0">
                          <a:solidFill>
                            <a:schemeClr val="tx1"/>
                          </a:solidFill>
                        </a:rPr>
                        <a:t>Number of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6</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8</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4">
                  <a:txBody>
                    <a:bodyPr/>
                    <a:lstStyle/>
                    <a:p>
                      <a:pPr algn="ctr"/>
                      <a:r>
                        <a:rPr lang="en-US" sz="1100" dirty="0">
                          <a:solidFill>
                            <a:schemeClr val="tx1"/>
                          </a:solidFill>
                        </a:rPr>
                        <a:t>8</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2486136"/>
                  </a:ext>
                </a:extLst>
              </a:tr>
            </a:tbl>
          </a:graphicData>
        </a:graphic>
      </p:graphicFrame>
      <p:sp>
        <p:nvSpPr>
          <p:cNvPr id="19" name="Rectangle 18">
            <a:extLst>
              <a:ext uri="{FF2B5EF4-FFF2-40B4-BE49-F238E27FC236}">
                <a16:creationId xmlns:a16="http://schemas.microsoft.com/office/drawing/2014/main" id="{21DDCA4D-387D-F679-123A-A58962E0ADBB}"/>
              </a:ext>
            </a:extLst>
          </p:cNvPr>
          <p:cNvSpPr/>
          <p:nvPr/>
        </p:nvSpPr>
        <p:spPr>
          <a:xfrm>
            <a:off x="3485757" y="6261190"/>
            <a:ext cx="1888675"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20" name="Rectangle 19">
            <a:extLst>
              <a:ext uri="{FF2B5EF4-FFF2-40B4-BE49-F238E27FC236}">
                <a16:creationId xmlns:a16="http://schemas.microsoft.com/office/drawing/2014/main" id="{0574B45F-F37E-5D35-D796-251A21F8D70F}"/>
              </a:ext>
            </a:extLst>
          </p:cNvPr>
          <p:cNvSpPr/>
          <p:nvPr/>
        </p:nvSpPr>
        <p:spPr>
          <a:xfrm>
            <a:off x="5803641" y="6261190"/>
            <a:ext cx="1810138"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2</a:t>
            </a:r>
            <a:endParaRPr lang="en-IN" sz="1400" b="1" dirty="0">
              <a:solidFill>
                <a:schemeClr val="tx1"/>
              </a:solidFill>
            </a:endParaRPr>
          </a:p>
        </p:txBody>
      </p:sp>
      <p:sp>
        <p:nvSpPr>
          <p:cNvPr id="21" name="Rectangle 20">
            <a:extLst>
              <a:ext uri="{FF2B5EF4-FFF2-40B4-BE49-F238E27FC236}">
                <a16:creationId xmlns:a16="http://schemas.microsoft.com/office/drawing/2014/main" id="{7A5C6DF2-F3C2-9E50-26B5-0C228925BB8C}"/>
              </a:ext>
            </a:extLst>
          </p:cNvPr>
          <p:cNvSpPr/>
          <p:nvPr/>
        </p:nvSpPr>
        <p:spPr>
          <a:xfrm>
            <a:off x="8061650" y="6261190"/>
            <a:ext cx="1809267" cy="335415"/>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3</a:t>
            </a:r>
            <a:endParaRPr lang="en-IN" sz="1400" b="1" dirty="0">
              <a:solidFill>
                <a:schemeClr val="tx1"/>
              </a:solidFill>
            </a:endParaRPr>
          </a:p>
        </p:txBody>
      </p:sp>
      <p:sp>
        <p:nvSpPr>
          <p:cNvPr id="24" name="Isosceles Triangle 23">
            <a:extLst>
              <a:ext uri="{FF2B5EF4-FFF2-40B4-BE49-F238E27FC236}">
                <a16:creationId xmlns:a16="http://schemas.microsoft.com/office/drawing/2014/main" id="{9426976C-0DE0-A1FC-E555-80A165969851}"/>
              </a:ext>
            </a:extLst>
          </p:cNvPr>
          <p:cNvSpPr/>
          <p:nvPr/>
        </p:nvSpPr>
        <p:spPr>
          <a:xfrm rot="10800000">
            <a:off x="5086884" y="5352100"/>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F9E0D80F-9EC6-AA2A-69D2-CDE8FC7DD38E}"/>
              </a:ext>
            </a:extLst>
          </p:cNvPr>
          <p:cNvSpPr/>
          <p:nvPr/>
        </p:nvSpPr>
        <p:spPr>
          <a:xfrm rot="10800000">
            <a:off x="7353230" y="5352100"/>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Isosceles Triangle 25">
            <a:extLst>
              <a:ext uri="{FF2B5EF4-FFF2-40B4-BE49-F238E27FC236}">
                <a16:creationId xmlns:a16="http://schemas.microsoft.com/office/drawing/2014/main" id="{E7219804-5C54-5097-A46D-2452B238FDB9}"/>
              </a:ext>
            </a:extLst>
          </p:cNvPr>
          <p:cNvSpPr/>
          <p:nvPr/>
        </p:nvSpPr>
        <p:spPr>
          <a:xfrm rot="10800000">
            <a:off x="9619577" y="5352100"/>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Isosceles Triangle 26">
            <a:extLst>
              <a:ext uri="{FF2B5EF4-FFF2-40B4-BE49-F238E27FC236}">
                <a16:creationId xmlns:a16="http://schemas.microsoft.com/office/drawing/2014/main" id="{8ED74BE2-DE39-8286-9144-123476EEA6B4}"/>
              </a:ext>
            </a:extLst>
          </p:cNvPr>
          <p:cNvSpPr/>
          <p:nvPr/>
        </p:nvSpPr>
        <p:spPr>
          <a:xfrm rot="10800000">
            <a:off x="5086884" y="563339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Isosceles Triangle 27">
            <a:extLst>
              <a:ext uri="{FF2B5EF4-FFF2-40B4-BE49-F238E27FC236}">
                <a16:creationId xmlns:a16="http://schemas.microsoft.com/office/drawing/2014/main" id="{6DBA117C-DC07-EC3F-BAEF-1928C3C184E5}"/>
              </a:ext>
            </a:extLst>
          </p:cNvPr>
          <p:cNvSpPr/>
          <p:nvPr/>
        </p:nvSpPr>
        <p:spPr>
          <a:xfrm rot="10800000">
            <a:off x="7353230" y="563339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Isosceles Triangle 28">
            <a:extLst>
              <a:ext uri="{FF2B5EF4-FFF2-40B4-BE49-F238E27FC236}">
                <a16:creationId xmlns:a16="http://schemas.microsoft.com/office/drawing/2014/main" id="{155FFCE6-AD28-2A07-5981-ABF3CCC1F844}"/>
              </a:ext>
            </a:extLst>
          </p:cNvPr>
          <p:cNvSpPr/>
          <p:nvPr/>
        </p:nvSpPr>
        <p:spPr>
          <a:xfrm rot="10800000">
            <a:off x="9619577" y="5633393"/>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Isosceles Triangle 29">
            <a:extLst>
              <a:ext uri="{FF2B5EF4-FFF2-40B4-BE49-F238E27FC236}">
                <a16:creationId xmlns:a16="http://schemas.microsoft.com/office/drawing/2014/main" id="{8094E4E4-B8C3-28A8-FA12-F1659064AC99}"/>
              </a:ext>
            </a:extLst>
          </p:cNvPr>
          <p:cNvSpPr/>
          <p:nvPr/>
        </p:nvSpPr>
        <p:spPr>
          <a:xfrm rot="10800000">
            <a:off x="5086883" y="5914686"/>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Isosceles Triangle 30">
            <a:extLst>
              <a:ext uri="{FF2B5EF4-FFF2-40B4-BE49-F238E27FC236}">
                <a16:creationId xmlns:a16="http://schemas.microsoft.com/office/drawing/2014/main" id="{AF72106D-6256-AA12-1B63-7EE119A9B4ED}"/>
              </a:ext>
            </a:extLst>
          </p:cNvPr>
          <p:cNvSpPr/>
          <p:nvPr/>
        </p:nvSpPr>
        <p:spPr>
          <a:xfrm rot="10800000">
            <a:off x="7353229" y="5914686"/>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Isosceles Triangle 31">
            <a:extLst>
              <a:ext uri="{FF2B5EF4-FFF2-40B4-BE49-F238E27FC236}">
                <a16:creationId xmlns:a16="http://schemas.microsoft.com/office/drawing/2014/main" id="{2DA4082E-01BF-E99F-44C6-9EA739A2AFE1}"/>
              </a:ext>
            </a:extLst>
          </p:cNvPr>
          <p:cNvSpPr/>
          <p:nvPr/>
        </p:nvSpPr>
        <p:spPr>
          <a:xfrm rot="10800000">
            <a:off x="9619576" y="5914686"/>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Isosceles Triangle 32">
            <a:extLst>
              <a:ext uri="{FF2B5EF4-FFF2-40B4-BE49-F238E27FC236}">
                <a16:creationId xmlns:a16="http://schemas.microsoft.com/office/drawing/2014/main" id="{9E0E2073-D900-4CDD-506C-F267DA1E8DDB}"/>
              </a:ext>
            </a:extLst>
          </p:cNvPr>
          <p:cNvSpPr/>
          <p:nvPr/>
        </p:nvSpPr>
        <p:spPr>
          <a:xfrm rot="10800000">
            <a:off x="3821642"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Isosceles Triangle 33">
            <a:extLst>
              <a:ext uri="{FF2B5EF4-FFF2-40B4-BE49-F238E27FC236}">
                <a16:creationId xmlns:a16="http://schemas.microsoft.com/office/drawing/2014/main" id="{5862399C-BFFD-B4FA-C003-2890281685AB}"/>
              </a:ext>
            </a:extLst>
          </p:cNvPr>
          <p:cNvSpPr/>
          <p:nvPr/>
        </p:nvSpPr>
        <p:spPr>
          <a:xfrm rot="10800000">
            <a:off x="4232189"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Isosceles Triangle 34">
            <a:extLst>
              <a:ext uri="{FF2B5EF4-FFF2-40B4-BE49-F238E27FC236}">
                <a16:creationId xmlns:a16="http://schemas.microsoft.com/office/drawing/2014/main" id="{2FCA6702-BFD4-E4D6-6986-9AD998146E13}"/>
              </a:ext>
            </a:extLst>
          </p:cNvPr>
          <p:cNvSpPr/>
          <p:nvPr/>
        </p:nvSpPr>
        <p:spPr>
          <a:xfrm rot="10800000">
            <a:off x="4717381"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Isosceles Triangle 35">
            <a:extLst>
              <a:ext uri="{FF2B5EF4-FFF2-40B4-BE49-F238E27FC236}">
                <a16:creationId xmlns:a16="http://schemas.microsoft.com/office/drawing/2014/main" id="{68BD5A5F-3CAC-8A90-0710-0432C95C8EF4}"/>
              </a:ext>
            </a:extLst>
          </p:cNvPr>
          <p:cNvSpPr/>
          <p:nvPr/>
        </p:nvSpPr>
        <p:spPr>
          <a:xfrm rot="10800000">
            <a:off x="5134954"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Isosceles Triangle 36">
            <a:extLst>
              <a:ext uri="{FF2B5EF4-FFF2-40B4-BE49-F238E27FC236}">
                <a16:creationId xmlns:a16="http://schemas.microsoft.com/office/drawing/2014/main" id="{FCDB9C7C-54A0-6AD6-61DC-FDAC323E9F7C}"/>
              </a:ext>
            </a:extLst>
          </p:cNvPr>
          <p:cNvSpPr/>
          <p:nvPr/>
        </p:nvSpPr>
        <p:spPr>
          <a:xfrm rot="10800000">
            <a:off x="6064098"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268ADDD2-8A8B-D398-5F45-A9F918D7F204}"/>
              </a:ext>
            </a:extLst>
          </p:cNvPr>
          <p:cNvSpPr/>
          <p:nvPr/>
        </p:nvSpPr>
        <p:spPr>
          <a:xfrm rot="10800000">
            <a:off x="6474645"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2CEF96F3-0037-AC65-7403-8D43F236054A}"/>
              </a:ext>
            </a:extLst>
          </p:cNvPr>
          <p:cNvSpPr/>
          <p:nvPr/>
        </p:nvSpPr>
        <p:spPr>
          <a:xfrm rot="10800000">
            <a:off x="6959837"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Isosceles Triangle 39">
            <a:extLst>
              <a:ext uri="{FF2B5EF4-FFF2-40B4-BE49-F238E27FC236}">
                <a16:creationId xmlns:a16="http://schemas.microsoft.com/office/drawing/2014/main" id="{D42C872A-8BF2-00D9-C0B6-AE8C4B0B1F3A}"/>
              </a:ext>
            </a:extLst>
          </p:cNvPr>
          <p:cNvSpPr/>
          <p:nvPr/>
        </p:nvSpPr>
        <p:spPr>
          <a:xfrm rot="10800000">
            <a:off x="7377410"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Isosceles Triangle 40">
            <a:extLst>
              <a:ext uri="{FF2B5EF4-FFF2-40B4-BE49-F238E27FC236}">
                <a16:creationId xmlns:a16="http://schemas.microsoft.com/office/drawing/2014/main" id="{C18B4DCC-EEF0-D426-018C-81BBAD71158E}"/>
              </a:ext>
            </a:extLst>
          </p:cNvPr>
          <p:cNvSpPr/>
          <p:nvPr/>
        </p:nvSpPr>
        <p:spPr>
          <a:xfrm rot="10800000">
            <a:off x="8336048"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Isosceles Triangle 41">
            <a:extLst>
              <a:ext uri="{FF2B5EF4-FFF2-40B4-BE49-F238E27FC236}">
                <a16:creationId xmlns:a16="http://schemas.microsoft.com/office/drawing/2014/main" id="{4306E182-C9CD-BA52-F9B0-12A7002FACB5}"/>
              </a:ext>
            </a:extLst>
          </p:cNvPr>
          <p:cNvSpPr/>
          <p:nvPr/>
        </p:nvSpPr>
        <p:spPr>
          <a:xfrm rot="10800000">
            <a:off x="8746595"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Isosceles Triangle 42">
            <a:extLst>
              <a:ext uri="{FF2B5EF4-FFF2-40B4-BE49-F238E27FC236}">
                <a16:creationId xmlns:a16="http://schemas.microsoft.com/office/drawing/2014/main" id="{097926E4-A483-725B-FC61-EE3E9FEBA3BC}"/>
              </a:ext>
            </a:extLst>
          </p:cNvPr>
          <p:cNvSpPr/>
          <p:nvPr/>
        </p:nvSpPr>
        <p:spPr>
          <a:xfrm rot="10800000">
            <a:off x="9231787"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Isosceles Triangle 43">
            <a:extLst>
              <a:ext uri="{FF2B5EF4-FFF2-40B4-BE49-F238E27FC236}">
                <a16:creationId xmlns:a16="http://schemas.microsoft.com/office/drawing/2014/main" id="{C4DB7F39-6CA0-4466-05BC-CD94594F3F23}"/>
              </a:ext>
            </a:extLst>
          </p:cNvPr>
          <p:cNvSpPr/>
          <p:nvPr/>
        </p:nvSpPr>
        <p:spPr>
          <a:xfrm rot="10800000">
            <a:off x="9649360" y="5030562"/>
            <a:ext cx="135236" cy="892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8F807B7-EF8A-71E6-3158-4D30F37C1AF2}"/>
              </a:ext>
            </a:extLst>
          </p:cNvPr>
          <p:cNvSpPr/>
          <p:nvPr/>
        </p:nvSpPr>
        <p:spPr>
          <a:xfrm>
            <a:off x="2136709" y="1699944"/>
            <a:ext cx="1019382"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50000"/>
                    <a:lumOff val="50000"/>
                  </a:schemeClr>
                </a:solidFill>
              </a:rPr>
              <a:t>3</a:t>
            </a:r>
            <a:endParaRPr lang="en-IN" sz="1400" i="1" dirty="0">
              <a:solidFill>
                <a:schemeClr val="tx1">
                  <a:lumMod val="50000"/>
                  <a:lumOff val="50000"/>
                </a:schemeClr>
              </a:solidFill>
            </a:endParaRPr>
          </a:p>
        </p:txBody>
      </p:sp>
      <p:sp>
        <p:nvSpPr>
          <p:cNvPr id="46" name="Rectangle: Rounded Corners 45">
            <a:extLst>
              <a:ext uri="{FF2B5EF4-FFF2-40B4-BE49-F238E27FC236}">
                <a16:creationId xmlns:a16="http://schemas.microsoft.com/office/drawing/2014/main" id="{92BC6662-90AC-52CB-14CB-95B52CB387DF}"/>
              </a:ext>
            </a:extLst>
          </p:cNvPr>
          <p:cNvSpPr/>
          <p:nvPr/>
        </p:nvSpPr>
        <p:spPr>
          <a:xfrm>
            <a:off x="458400" y="1699944"/>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Number of Block</a:t>
            </a:r>
            <a:endParaRPr lang="en-IN" sz="1200" dirty="0"/>
          </a:p>
        </p:txBody>
      </p:sp>
      <p:sp>
        <p:nvSpPr>
          <p:cNvPr id="47" name="Isosceles Triangle 46">
            <a:extLst>
              <a:ext uri="{FF2B5EF4-FFF2-40B4-BE49-F238E27FC236}">
                <a16:creationId xmlns:a16="http://schemas.microsoft.com/office/drawing/2014/main" id="{ECC9B009-F0CA-4137-0A3C-F4AA34C06776}"/>
              </a:ext>
            </a:extLst>
          </p:cNvPr>
          <p:cNvSpPr/>
          <p:nvPr/>
        </p:nvSpPr>
        <p:spPr>
          <a:xfrm rot="10800000">
            <a:off x="2894191" y="1895887"/>
            <a:ext cx="180000" cy="835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48" name="Rectangle 47">
            <a:extLst>
              <a:ext uri="{FF2B5EF4-FFF2-40B4-BE49-F238E27FC236}">
                <a16:creationId xmlns:a16="http://schemas.microsoft.com/office/drawing/2014/main" id="{CA404AD4-5EC6-5778-4749-922C0F7648DC}"/>
              </a:ext>
            </a:extLst>
          </p:cNvPr>
          <p:cNvSpPr/>
          <p:nvPr/>
        </p:nvSpPr>
        <p:spPr>
          <a:xfrm>
            <a:off x="2118049" y="88448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49" name="Rectangle: Rounded Corners 48">
            <a:extLst>
              <a:ext uri="{FF2B5EF4-FFF2-40B4-BE49-F238E27FC236}">
                <a16:creationId xmlns:a16="http://schemas.microsoft.com/office/drawing/2014/main" id="{672C7FA6-850E-871A-D8DE-D717B815E5AA}"/>
              </a:ext>
            </a:extLst>
          </p:cNvPr>
          <p:cNvSpPr/>
          <p:nvPr/>
        </p:nvSpPr>
        <p:spPr>
          <a:xfrm>
            <a:off x="458400" y="875307"/>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Project Name</a:t>
            </a:r>
            <a:endParaRPr lang="en-IN" sz="1200" dirty="0"/>
          </a:p>
        </p:txBody>
      </p:sp>
      <p:sp>
        <p:nvSpPr>
          <p:cNvPr id="50" name="Rectangle 49">
            <a:extLst>
              <a:ext uri="{FF2B5EF4-FFF2-40B4-BE49-F238E27FC236}">
                <a16:creationId xmlns:a16="http://schemas.microsoft.com/office/drawing/2014/main" id="{61C936D8-5D1B-B015-03BA-1877BF6F7958}"/>
              </a:ext>
            </a:extLst>
          </p:cNvPr>
          <p:cNvSpPr/>
          <p:nvPr/>
        </p:nvSpPr>
        <p:spPr>
          <a:xfrm>
            <a:off x="2136709" y="1292216"/>
            <a:ext cx="1019382"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FLATS</a:t>
            </a:r>
            <a:endParaRPr lang="en-IN" sz="1200" dirty="0">
              <a:solidFill>
                <a:schemeClr val="tx1">
                  <a:lumMod val="50000"/>
                  <a:lumOff val="50000"/>
                </a:schemeClr>
              </a:solidFill>
            </a:endParaRPr>
          </a:p>
        </p:txBody>
      </p:sp>
      <p:sp>
        <p:nvSpPr>
          <p:cNvPr id="51" name="Rectangle: Rounded Corners 50">
            <a:extLst>
              <a:ext uri="{FF2B5EF4-FFF2-40B4-BE49-F238E27FC236}">
                <a16:creationId xmlns:a16="http://schemas.microsoft.com/office/drawing/2014/main" id="{2510F9F2-DF39-F19F-9C60-48007FBC0F03}"/>
              </a:ext>
            </a:extLst>
          </p:cNvPr>
          <p:cNvSpPr/>
          <p:nvPr/>
        </p:nvSpPr>
        <p:spPr>
          <a:xfrm>
            <a:off x="458400" y="1292216"/>
            <a:ext cx="1427584" cy="3032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Type of Property</a:t>
            </a:r>
            <a:endParaRPr lang="en-IN" sz="1200" dirty="0"/>
          </a:p>
        </p:txBody>
      </p:sp>
      <p:sp>
        <p:nvSpPr>
          <p:cNvPr id="52" name="Isosceles Triangle 51">
            <a:extLst>
              <a:ext uri="{FF2B5EF4-FFF2-40B4-BE49-F238E27FC236}">
                <a16:creationId xmlns:a16="http://schemas.microsoft.com/office/drawing/2014/main" id="{1F423EFF-EF27-7CF5-7BD1-4CBB24D2E43F}"/>
              </a:ext>
            </a:extLst>
          </p:cNvPr>
          <p:cNvSpPr/>
          <p:nvPr/>
        </p:nvSpPr>
        <p:spPr>
          <a:xfrm rot="10800000">
            <a:off x="2894191" y="1488159"/>
            <a:ext cx="180000" cy="835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53" name="Rectangle: Rounded Corners 52">
            <a:hlinkClick r:id="rId2" action="ppaction://hlinksldjump"/>
            <a:extLst>
              <a:ext uri="{FF2B5EF4-FFF2-40B4-BE49-F238E27FC236}">
                <a16:creationId xmlns:a16="http://schemas.microsoft.com/office/drawing/2014/main" id="{FC844F87-432A-8493-080E-0E00B6D432C3}"/>
              </a:ext>
            </a:extLst>
          </p:cNvPr>
          <p:cNvSpPr/>
          <p:nvPr/>
        </p:nvSpPr>
        <p:spPr>
          <a:xfrm>
            <a:off x="10486820" y="620471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Tree>
    <p:extLst>
      <p:ext uri="{BB962C8B-B14F-4D97-AF65-F5344CB8AC3E}">
        <p14:creationId xmlns:p14="http://schemas.microsoft.com/office/powerpoint/2010/main" val="4100939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5AC243-9580-A15F-F9A6-07097347C9A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9A80AD4-24FA-805D-AE29-B226EA33ED4F}"/>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250CC158-B51D-A580-03C3-95EB79B73162}"/>
              </a:ext>
            </a:extLst>
          </p:cNvPr>
          <p:cNvGraphicFramePr>
            <a:graphicFrameLocks noGrp="1"/>
          </p:cNvGraphicFramePr>
          <p:nvPr>
            <p:extLst>
              <p:ext uri="{D42A27DB-BD31-4B8C-83A1-F6EECF244321}">
                <p14:modId xmlns:p14="http://schemas.microsoft.com/office/powerpoint/2010/main" val="1719109128"/>
              </p:ext>
            </p:extLst>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extLst>
              <a:ext uri="{FF2B5EF4-FFF2-40B4-BE49-F238E27FC236}">
                <a16:creationId xmlns:a16="http://schemas.microsoft.com/office/drawing/2014/main" id="{9182A5DC-82FA-9B5C-A029-55E103504535}"/>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extLst>
              <a:ext uri="{FF2B5EF4-FFF2-40B4-BE49-F238E27FC236}">
                <a16:creationId xmlns:a16="http://schemas.microsoft.com/office/drawing/2014/main" id="{7AE6CB84-709C-D939-B6C3-6865A243CDAC}"/>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29EAB3ED-6F25-9CEE-3145-D3AF3FEC9DE7}"/>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062C70BF-B05B-5968-1107-10D949B57730}"/>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E87F1A99-22E4-5844-CBB3-147AB38C58FC}"/>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C3D2BF98-C087-61B7-5A8B-2D3A3E40822B}"/>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hlinkClick r:id="rId2" action="ppaction://hlinksldjump"/>
            <a:extLst>
              <a:ext uri="{FF2B5EF4-FFF2-40B4-BE49-F238E27FC236}">
                <a16:creationId xmlns:a16="http://schemas.microsoft.com/office/drawing/2014/main" id="{AC4FE528-CD2D-C06F-42C2-954F21F14C6F}"/>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extLst>
              <a:ext uri="{FF2B5EF4-FFF2-40B4-BE49-F238E27FC236}">
                <a16:creationId xmlns:a16="http://schemas.microsoft.com/office/drawing/2014/main" id="{496FBC3B-333A-E0D6-7897-2270F01BD997}"/>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 name="Rectangle 1">
            <a:extLst>
              <a:ext uri="{FF2B5EF4-FFF2-40B4-BE49-F238E27FC236}">
                <a16:creationId xmlns:a16="http://schemas.microsoft.com/office/drawing/2014/main" id="{37627436-D7E4-88B9-7BB9-BA03278A9F60}"/>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C313BFA0-95E8-6EE1-6549-FAA20185ADF2}"/>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7" name="Rectangle: Rounded Corners 6">
            <a:hlinkClick r:id="rId3" action="ppaction://hlinksldjump"/>
            <a:extLst>
              <a:ext uri="{FF2B5EF4-FFF2-40B4-BE49-F238E27FC236}">
                <a16:creationId xmlns:a16="http://schemas.microsoft.com/office/drawing/2014/main" id="{E0294151-3E1D-84D0-D9AD-694D51849E36}"/>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8" name="Rectangle: Rounded Corners 7">
            <a:hlinkClick r:id="rId4" action="ppaction://hlinksldjump"/>
            <a:extLst>
              <a:ext uri="{FF2B5EF4-FFF2-40B4-BE49-F238E27FC236}">
                <a16:creationId xmlns:a16="http://schemas.microsoft.com/office/drawing/2014/main" id="{E1BA6EDE-3EE1-360B-7AB6-DA6BE4BFE2E0}"/>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23254285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5C61E6-54E9-A909-8ED4-C01A3DC34D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B0D5076-A3DF-974E-76BA-D060CEDA7951}"/>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D4313A78-7DDA-B1C0-7931-1EA87D60E438}"/>
              </a:ext>
            </a:extLst>
          </p:cNvPr>
          <p:cNvGraphicFramePr>
            <a:graphicFrameLocks noGrp="1"/>
          </p:cNvGraphicFramePr>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extLst>
              <a:ext uri="{FF2B5EF4-FFF2-40B4-BE49-F238E27FC236}">
                <a16:creationId xmlns:a16="http://schemas.microsoft.com/office/drawing/2014/main" id="{D4109687-B76D-901C-74F0-5F966DB9013B}"/>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extLst>
              <a:ext uri="{FF2B5EF4-FFF2-40B4-BE49-F238E27FC236}">
                <a16:creationId xmlns:a16="http://schemas.microsoft.com/office/drawing/2014/main" id="{66FDA7BE-8DD1-11D2-F707-CB53721AE20D}"/>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C439F767-705C-4169-1206-EB4CAAC31DF5}"/>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3D8BB6C1-FC43-38EB-2E5F-3BF539807105}"/>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BA5953C8-E3B4-2DA9-C8F6-F1A7ADA045EB}"/>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C05701A9-C0CD-E47D-6539-E80D5E9290C5}"/>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extLst>
              <a:ext uri="{FF2B5EF4-FFF2-40B4-BE49-F238E27FC236}">
                <a16:creationId xmlns:a16="http://schemas.microsoft.com/office/drawing/2014/main" id="{3E3A6339-D508-7CFF-9CE3-407A00FDDEB1}"/>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extLst>
              <a:ext uri="{FF2B5EF4-FFF2-40B4-BE49-F238E27FC236}">
                <a16:creationId xmlns:a16="http://schemas.microsoft.com/office/drawing/2014/main" id="{AB7CDECD-948A-C2CB-9011-90A36004B3E8}"/>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 name="Rectangle 1">
            <a:extLst>
              <a:ext uri="{FF2B5EF4-FFF2-40B4-BE49-F238E27FC236}">
                <a16:creationId xmlns:a16="http://schemas.microsoft.com/office/drawing/2014/main" id="{53207925-0F73-309B-76E4-A88771A985C1}"/>
              </a:ext>
            </a:extLst>
          </p:cNvPr>
          <p:cNvSpPr/>
          <p:nvPr/>
        </p:nvSpPr>
        <p:spPr>
          <a:xfrm>
            <a:off x="6613388" y="3170786"/>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6184370E-561E-AA2A-A108-1B7B01569972}"/>
              </a:ext>
            </a:extLst>
          </p:cNvPr>
          <p:cNvSpPr/>
          <p:nvPr/>
        </p:nvSpPr>
        <p:spPr>
          <a:xfrm>
            <a:off x="9619074" y="3143605"/>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Upload</a:t>
            </a:r>
            <a:endParaRPr lang="en-IN" sz="1400" dirty="0"/>
          </a:p>
        </p:txBody>
      </p:sp>
      <p:sp>
        <p:nvSpPr>
          <p:cNvPr id="8" name="Rectangle: Rounded Corners 7">
            <a:hlinkClick r:id="rId2" action="ppaction://hlinksldjump"/>
            <a:extLst>
              <a:ext uri="{FF2B5EF4-FFF2-40B4-BE49-F238E27FC236}">
                <a16:creationId xmlns:a16="http://schemas.microsoft.com/office/drawing/2014/main" id="{B9BB54AC-B646-5492-B738-5B162BD16EFD}"/>
              </a:ext>
            </a:extLst>
          </p:cNvPr>
          <p:cNvSpPr/>
          <p:nvPr/>
        </p:nvSpPr>
        <p:spPr>
          <a:xfrm>
            <a:off x="8284797" y="613406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7" name="Rectangle 6">
            <a:extLst>
              <a:ext uri="{FF2B5EF4-FFF2-40B4-BE49-F238E27FC236}">
                <a16:creationId xmlns:a16="http://schemas.microsoft.com/office/drawing/2014/main" id="{770BAB45-CDDC-F175-8ED6-573C4262F726}"/>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9" name="Rectangle: Rounded Corners 8">
            <a:extLst>
              <a:ext uri="{FF2B5EF4-FFF2-40B4-BE49-F238E27FC236}">
                <a16:creationId xmlns:a16="http://schemas.microsoft.com/office/drawing/2014/main" id="{A4FC2855-4EB6-38EA-6A88-19C56085AC46}"/>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11" name="Rectangle: Rounded Corners 10">
            <a:hlinkClick r:id="rId3" action="ppaction://hlinksldjump"/>
            <a:extLst>
              <a:ext uri="{FF2B5EF4-FFF2-40B4-BE49-F238E27FC236}">
                <a16:creationId xmlns:a16="http://schemas.microsoft.com/office/drawing/2014/main" id="{946BB0F7-3C75-AC8F-C52B-848E59B3C31F}"/>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5" name="Rectangle: Rounded Corners 14">
            <a:hlinkClick r:id="rId4" action="ppaction://hlinksldjump"/>
            <a:extLst>
              <a:ext uri="{FF2B5EF4-FFF2-40B4-BE49-F238E27FC236}">
                <a16:creationId xmlns:a16="http://schemas.microsoft.com/office/drawing/2014/main" id="{F0E1113F-8107-57EC-A572-BA8D0307A870}"/>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521327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8F89AB-ED0A-FC9A-4815-230755477BA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DFA3844-F4D0-134F-5D92-1D56983618C0}"/>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8C3D5211-11EF-DB2A-7CF3-51212E458D93}"/>
              </a:ext>
            </a:extLst>
          </p:cNvPr>
          <p:cNvGraphicFramePr>
            <a:graphicFrameLocks noGrp="1"/>
          </p:cNvGraphicFramePr>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extLst>
              <a:ext uri="{FF2B5EF4-FFF2-40B4-BE49-F238E27FC236}">
                <a16:creationId xmlns:a16="http://schemas.microsoft.com/office/drawing/2014/main" id="{0A4731CC-F603-39B2-7A95-0872E427A425}"/>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extLst>
              <a:ext uri="{FF2B5EF4-FFF2-40B4-BE49-F238E27FC236}">
                <a16:creationId xmlns:a16="http://schemas.microsoft.com/office/drawing/2014/main" id="{22C92650-8DEC-D80B-B990-3BDCC1D9D227}"/>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95B35344-E46B-BC82-BE31-4293ABB06DAB}"/>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F054FE51-E33C-F005-B912-9D90FC72AF15}"/>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D54D4E76-9E24-9B2D-71D5-36BB3FEF520D}"/>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949DAF89-4D47-7DE9-30CC-00CE27019582}"/>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extLst>
              <a:ext uri="{FF2B5EF4-FFF2-40B4-BE49-F238E27FC236}">
                <a16:creationId xmlns:a16="http://schemas.microsoft.com/office/drawing/2014/main" id="{9EE51470-95FE-130A-CD51-C6E47D30A824}"/>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extLst>
              <a:ext uri="{FF2B5EF4-FFF2-40B4-BE49-F238E27FC236}">
                <a16:creationId xmlns:a16="http://schemas.microsoft.com/office/drawing/2014/main" id="{1E371500-2B54-B188-6192-D8F4A4612125}"/>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 name="Rectangle 1">
            <a:extLst>
              <a:ext uri="{FF2B5EF4-FFF2-40B4-BE49-F238E27FC236}">
                <a16:creationId xmlns:a16="http://schemas.microsoft.com/office/drawing/2014/main" id="{CC49EE4E-886F-61CE-B181-D58A89256426}"/>
              </a:ext>
            </a:extLst>
          </p:cNvPr>
          <p:cNvSpPr/>
          <p:nvPr/>
        </p:nvSpPr>
        <p:spPr>
          <a:xfrm>
            <a:off x="6613388" y="3170786"/>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DA59DBF5-8199-6C2F-B199-22670FC84678}"/>
              </a:ext>
            </a:extLst>
          </p:cNvPr>
          <p:cNvSpPr/>
          <p:nvPr/>
        </p:nvSpPr>
        <p:spPr>
          <a:xfrm>
            <a:off x="9619074" y="3143605"/>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Upload</a:t>
            </a:r>
            <a:endParaRPr lang="en-IN" sz="1400" dirty="0"/>
          </a:p>
        </p:txBody>
      </p:sp>
      <p:pic>
        <p:nvPicPr>
          <p:cNvPr id="7" name="Picture 6">
            <a:extLst>
              <a:ext uri="{FF2B5EF4-FFF2-40B4-BE49-F238E27FC236}">
                <a16:creationId xmlns:a16="http://schemas.microsoft.com/office/drawing/2014/main" id="{AE3D9819-2CCD-361B-12F6-BF25B6111B4C}"/>
              </a:ext>
            </a:extLst>
          </p:cNvPr>
          <p:cNvPicPr>
            <a:picLocks noChangeAspect="1"/>
          </p:cNvPicPr>
          <p:nvPr/>
        </p:nvPicPr>
        <p:blipFill>
          <a:blip r:embed="rId2"/>
          <a:stretch>
            <a:fillRect/>
          </a:stretch>
        </p:blipFill>
        <p:spPr>
          <a:xfrm>
            <a:off x="6667356" y="3725959"/>
            <a:ext cx="4379302" cy="2217642"/>
          </a:xfrm>
          <a:prstGeom prst="rect">
            <a:avLst/>
          </a:prstGeom>
        </p:spPr>
      </p:pic>
      <p:sp>
        <p:nvSpPr>
          <p:cNvPr id="8" name="Rectangle: Rounded Corners 7">
            <a:hlinkClick r:id="rId3" action="ppaction://hlinksldjump"/>
            <a:extLst>
              <a:ext uri="{FF2B5EF4-FFF2-40B4-BE49-F238E27FC236}">
                <a16:creationId xmlns:a16="http://schemas.microsoft.com/office/drawing/2014/main" id="{19E0DB51-B738-3FF6-05DC-DA621EA6F620}"/>
              </a:ext>
            </a:extLst>
          </p:cNvPr>
          <p:cNvSpPr/>
          <p:nvPr/>
        </p:nvSpPr>
        <p:spPr>
          <a:xfrm>
            <a:off x="8284797" y="613406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9" name="Rectangle 8">
            <a:extLst>
              <a:ext uri="{FF2B5EF4-FFF2-40B4-BE49-F238E27FC236}">
                <a16:creationId xmlns:a16="http://schemas.microsoft.com/office/drawing/2014/main" id="{3A2495E6-7667-7BFE-1BA3-9A28F8A1E637}"/>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11" name="Rectangle: Rounded Corners 10">
            <a:extLst>
              <a:ext uri="{FF2B5EF4-FFF2-40B4-BE49-F238E27FC236}">
                <a16:creationId xmlns:a16="http://schemas.microsoft.com/office/drawing/2014/main" id="{049A5C8F-615F-26EE-F913-7D7CE157C4ED}"/>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15" name="Rectangle: Rounded Corners 14">
            <a:hlinkClick r:id="rId4" action="ppaction://hlinksldjump"/>
            <a:extLst>
              <a:ext uri="{FF2B5EF4-FFF2-40B4-BE49-F238E27FC236}">
                <a16:creationId xmlns:a16="http://schemas.microsoft.com/office/drawing/2014/main" id="{B8A0C789-E206-09EC-D61D-4BF730045CE0}"/>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7" name="Rectangle: Rounded Corners 16">
            <a:hlinkClick r:id="rId5" action="ppaction://hlinksldjump"/>
            <a:extLst>
              <a:ext uri="{FF2B5EF4-FFF2-40B4-BE49-F238E27FC236}">
                <a16:creationId xmlns:a16="http://schemas.microsoft.com/office/drawing/2014/main" id="{1EC7A3A0-EEE1-6D97-6BD6-557580FEB9ED}"/>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1473613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471DBE-B33A-3453-9998-CBD41090422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7B157-CD21-DA32-9D73-3DA3F009ADF1}"/>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09D9575F-F195-4DCE-3B51-7EA4534E6F74}"/>
              </a:ext>
            </a:extLst>
          </p:cNvPr>
          <p:cNvGraphicFramePr>
            <a:graphicFrameLocks noGrp="1"/>
          </p:cNvGraphicFramePr>
          <p:nvPr>
            <p:extLst>
              <p:ext uri="{D42A27DB-BD31-4B8C-83A1-F6EECF244321}">
                <p14:modId xmlns:p14="http://schemas.microsoft.com/office/powerpoint/2010/main" val="2180515019"/>
              </p:ext>
            </p:extLst>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extLst>
              <a:ext uri="{FF2B5EF4-FFF2-40B4-BE49-F238E27FC236}">
                <a16:creationId xmlns:a16="http://schemas.microsoft.com/office/drawing/2014/main" id="{B5B4F414-FD14-5C1A-C330-40B2175DF232}"/>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extLst>
              <a:ext uri="{FF2B5EF4-FFF2-40B4-BE49-F238E27FC236}">
                <a16:creationId xmlns:a16="http://schemas.microsoft.com/office/drawing/2014/main" id="{73E91AF5-0FFA-BCD5-E450-6AC7E7A8F478}"/>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9EEBDF2F-B66B-755B-9B65-BE6B280FBAB5}"/>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EC40EB69-73B9-3418-D6C8-E0D8110E1816}"/>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904DB471-1C98-59E1-E12B-46D56AF2A81D}"/>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hlinkClick r:id="rId2" action="ppaction://hlinksldjump"/>
            <a:extLst>
              <a:ext uri="{FF2B5EF4-FFF2-40B4-BE49-F238E27FC236}">
                <a16:creationId xmlns:a16="http://schemas.microsoft.com/office/drawing/2014/main" id="{9ADF3AE2-2247-B572-D92E-864FFEF81A14}"/>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extLst>
              <a:ext uri="{FF2B5EF4-FFF2-40B4-BE49-F238E27FC236}">
                <a16:creationId xmlns:a16="http://schemas.microsoft.com/office/drawing/2014/main" id="{CB85E3BB-9A87-3D98-3673-0B75EFBD1E22}"/>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extLst>
              <a:ext uri="{FF2B5EF4-FFF2-40B4-BE49-F238E27FC236}">
                <a16:creationId xmlns:a16="http://schemas.microsoft.com/office/drawing/2014/main" id="{9DFE09E4-C048-84FD-5958-066A36953F8C}"/>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 name="Rectangle 1">
            <a:extLst>
              <a:ext uri="{FF2B5EF4-FFF2-40B4-BE49-F238E27FC236}">
                <a16:creationId xmlns:a16="http://schemas.microsoft.com/office/drawing/2014/main" id="{43CFAC95-A545-C442-A84F-EB42863EC515}"/>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FF35A2BE-1161-111C-E5AD-C367550208AF}"/>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7" name="Rectangle: Rounded Corners 6">
            <a:hlinkClick r:id="rId3" action="ppaction://hlinksldjump"/>
            <a:extLst>
              <a:ext uri="{FF2B5EF4-FFF2-40B4-BE49-F238E27FC236}">
                <a16:creationId xmlns:a16="http://schemas.microsoft.com/office/drawing/2014/main" id="{C5679534-A4A4-98F5-0115-C6135F704C26}"/>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8" name="Rectangle: Rounded Corners 7">
            <a:hlinkClick r:id="rId4" action="ppaction://hlinksldjump"/>
            <a:extLst>
              <a:ext uri="{FF2B5EF4-FFF2-40B4-BE49-F238E27FC236}">
                <a16:creationId xmlns:a16="http://schemas.microsoft.com/office/drawing/2014/main" id="{F1970898-D7CB-1AF6-5392-8B3C1B677983}"/>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497739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4497F-D167-C0FB-14C9-13CF775137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D58D06C-75EB-5573-3071-9E67EC612B24}"/>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7" name="Rectangle 6">
            <a:extLst>
              <a:ext uri="{FF2B5EF4-FFF2-40B4-BE49-F238E27FC236}">
                <a16:creationId xmlns:a16="http://schemas.microsoft.com/office/drawing/2014/main" id="{2FF6F4BD-991F-4C74-0223-AA631A522650}"/>
              </a:ext>
            </a:extLst>
          </p:cNvPr>
          <p:cNvSpPr/>
          <p:nvPr/>
        </p:nvSpPr>
        <p:spPr>
          <a:xfrm>
            <a:off x="2197936" y="1827028"/>
            <a:ext cx="2693649"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8" name="Rectangle: Rounded Corners 7">
            <a:extLst>
              <a:ext uri="{FF2B5EF4-FFF2-40B4-BE49-F238E27FC236}">
                <a16:creationId xmlns:a16="http://schemas.microsoft.com/office/drawing/2014/main" id="{1CD9DD65-4BF8-E727-8801-33CC2AA4ACF6}"/>
              </a:ext>
            </a:extLst>
          </p:cNvPr>
          <p:cNvSpPr/>
          <p:nvPr/>
        </p:nvSpPr>
        <p:spPr>
          <a:xfrm>
            <a:off x="393085" y="181784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Block</a:t>
            </a:r>
            <a:endParaRPr lang="en-IN" sz="1400" dirty="0"/>
          </a:p>
        </p:txBody>
      </p:sp>
      <p:sp>
        <p:nvSpPr>
          <p:cNvPr id="9" name="Isosceles Triangle 8">
            <a:extLst>
              <a:ext uri="{FF2B5EF4-FFF2-40B4-BE49-F238E27FC236}">
                <a16:creationId xmlns:a16="http://schemas.microsoft.com/office/drawing/2014/main" id="{F57B9528-04AE-8668-C106-62F02D8022AD}"/>
              </a:ext>
            </a:extLst>
          </p:cNvPr>
          <p:cNvSpPr/>
          <p:nvPr/>
        </p:nvSpPr>
        <p:spPr>
          <a:xfrm rot="10800000">
            <a:off x="4629685" y="2022971"/>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BD9A1B6B-0A20-EF24-8812-2B2EC7C59E5D}"/>
              </a:ext>
            </a:extLst>
          </p:cNvPr>
          <p:cNvSpPr/>
          <p:nvPr/>
        </p:nvSpPr>
        <p:spPr>
          <a:xfrm>
            <a:off x="8021984" y="2085029"/>
            <a:ext cx="2516155"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23" name="Rectangle: Rounded Corners 22">
            <a:extLst>
              <a:ext uri="{FF2B5EF4-FFF2-40B4-BE49-F238E27FC236}">
                <a16:creationId xmlns:a16="http://schemas.microsoft.com/office/drawing/2014/main" id="{A05B9EE2-87AD-EDB8-B960-33EF363196C9}"/>
              </a:ext>
            </a:extLst>
          </p:cNvPr>
          <p:cNvSpPr/>
          <p:nvPr/>
        </p:nvSpPr>
        <p:spPr>
          <a:xfrm>
            <a:off x="6455570" y="208502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Video Upload</a:t>
            </a:r>
            <a:endParaRPr lang="en-IN" sz="1400" dirty="0"/>
          </a:p>
        </p:txBody>
      </p:sp>
      <p:sp>
        <p:nvSpPr>
          <p:cNvPr id="24" name="Rectangle 23">
            <a:extLst>
              <a:ext uri="{FF2B5EF4-FFF2-40B4-BE49-F238E27FC236}">
                <a16:creationId xmlns:a16="http://schemas.microsoft.com/office/drawing/2014/main" id="{6F18DB61-4A37-4040-5637-F36BA1EA5AAB}"/>
              </a:ext>
            </a:extLst>
          </p:cNvPr>
          <p:cNvSpPr/>
          <p:nvPr/>
        </p:nvSpPr>
        <p:spPr>
          <a:xfrm>
            <a:off x="8021984" y="1470910"/>
            <a:ext cx="2516155"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25" name="Rectangle: Rounded Corners 24">
            <a:extLst>
              <a:ext uri="{FF2B5EF4-FFF2-40B4-BE49-F238E27FC236}">
                <a16:creationId xmlns:a16="http://schemas.microsoft.com/office/drawing/2014/main" id="{ECA789BC-901D-7B60-01B5-E39A61ABF87C}"/>
              </a:ext>
            </a:extLst>
          </p:cNvPr>
          <p:cNvSpPr/>
          <p:nvPr/>
        </p:nvSpPr>
        <p:spPr>
          <a:xfrm>
            <a:off x="6455570" y="147091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Photo Upload</a:t>
            </a:r>
            <a:endParaRPr lang="en-IN" sz="1400" dirty="0"/>
          </a:p>
        </p:txBody>
      </p:sp>
      <p:sp>
        <p:nvSpPr>
          <p:cNvPr id="2" name="Rectangle: Rounded Corners 1">
            <a:hlinkClick r:id="rId2" action="ppaction://hlinksldjump"/>
            <a:extLst>
              <a:ext uri="{FF2B5EF4-FFF2-40B4-BE49-F238E27FC236}">
                <a16:creationId xmlns:a16="http://schemas.microsoft.com/office/drawing/2014/main" id="{32E64CDB-BE70-1E3B-5E72-4B6979D8C0C7}"/>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3" name="Rectangle: Rounded Corners 2">
            <a:hlinkClick r:id="rId3" action="ppaction://hlinksldjump"/>
            <a:extLst>
              <a:ext uri="{FF2B5EF4-FFF2-40B4-BE49-F238E27FC236}">
                <a16:creationId xmlns:a16="http://schemas.microsoft.com/office/drawing/2014/main" id="{26824AA2-053A-39AF-6BD8-4D48D03FA0E1}"/>
              </a:ext>
            </a:extLst>
          </p:cNvPr>
          <p:cNvSpPr/>
          <p:nvPr/>
        </p:nvSpPr>
        <p:spPr>
          <a:xfrm>
            <a:off x="4809685" y="6028535"/>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Continue</a:t>
            </a:r>
            <a:endParaRPr lang="en-IN" sz="1400" dirty="0"/>
          </a:p>
        </p:txBody>
      </p:sp>
      <p:sp>
        <p:nvSpPr>
          <p:cNvPr id="4" name="Rectangle: Rounded Corners 3">
            <a:hlinkClick r:id="rId4" action="ppaction://hlinksldjump"/>
            <a:extLst>
              <a:ext uri="{FF2B5EF4-FFF2-40B4-BE49-F238E27FC236}">
                <a16:creationId xmlns:a16="http://schemas.microsoft.com/office/drawing/2014/main" id="{44152FA9-30A8-F6AE-FA21-86831731F882}"/>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61799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A4B0BA-7A25-5B69-422F-8EB4D33474D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6B92BA2-F73A-E98D-3AF9-F57555AB6335}"/>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2FF4F564-4120-CE0A-4C1B-845C8E67FF1A}"/>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9" name="Rectangle: Rounded Corners 8">
            <a:extLst>
              <a:ext uri="{FF2B5EF4-FFF2-40B4-BE49-F238E27FC236}">
                <a16:creationId xmlns:a16="http://schemas.microsoft.com/office/drawing/2014/main" id="{0594B85A-C517-E877-6D73-1DE3B366C5F9}"/>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10" name="Rectangle: Rounded Corners 9">
            <a:extLst>
              <a:ext uri="{FF2B5EF4-FFF2-40B4-BE49-F238E27FC236}">
                <a16:creationId xmlns:a16="http://schemas.microsoft.com/office/drawing/2014/main" id="{FF72AE61-BF33-3BF5-97B9-F2F9273C3389}"/>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15" name="Rectangle: Rounded Corners 14">
            <a:hlinkClick r:id="rId2" action="ppaction://hlinksldjump"/>
            <a:extLst>
              <a:ext uri="{FF2B5EF4-FFF2-40B4-BE49-F238E27FC236}">
                <a16:creationId xmlns:a16="http://schemas.microsoft.com/office/drawing/2014/main" id="{A35B8AA2-930B-9C7B-D29F-B9C875A831E5}"/>
              </a:ext>
            </a:extLst>
          </p:cNvPr>
          <p:cNvSpPr/>
          <p:nvPr/>
        </p:nvSpPr>
        <p:spPr>
          <a:xfrm>
            <a:off x="6563297" y="6466114"/>
            <a:ext cx="1420597" cy="3147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Book a Flat</a:t>
            </a:r>
            <a:endParaRPr lang="en-IN" sz="1100" dirty="0"/>
          </a:p>
        </p:txBody>
      </p:sp>
      <p:sp>
        <p:nvSpPr>
          <p:cNvPr id="16" name="Rectangle: Rounded Corners 15">
            <a:hlinkClick r:id="rId3" action="ppaction://hlinksldjump"/>
            <a:extLst>
              <a:ext uri="{FF2B5EF4-FFF2-40B4-BE49-F238E27FC236}">
                <a16:creationId xmlns:a16="http://schemas.microsoft.com/office/drawing/2014/main" id="{AF191998-7D28-043A-0EE4-EAD05392CFD7}"/>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7" name="Rectangle: Rounded Corners 16">
            <a:hlinkClick r:id="rId4" action="ppaction://hlinksldjump"/>
            <a:extLst>
              <a:ext uri="{FF2B5EF4-FFF2-40B4-BE49-F238E27FC236}">
                <a16:creationId xmlns:a16="http://schemas.microsoft.com/office/drawing/2014/main" id="{E4014FCC-AE2D-E7EF-7BD2-DE90FF3ADC78}"/>
              </a:ext>
            </a:extLst>
          </p:cNvPr>
          <p:cNvSpPr/>
          <p:nvPr/>
        </p:nvSpPr>
        <p:spPr>
          <a:xfrm>
            <a:off x="9206971"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18" name="Arrow: Left 17">
            <a:hlinkClick r:id="rId5" action="ppaction://hlinksldjump"/>
            <a:extLst>
              <a:ext uri="{FF2B5EF4-FFF2-40B4-BE49-F238E27FC236}">
                <a16:creationId xmlns:a16="http://schemas.microsoft.com/office/drawing/2014/main" id="{689128C4-CD91-8072-ABA7-250851CE32C3}"/>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579CC488-D26D-E9C6-B36A-03C29AAE4187}"/>
              </a:ext>
            </a:extLst>
          </p:cNvPr>
          <p:cNvPicPr>
            <a:picLocks noChangeAspect="1"/>
          </p:cNvPicPr>
          <p:nvPr/>
        </p:nvPicPr>
        <p:blipFill>
          <a:blip r:embed="rId6"/>
          <a:stretch>
            <a:fillRect/>
          </a:stretch>
        </p:blipFill>
        <p:spPr>
          <a:xfrm>
            <a:off x="3980331" y="2342844"/>
            <a:ext cx="7944922" cy="3301315"/>
          </a:xfrm>
          <a:prstGeom prst="rect">
            <a:avLst/>
          </a:prstGeom>
        </p:spPr>
      </p:pic>
      <p:pic>
        <p:nvPicPr>
          <p:cNvPr id="11" name="Picture 10">
            <a:extLst>
              <a:ext uri="{FF2B5EF4-FFF2-40B4-BE49-F238E27FC236}">
                <a16:creationId xmlns:a16="http://schemas.microsoft.com/office/drawing/2014/main" id="{2E2D509D-3F61-6C7E-478F-51834A249EB6}"/>
              </a:ext>
            </a:extLst>
          </p:cNvPr>
          <p:cNvPicPr>
            <a:picLocks noChangeAspect="1"/>
          </p:cNvPicPr>
          <p:nvPr/>
        </p:nvPicPr>
        <p:blipFill>
          <a:blip r:embed="rId7"/>
          <a:srcRect b="17757"/>
          <a:stretch>
            <a:fillRect/>
          </a:stretch>
        </p:blipFill>
        <p:spPr>
          <a:xfrm>
            <a:off x="0" y="1446245"/>
            <a:ext cx="3713584" cy="5411755"/>
          </a:xfrm>
          <a:prstGeom prst="rect">
            <a:avLst/>
          </a:prstGeom>
        </p:spPr>
      </p:pic>
      <p:graphicFrame>
        <p:nvGraphicFramePr>
          <p:cNvPr id="19" name="Table 18">
            <a:extLst>
              <a:ext uri="{FF2B5EF4-FFF2-40B4-BE49-F238E27FC236}">
                <a16:creationId xmlns:a16="http://schemas.microsoft.com/office/drawing/2014/main" id="{55398172-990E-6CCF-2AF1-A85E27DC65BC}"/>
              </a:ext>
            </a:extLst>
          </p:cNvPr>
          <p:cNvGraphicFramePr>
            <a:graphicFrameLocks noGrp="1"/>
          </p:cNvGraphicFramePr>
          <p:nvPr>
            <p:extLst>
              <p:ext uri="{D42A27DB-BD31-4B8C-83A1-F6EECF244321}">
                <p14:modId xmlns:p14="http://schemas.microsoft.com/office/powerpoint/2010/main" val="3322540903"/>
              </p:ext>
            </p:extLst>
          </p:nvPr>
        </p:nvGraphicFramePr>
        <p:xfrm>
          <a:off x="27992" y="1220030"/>
          <a:ext cx="11962087" cy="457200"/>
        </p:xfrm>
        <a:graphic>
          <a:graphicData uri="http://schemas.openxmlformats.org/drawingml/2006/table">
            <a:tbl>
              <a:tblPr firstRow="1" bandRow="1">
                <a:tableStyleId>{5C22544A-7EE6-4342-B048-85BDC9FD1C3A}</a:tableStyleId>
              </a:tblPr>
              <a:tblGrid>
                <a:gridCol w="3617975">
                  <a:extLst>
                    <a:ext uri="{9D8B030D-6E8A-4147-A177-3AD203B41FA5}">
                      <a16:colId xmlns:a16="http://schemas.microsoft.com/office/drawing/2014/main" val="230775505"/>
                    </a:ext>
                  </a:extLst>
                </a:gridCol>
                <a:gridCol w="1192016">
                  <a:extLst>
                    <a:ext uri="{9D8B030D-6E8A-4147-A177-3AD203B41FA5}">
                      <a16:colId xmlns:a16="http://schemas.microsoft.com/office/drawing/2014/main" val="907134791"/>
                    </a:ext>
                  </a:extLst>
                </a:gridCol>
                <a:gridCol w="1192016">
                  <a:extLst>
                    <a:ext uri="{9D8B030D-6E8A-4147-A177-3AD203B41FA5}">
                      <a16:colId xmlns:a16="http://schemas.microsoft.com/office/drawing/2014/main" val="1695442251"/>
                    </a:ext>
                  </a:extLst>
                </a:gridCol>
                <a:gridCol w="1192016">
                  <a:extLst>
                    <a:ext uri="{9D8B030D-6E8A-4147-A177-3AD203B41FA5}">
                      <a16:colId xmlns:a16="http://schemas.microsoft.com/office/drawing/2014/main" val="3686765644"/>
                    </a:ext>
                  </a:extLst>
                </a:gridCol>
                <a:gridCol w="1192016">
                  <a:extLst>
                    <a:ext uri="{9D8B030D-6E8A-4147-A177-3AD203B41FA5}">
                      <a16:colId xmlns:a16="http://schemas.microsoft.com/office/drawing/2014/main" val="4149670488"/>
                    </a:ext>
                  </a:extLst>
                </a:gridCol>
                <a:gridCol w="1192016">
                  <a:extLst>
                    <a:ext uri="{9D8B030D-6E8A-4147-A177-3AD203B41FA5}">
                      <a16:colId xmlns:a16="http://schemas.microsoft.com/office/drawing/2014/main" val="355720662"/>
                    </a:ext>
                  </a:extLst>
                </a:gridCol>
                <a:gridCol w="1192016">
                  <a:extLst>
                    <a:ext uri="{9D8B030D-6E8A-4147-A177-3AD203B41FA5}">
                      <a16:colId xmlns:a16="http://schemas.microsoft.com/office/drawing/2014/main" val="2086517765"/>
                    </a:ext>
                  </a:extLst>
                </a:gridCol>
                <a:gridCol w="1192016">
                  <a:extLst>
                    <a:ext uri="{9D8B030D-6E8A-4147-A177-3AD203B41FA5}">
                      <a16:colId xmlns:a16="http://schemas.microsoft.com/office/drawing/2014/main" val="1774807078"/>
                    </a:ext>
                  </a:extLst>
                </a:gridCol>
              </a:tblGrid>
              <a:tr h="370840">
                <a:tc>
                  <a:txBody>
                    <a:bodyPr/>
                    <a:lstStyle/>
                    <a:p>
                      <a:pPr algn="ct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tx1">
                              <a:lumMod val="75000"/>
                              <a:lumOff val="25000"/>
                            </a:schemeClr>
                          </a:solidFill>
                        </a:rPr>
                        <a:t>Project Highlights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Amenities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Gallery</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Videos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Mater Plan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Price</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Location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0730427"/>
                  </a:ext>
                </a:extLst>
              </a:tr>
            </a:tbl>
          </a:graphicData>
        </a:graphic>
      </p:graphicFrame>
      <p:sp>
        <p:nvSpPr>
          <p:cNvPr id="20" name="Rectangle: Rounded Corners 19">
            <a:extLst>
              <a:ext uri="{FF2B5EF4-FFF2-40B4-BE49-F238E27FC236}">
                <a16:creationId xmlns:a16="http://schemas.microsoft.com/office/drawing/2014/main" id="{A238EC39-96EE-AEE2-3C97-C7FDC0A21A4E}"/>
              </a:ext>
            </a:extLst>
          </p:cNvPr>
          <p:cNvSpPr/>
          <p:nvPr/>
        </p:nvSpPr>
        <p:spPr>
          <a:xfrm>
            <a:off x="3713584" y="1281639"/>
            <a:ext cx="989045" cy="352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21" name="Rectangle: Rounded Corners 20">
            <a:hlinkClick r:id="rId8" action="ppaction://hlinksldjump"/>
            <a:extLst>
              <a:ext uri="{FF2B5EF4-FFF2-40B4-BE49-F238E27FC236}">
                <a16:creationId xmlns:a16="http://schemas.microsoft.com/office/drawing/2014/main" id="{5E671D61-F1D4-B7E7-3211-E2157CA010CD}"/>
              </a:ext>
            </a:extLst>
          </p:cNvPr>
          <p:cNvSpPr/>
          <p:nvPr/>
        </p:nvSpPr>
        <p:spPr>
          <a:xfrm>
            <a:off x="3720581"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hlinkClick r:id="rId9" action="ppaction://hlinksldjump"/>
            <a:extLst>
              <a:ext uri="{FF2B5EF4-FFF2-40B4-BE49-F238E27FC236}">
                <a16:creationId xmlns:a16="http://schemas.microsoft.com/office/drawing/2014/main" id="{3361C43F-759E-3C7C-D93B-FA2E30B35D2F}"/>
              </a:ext>
            </a:extLst>
          </p:cNvPr>
          <p:cNvSpPr/>
          <p:nvPr/>
        </p:nvSpPr>
        <p:spPr>
          <a:xfrm>
            <a:off x="4927334"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hlinkClick r:id="rId10" action="ppaction://hlinksldjump"/>
            <a:extLst>
              <a:ext uri="{FF2B5EF4-FFF2-40B4-BE49-F238E27FC236}">
                <a16:creationId xmlns:a16="http://schemas.microsoft.com/office/drawing/2014/main" id="{EE8B8DC2-BA0E-A13E-DD28-4564FBF9D30E}"/>
              </a:ext>
            </a:extLst>
          </p:cNvPr>
          <p:cNvSpPr/>
          <p:nvPr/>
        </p:nvSpPr>
        <p:spPr>
          <a:xfrm>
            <a:off x="6134087"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hlinkClick r:id="rId11" action="ppaction://hlinksldjump"/>
            <a:extLst>
              <a:ext uri="{FF2B5EF4-FFF2-40B4-BE49-F238E27FC236}">
                <a16:creationId xmlns:a16="http://schemas.microsoft.com/office/drawing/2014/main" id="{2265B497-CA4C-F78F-89B8-EBFCD653A25C}"/>
              </a:ext>
            </a:extLst>
          </p:cNvPr>
          <p:cNvSpPr/>
          <p:nvPr/>
        </p:nvSpPr>
        <p:spPr>
          <a:xfrm>
            <a:off x="734084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hlinkClick r:id="rId12" action="ppaction://hlinksldjump"/>
            <a:extLst>
              <a:ext uri="{FF2B5EF4-FFF2-40B4-BE49-F238E27FC236}">
                <a16:creationId xmlns:a16="http://schemas.microsoft.com/office/drawing/2014/main" id="{E55C28E5-9D29-B9A3-ABCE-B76078EE63D5}"/>
              </a:ext>
            </a:extLst>
          </p:cNvPr>
          <p:cNvSpPr/>
          <p:nvPr/>
        </p:nvSpPr>
        <p:spPr>
          <a:xfrm>
            <a:off x="8547593"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hlinkClick r:id="rId13" action="ppaction://hlinksldjump"/>
            <a:extLst>
              <a:ext uri="{FF2B5EF4-FFF2-40B4-BE49-F238E27FC236}">
                <a16:creationId xmlns:a16="http://schemas.microsoft.com/office/drawing/2014/main" id="{D921132F-E1B3-DD52-F237-47EBFC4C139D}"/>
              </a:ext>
            </a:extLst>
          </p:cNvPr>
          <p:cNvSpPr/>
          <p:nvPr/>
        </p:nvSpPr>
        <p:spPr>
          <a:xfrm>
            <a:off x="9754346"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hlinkClick r:id="rId14" action="ppaction://hlinksldjump"/>
            <a:extLst>
              <a:ext uri="{FF2B5EF4-FFF2-40B4-BE49-F238E27FC236}">
                <a16:creationId xmlns:a16="http://schemas.microsoft.com/office/drawing/2014/main" id="{82FAEFEF-65B8-3398-8B58-F6DFBC950EA7}"/>
              </a:ext>
            </a:extLst>
          </p:cNvPr>
          <p:cNvSpPr/>
          <p:nvPr/>
        </p:nvSpPr>
        <p:spPr>
          <a:xfrm>
            <a:off x="1096110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447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5F6DA3-9765-E3D5-A429-48890BD51371}"/>
            </a:ext>
          </a:extLst>
        </p:cNvPr>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1D391027-37C3-EE91-AF24-D3D22ED53E7B}"/>
              </a:ext>
            </a:extLst>
          </p:cNvPr>
          <p:cNvGraphicFramePr>
            <a:graphicFrameLocks noGrp="1"/>
          </p:cNvGraphicFramePr>
          <p:nvPr>
            <p:extLst>
              <p:ext uri="{D42A27DB-BD31-4B8C-83A1-F6EECF244321}">
                <p14:modId xmlns:p14="http://schemas.microsoft.com/office/powerpoint/2010/main" val="1465930624"/>
              </p:ext>
            </p:extLst>
          </p:nvPr>
        </p:nvGraphicFramePr>
        <p:xfrm>
          <a:off x="2740089" y="4402644"/>
          <a:ext cx="5529180" cy="2240752"/>
        </p:xfrm>
        <a:graphic>
          <a:graphicData uri="http://schemas.openxmlformats.org/drawingml/2006/table">
            <a:tbl>
              <a:tblPr firstRow="1" bandRow="1">
                <a:tableStyleId>{5C22544A-7EE6-4342-B048-85BDC9FD1C3A}</a:tableStyleId>
              </a:tblPr>
              <a:tblGrid>
                <a:gridCol w="1382295">
                  <a:extLst>
                    <a:ext uri="{9D8B030D-6E8A-4147-A177-3AD203B41FA5}">
                      <a16:colId xmlns:a16="http://schemas.microsoft.com/office/drawing/2014/main" val="1994267062"/>
                    </a:ext>
                  </a:extLst>
                </a:gridCol>
                <a:gridCol w="1382295">
                  <a:extLst>
                    <a:ext uri="{9D8B030D-6E8A-4147-A177-3AD203B41FA5}">
                      <a16:colId xmlns:a16="http://schemas.microsoft.com/office/drawing/2014/main" val="837370810"/>
                    </a:ext>
                  </a:extLst>
                </a:gridCol>
                <a:gridCol w="1382295">
                  <a:extLst>
                    <a:ext uri="{9D8B030D-6E8A-4147-A177-3AD203B41FA5}">
                      <a16:colId xmlns:a16="http://schemas.microsoft.com/office/drawing/2014/main" val="2813141631"/>
                    </a:ext>
                  </a:extLst>
                </a:gridCol>
                <a:gridCol w="1382295">
                  <a:extLst>
                    <a:ext uri="{9D8B030D-6E8A-4147-A177-3AD203B41FA5}">
                      <a16:colId xmlns:a16="http://schemas.microsoft.com/office/drawing/2014/main" val="2155867283"/>
                    </a:ext>
                  </a:extLst>
                </a:gridCol>
              </a:tblGrid>
              <a:tr h="328120">
                <a:tc>
                  <a:txBody>
                    <a:bodyPr/>
                    <a:lstStyle/>
                    <a:p>
                      <a:pPr marL="0" algn="ctr" defTabSz="914400" rtl="0" eaLnBrk="1" latinLnBrk="0" hangingPunct="1"/>
                      <a:r>
                        <a:rPr lang="en-US" sz="1000" b="0" kern="1200" dirty="0">
                          <a:solidFill>
                            <a:schemeClr val="tx1"/>
                          </a:solidFill>
                          <a:latin typeface="+mn-lt"/>
                          <a:ea typeface="+mn-ea"/>
                          <a:cs typeface="+mn-cs"/>
                        </a:rPr>
                        <a:t>601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7855111"/>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501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2634587"/>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401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332201"/>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301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739265"/>
                  </a:ext>
                </a:extLst>
              </a:tr>
              <a:tr h="293790">
                <a:tc>
                  <a:txBody>
                    <a:bodyPr/>
                    <a:lstStyle/>
                    <a:p>
                      <a:pPr marL="0" algn="ctr" defTabSz="914400" rtl="0" eaLnBrk="1" latinLnBrk="0" hangingPunct="1"/>
                      <a:r>
                        <a:rPr lang="en-US" sz="1000" b="0" kern="1200" dirty="0">
                          <a:solidFill>
                            <a:schemeClr val="tx1"/>
                          </a:solidFill>
                          <a:latin typeface="+mn-lt"/>
                          <a:ea typeface="+mn-ea"/>
                          <a:cs typeface="+mn-cs"/>
                        </a:rPr>
                        <a:t>201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8584967"/>
                  </a:ext>
                </a:extLst>
              </a:tr>
              <a:tr h="286288">
                <a:tc>
                  <a:txBody>
                    <a:bodyPr/>
                    <a:lstStyle/>
                    <a:p>
                      <a:pPr marL="0" algn="ctr" defTabSz="914400" rtl="0" eaLnBrk="1" latinLnBrk="0" hangingPunct="1"/>
                      <a:r>
                        <a:rPr lang="en-US" sz="1000" b="0" kern="1200" dirty="0">
                          <a:solidFill>
                            <a:schemeClr val="tx1"/>
                          </a:solidFill>
                          <a:latin typeface="+mn-lt"/>
                          <a:ea typeface="+mn-ea"/>
                          <a:cs typeface="+mn-cs"/>
                        </a:rPr>
                        <a:t>101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939878"/>
                  </a:ext>
                </a:extLst>
              </a:tr>
              <a:tr h="348194">
                <a:tc>
                  <a:txBody>
                    <a:bodyPr/>
                    <a:lstStyle/>
                    <a:p>
                      <a:pPr marL="0" algn="ctr" defTabSz="914400" rtl="0" eaLnBrk="1" latinLnBrk="0" hangingPunct="1"/>
                      <a:r>
                        <a:rPr lang="en-US" sz="1000" b="0" kern="1200" dirty="0">
                          <a:solidFill>
                            <a:schemeClr val="tx1"/>
                          </a:solidFill>
                          <a:latin typeface="+mn-lt"/>
                          <a:ea typeface="+mn-ea"/>
                          <a:cs typeface="+mn-cs"/>
                        </a:rPr>
                        <a:t>001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958848"/>
                  </a:ext>
                </a:extLst>
              </a:tr>
            </a:tbl>
          </a:graphicData>
        </a:graphic>
      </p:graphicFrame>
      <p:sp>
        <p:nvSpPr>
          <p:cNvPr id="22" name="Rectangle 21">
            <a:extLst>
              <a:ext uri="{FF2B5EF4-FFF2-40B4-BE49-F238E27FC236}">
                <a16:creationId xmlns:a16="http://schemas.microsoft.com/office/drawing/2014/main" id="{0DD8BFF5-9E3B-8D6B-8570-89F9540D9A83}"/>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1">
            <a:extLst>
              <a:ext uri="{FF2B5EF4-FFF2-40B4-BE49-F238E27FC236}">
                <a16:creationId xmlns:a16="http://schemas.microsoft.com/office/drawing/2014/main" id="{DDC4E982-9995-A86F-6B0D-E6EA7262A1B0}"/>
              </a:ext>
            </a:extLst>
          </p:cNvPr>
          <p:cNvSpPr/>
          <p:nvPr/>
        </p:nvSpPr>
        <p:spPr>
          <a:xfrm>
            <a:off x="8021984" y="2085029"/>
            <a:ext cx="2516155"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005164CF-3C51-5F59-196B-C5E1103AF22B}"/>
              </a:ext>
            </a:extLst>
          </p:cNvPr>
          <p:cNvSpPr/>
          <p:nvPr/>
        </p:nvSpPr>
        <p:spPr>
          <a:xfrm>
            <a:off x="6455570" y="208502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Video Upload</a:t>
            </a:r>
            <a:endParaRPr lang="en-IN" sz="1400" dirty="0"/>
          </a:p>
        </p:txBody>
      </p:sp>
      <p:sp>
        <p:nvSpPr>
          <p:cNvPr id="7" name="Rectangle 6">
            <a:extLst>
              <a:ext uri="{FF2B5EF4-FFF2-40B4-BE49-F238E27FC236}">
                <a16:creationId xmlns:a16="http://schemas.microsoft.com/office/drawing/2014/main" id="{32B9CA52-01F5-CEB3-8531-B4015E1F6D2D}"/>
              </a:ext>
            </a:extLst>
          </p:cNvPr>
          <p:cNvSpPr/>
          <p:nvPr/>
        </p:nvSpPr>
        <p:spPr>
          <a:xfrm>
            <a:off x="2197936" y="1827028"/>
            <a:ext cx="1786235"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8" name="Rectangle: Rounded Corners 7">
            <a:extLst>
              <a:ext uri="{FF2B5EF4-FFF2-40B4-BE49-F238E27FC236}">
                <a16:creationId xmlns:a16="http://schemas.microsoft.com/office/drawing/2014/main" id="{1ED245BB-9071-F36B-EEC6-BEB533935952}"/>
              </a:ext>
            </a:extLst>
          </p:cNvPr>
          <p:cNvSpPr/>
          <p:nvPr/>
        </p:nvSpPr>
        <p:spPr>
          <a:xfrm>
            <a:off x="393085" y="181784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Block</a:t>
            </a:r>
            <a:endParaRPr lang="en-IN" sz="1400" dirty="0"/>
          </a:p>
        </p:txBody>
      </p:sp>
      <p:sp>
        <p:nvSpPr>
          <p:cNvPr id="9" name="Isosceles Triangle 8">
            <a:extLst>
              <a:ext uri="{FF2B5EF4-FFF2-40B4-BE49-F238E27FC236}">
                <a16:creationId xmlns:a16="http://schemas.microsoft.com/office/drawing/2014/main" id="{5CA0CBAB-684D-F259-CDDC-053F0691B8F5}"/>
              </a:ext>
            </a:extLst>
          </p:cNvPr>
          <p:cNvSpPr/>
          <p:nvPr/>
        </p:nvSpPr>
        <p:spPr>
          <a:xfrm rot="10800000">
            <a:off x="3735094" y="2022971"/>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05215439-65B0-C18D-0202-826D998BA7BA}"/>
              </a:ext>
            </a:extLst>
          </p:cNvPr>
          <p:cNvPicPr>
            <a:picLocks noChangeAspect="1"/>
          </p:cNvPicPr>
          <p:nvPr/>
        </p:nvPicPr>
        <p:blipFill>
          <a:blip r:embed="rId2"/>
          <a:stretch>
            <a:fillRect/>
          </a:stretch>
        </p:blipFill>
        <p:spPr>
          <a:xfrm>
            <a:off x="146693" y="2678609"/>
            <a:ext cx="1920367" cy="1234522"/>
          </a:xfrm>
          <a:prstGeom prst="rect">
            <a:avLst/>
          </a:prstGeom>
        </p:spPr>
      </p:pic>
      <p:pic>
        <p:nvPicPr>
          <p:cNvPr id="4" name="Picture 3">
            <a:extLst>
              <a:ext uri="{FF2B5EF4-FFF2-40B4-BE49-F238E27FC236}">
                <a16:creationId xmlns:a16="http://schemas.microsoft.com/office/drawing/2014/main" id="{E4AFF2CF-F399-B00B-67E4-36F49A4A5C7B}"/>
              </a:ext>
            </a:extLst>
          </p:cNvPr>
          <p:cNvPicPr>
            <a:picLocks noChangeAspect="1"/>
          </p:cNvPicPr>
          <p:nvPr/>
        </p:nvPicPr>
        <p:blipFill>
          <a:blip r:embed="rId3"/>
          <a:stretch>
            <a:fillRect/>
          </a:stretch>
        </p:blipFill>
        <p:spPr>
          <a:xfrm>
            <a:off x="2281483" y="2678609"/>
            <a:ext cx="2033680" cy="1264341"/>
          </a:xfrm>
          <a:prstGeom prst="rect">
            <a:avLst/>
          </a:prstGeom>
        </p:spPr>
      </p:pic>
      <p:pic>
        <p:nvPicPr>
          <p:cNvPr id="6" name="Picture 5">
            <a:extLst>
              <a:ext uri="{FF2B5EF4-FFF2-40B4-BE49-F238E27FC236}">
                <a16:creationId xmlns:a16="http://schemas.microsoft.com/office/drawing/2014/main" id="{3426CF30-3C8B-F0F1-B817-90AEF0B8166D}"/>
              </a:ext>
            </a:extLst>
          </p:cNvPr>
          <p:cNvPicPr>
            <a:picLocks noChangeAspect="1"/>
          </p:cNvPicPr>
          <p:nvPr/>
        </p:nvPicPr>
        <p:blipFill>
          <a:blip r:embed="rId4"/>
          <a:stretch>
            <a:fillRect/>
          </a:stretch>
        </p:blipFill>
        <p:spPr>
          <a:xfrm>
            <a:off x="4529586" y="2702465"/>
            <a:ext cx="1950186" cy="1240485"/>
          </a:xfrm>
          <a:prstGeom prst="rect">
            <a:avLst/>
          </a:prstGeom>
        </p:spPr>
      </p:pic>
      <p:pic>
        <p:nvPicPr>
          <p:cNvPr id="10" name="Picture 9">
            <a:extLst>
              <a:ext uri="{FF2B5EF4-FFF2-40B4-BE49-F238E27FC236}">
                <a16:creationId xmlns:a16="http://schemas.microsoft.com/office/drawing/2014/main" id="{A9CE522D-CD2B-1A31-3178-A43FDB120442}"/>
              </a:ext>
            </a:extLst>
          </p:cNvPr>
          <p:cNvPicPr>
            <a:picLocks noChangeAspect="1"/>
          </p:cNvPicPr>
          <p:nvPr/>
        </p:nvPicPr>
        <p:blipFill>
          <a:blip r:embed="rId5"/>
          <a:stretch>
            <a:fillRect/>
          </a:stretch>
        </p:blipFill>
        <p:spPr>
          <a:xfrm>
            <a:off x="6777338" y="2700241"/>
            <a:ext cx="2086744" cy="1242709"/>
          </a:xfrm>
          <a:prstGeom prst="rect">
            <a:avLst/>
          </a:prstGeom>
        </p:spPr>
      </p:pic>
      <p:sp>
        <p:nvSpPr>
          <p:cNvPr id="12" name="Rectangle 11">
            <a:extLst>
              <a:ext uri="{FF2B5EF4-FFF2-40B4-BE49-F238E27FC236}">
                <a16:creationId xmlns:a16="http://schemas.microsoft.com/office/drawing/2014/main" id="{D7FB0E26-2DC3-CA91-A31B-DFDFF8C899ED}"/>
              </a:ext>
            </a:extLst>
          </p:cNvPr>
          <p:cNvSpPr/>
          <p:nvPr/>
        </p:nvSpPr>
        <p:spPr>
          <a:xfrm>
            <a:off x="3744443" y="446985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780117F2-4237-5CB8-5775-073608BA756F}"/>
              </a:ext>
            </a:extLst>
          </p:cNvPr>
          <p:cNvPicPr>
            <a:picLocks noChangeAspect="1"/>
          </p:cNvPicPr>
          <p:nvPr/>
        </p:nvPicPr>
        <p:blipFill>
          <a:blip r:embed="rId6"/>
          <a:stretch>
            <a:fillRect/>
          </a:stretch>
        </p:blipFill>
        <p:spPr>
          <a:xfrm>
            <a:off x="9386235" y="2678609"/>
            <a:ext cx="2303808" cy="1234522"/>
          </a:xfrm>
          <a:prstGeom prst="rect">
            <a:avLst/>
          </a:prstGeom>
        </p:spPr>
      </p:pic>
      <p:sp>
        <p:nvSpPr>
          <p:cNvPr id="14" name="Rectangle 13">
            <a:extLst>
              <a:ext uri="{FF2B5EF4-FFF2-40B4-BE49-F238E27FC236}">
                <a16:creationId xmlns:a16="http://schemas.microsoft.com/office/drawing/2014/main" id="{25B40003-0E9D-0435-1430-D88F440C5B8B}"/>
              </a:ext>
            </a:extLst>
          </p:cNvPr>
          <p:cNvSpPr/>
          <p:nvPr/>
        </p:nvSpPr>
        <p:spPr>
          <a:xfrm>
            <a:off x="8021984" y="1470910"/>
            <a:ext cx="2516155"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15" name="Rectangle: Rounded Corners 14">
            <a:extLst>
              <a:ext uri="{FF2B5EF4-FFF2-40B4-BE49-F238E27FC236}">
                <a16:creationId xmlns:a16="http://schemas.microsoft.com/office/drawing/2014/main" id="{428BE83D-27CA-A6B3-95F3-DE74C9C13044}"/>
              </a:ext>
            </a:extLst>
          </p:cNvPr>
          <p:cNvSpPr/>
          <p:nvPr/>
        </p:nvSpPr>
        <p:spPr>
          <a:xfrm>
            <a:off x="6455570" y="147091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Photo Upload</a:t>
            </a:r>
            <a:endParaRPr lang="en-IN" sz="1400" dirty="0"/>
          </a:p>
        </p:txBody>
      </p:sp>
      <p:sp>
        <p:nvSpPr>
          <p:cNvPr id="18" name="TextBox 17">
            <a:extLst>
              <a:ext uri="{FF2B5EF4-FFF2-40B4-BE49-F238E27FC236}">
                <a16:creationId xmlns:a16="http://schemas.microsoft.com/office/drawing/2014/main" id="{76BEE58F-7A8A-C03F-B4EA-15D6BD18E2EC}"/>
              </a:ext>
            </a:extLst>
          </p:cNvPr>
          <p:cNvSpPr txBox="1"/>
          <p:nvPr/>
        </p:nvSpPr>
        <p:spPr>
          <a:xfrm>
            <a:off x="2812390" y="4080464"/>
            <a:ext cx="5119886" cy="307777"/>
          </a:xfrm>
          <a:prstGeom prst="rect">
            <a:avLst/>
          </a:prstGeom>
          <a:noFill/>
        </p:spPr>
        <p:txBody>
          <a:bodyPr wrap="square" rtlCol="0">
            <a:spAutoFit/>
          </a:bodyPr>
          <a:lstStyle/>
          <a:p>
            <a:pPr algn="ctr"/>
            <a:r>
              <a:rPr lang="en-US" sz="1400" dirty="0"/>
              <a:t>These photo and Video is applicable to these flats</a:t>
            </a:r>
            <a:endParaRPr lang="en-IN" sz="1400" dirty="0"/>
          </a:p>
        </p:txBody>
      </p:sp>
      <p:sp>
        <p:nvSpPr>
          <p:cNvPr id="20" name="Rectangle 19">
            <a:extLst>
              <a:ext uri="{FF2B5EF4-FFF2-40B4-BE49-F238E27FC236}">
                <a16:creationId xmlns:a16="http://schemas.microsoft.com/office/drawing/2014/main" id="{50D10FC8-3D6B-B266-0073-2FACD2890E52}"/>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35C99C60-67D4-65E0-5681-B2A79307FECF}"/>
              </a:ext>
            </a:extLst>
          </p:cNvPr>
          <p:cNvSpPr/>
          <p:nvPr/>
        </p:nvSpPr>
        <p:spPr>
          <a:xfrm>
            <a:off x="3744443" y="510469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3915E891-1D41-2227-19AD-8EF603084E09}"/>
              </a:ext>
            </a:extLst>
          </p:cNvPr>
          <p:cNvSpPr/>
          <p:nvPr/>
        </p:nvSpPr>
        <p:spPr>
          <a:xfrm>
            <a:off x="3744443" y="5440778"/>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A8D77EA7-85E7-B564-1FFB-845064B4A38F}"/>
              </a:ext>
            </a:extLst>
          </p:cNvPr>
          <p:cNvSpPr/>
          <p:nvPr/>
        </p:nvSpPr>
        <p:spPr>
          <a:xfrm>
            <a:off x="3744443" y="575820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E4B46797-CBB4-E58C-D9B5-63BD25147C36}"/>
              </a:ext>
            </a:extLst>
          </p:cNvPr>
          <p:cNvSpPr/>
          <p:nvPr/>
        </p:nvSpPr>
        <p:spPr>
          <a:xfrm>
            <a:off x="3744443" y="605696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900ACC31-0F4F-F492-2F06-79CD88DC2311}"/>
              </a:ext>
            </a:extLst>
          </p:cNvPr>
          <p:cNvSpPr/>
          <p:nvPr/>
        </p:nvSpPr>
        <p:spPr>
          <a:xfrm>
            <a:off x="3744443" y="637438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DC8D6B38-142B-03DB-0634-678631DE9949}"/>
              </a:ext>
            </a:extLst>
          </p:cNvPr>
          <p:cNvSpPr/>
          <p:nvPr/>
        </p:nvSpPr>
        <p:spPr>
          <a:xfrm>
            <a:off x="5134704" y="446985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A02A820F-F1FE-EEAE-EE85-DE652B99E808}"/>
              </a:ext>
            </a:extLst>
          </p:cNvPr>
          <p:cNvSpPr/>
          <p:nvPr/>
        </p:nvSpPr>
        <p:spPr>
          <a:xfrm>
            <a:off x="5134704"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014B231A-A86C-310E-159F-44E91844AF62}"/>
              </a:ext>
            </a:extLst>
          </p:cNvPr>
          <p:cNvSpPr/>
          <p:nvPr/>
        </p:nvSpPr>
        <p:spPr>
          <a:xfrm>
            <a:off x="5134704" y="510469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B0F92DFF-6894-E3EC-CF92-E0EEB0648DA9}"/>
              </a:ext>
            </a:extLst>
          </p:cNvPr>
          <p:cNvSpPr/>
          <p:nvPr/>
        </p:nvSpPr>
        <p:spPr>
          <a:xfrm>
            <a:off x="5134704" y="5440778"/>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B42FBBB1-2B9F-FD6E-7D19-E8070AC86EF8}"/>
              </a:ext>
            </a:extLst>
          </p:cNvPr>
          <p:cNvSpPr/>
          <p:nvPr/>
        </p:nvSpPr>
        <p:spPr>
          <a:xfrm>
            <a:off x="5134704" y="575820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19E1A4AF-632C-AC0B-0289-211CA55C57A3}"/>
              </a:ext>
            </a:extLst>
          </p:cNvPr>
          <p:cNvSpPr/>
          <p:nvPr/>
        </p:nvSpPr>
        <p:spPr>
          <a:xfrm>
            <a:off x="5134704" y="605696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6EF6FE72-BFB3-10B1-AD2A-B35534E201C0}"/>
              </a:ext>
            </a:extLst>
          </p:cNvPr>
          <p:cNvSpPr/>
          <p:nvPr/>
        </p:nvSpPr>
        <p:spPr>
          <a:xfrm>
            <a:off x="5134704" y="637438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BF3550DA-A1A4-EF3F-7A7F-26907B1425F3}"/>
              </a:ext>
            </a:extLst>
          </p:cNvPr>
          <p:cNvSpPr/>
          <p:nvPr/>
        </p:nvSpPr>
        <p:spPr>
          <a:xfrm>
            <a:off x="6588962" y="446985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BF76D20-FB20-DBDC-721E-D49F7C0C6162}"/>
              </a:ext>
            </a:extLst>
          </p:cNvPr>
          <p:cNvSpPr/>
          <p:nvPr/>
        </p:nvSpPr>
        <p:spPr>
          <a:xfrm>
            <a:off x="6588962"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77EE41F1-CB7B-5C51-56E1-43DEF4500B71}"/>
              </a:ext>
            </a:extLst>
          </p:cNvPr>
          <p:cNvSpPr/>
          <p:nvPr/>
        </p:nvSpPr>
        <p:spPr>
          <a:xfrm>
            <a:off x="6588962" y="510469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356D8502-813D-E43F-A606-3F8DF7CD154B}"/>
              </a:ext>
            </a:extLst>
          </p:cNvPr>
          <p:cNvSpPr/>
          <p:nvPr/>
        </p:nvSpPr>
        <p:spPr>
          <a:xfrm>
            <a:off x="6588962" y="5440778"/>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73D59EE8-2C64-26A4-3156-CC434A29F2BD}"/>
              </a:ext>
            </a:extLst>
          </p:cNvPr>
          <p:cNvSpPr/>
          <p:nvPr/>
        </p:nvSpPr>
        <p:spPr>
          <a:xfrm>
            <a:off x="6588962" y="575820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69FBD324-BE4D-BF3F-6004-CD575AD9C95E}"/>
              </a:ext>
            </a:extLst>
          </p:cNvPr>
          <p:cNvSpPr/>
          <p:nvPr/>
        </p:nvSpPr>
        <p:spPr>
          <a:xfrm>
            <a:off x="6588962" y="605696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99EC66E8-EEAB-E368-5496-B9EB80E53E02}"/>
              </a:ext>
            </a:extLst>
          </p:cNvPr>
          <p:cNvSpPr/>
          <p:nvPr/>
        </p:nvSpPr>
        <p:spPr>
          <a:xfrm>
            <a:off x="6588962" y="637438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2F73E90E-2E6D-E57D-7412-0DB60B3E0603}"/>
              </a:ext>
            </a:extLst>
          </p:cNvPr>
          <p:cNvSpPr/>
          <p:nvPr/>
        </p:nvSpPr>
        <p:spPr>
          <a:xfrm>
            <a:off x="7896503" y="446985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FC8CC276-6F1C-3823-51B2-32EDA804FED2}"/>
              </a:ext>
            </a:extLst>
          </p:cNvPr>
          <p:cNvSpPr/>
          <p:nvPr/>
        </p:nvSpPr>
        <p:spPr>
          <a:xfrm>
            <a:off x="789650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C12FECC9-9D59-9A00-A649-17D1F64D5B0D}"/>
              </a:ext>
            </a:extLst>
          </p:cNvPr>
          <p:cNvSpPr/>
          <p:nvPr/>
        </p:nvSpPr>
        <p:spPr>
          <a:xfrm>
            <a:off x="7896503" y="510469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6043744D-91BC-0D61-535E-A6995BD31C8A}"/>
              </a:ext>
            </a:extLst>
          </p:cNvPr>
          <p:cNvSpPr/>
          <p:nvPr/>
        </p:nvSpPr>
        <p:spPr>
          <a:xfrm>
            <a:off x="7896503" y="5440778"/>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DA4675A1-7ED0-787C-5AB9-D2C3CC0FE026}"/>
              </a:ext>
            </a:extLst>
          </p:cNvPr>
          <p:cNvSpPr/>
          <p:nvPr/>
        </p:nvSpPr>
        <p:spPr>
          <a:xfrm>
            <a:off x="7896503" y="575820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DDC5D69D-2BA4-2230-8AAD-C612B20773C3}"/>
              </a:ext>
            </a:extLst>
          </p:cNvPr>
          <p:cNvSpPr/>
          <p:nvPr/>
        </p:nvSpPr>
        <p:spPr>
          <a:xfrm>
            <a:off x="7896503" y="605696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3D76D970-0557-52FC-90BD-50F11DF51608}"/>
              </a:ext>
            </a:extLst>
          </p:cNvPr>
          <p:cNvSpPr/>
          <p:nvPr/>
        </p:nvSpPr>
        <p:spPr>
          <a:xfrm>
            <a:off x="7896503" y="637438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49">
            <a:hlinkClick r:id="rId7" action="ppaction://hlinksldjump"/>
            <a:extLst>
              <a:ext uri="{FF2B5EF4-FFF2-40B4-BE49-F238E27FC236}">
                <a16:creationId xmlns:a16="http://schemas.microsoft.com/office/drawing/2014/main" id="{C3099472-4A50-2E43-9D5E-133050653A60}"/>
              </a:ext>
            </a:extLst>
          </p:cNvPr>
          <p:cNvSpPr/>
          <p:nvPr/>
        </p:nvSpPr>
        <p:spPr>
          <a:xfrm>
            <a:off x="8738119" y="6226361"/>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11" name="Rectangle: Rounded Corners 10">
            <a:hlinkClick r:id="rId8" action="ppaction://hlinksldjump"/>
            <a:extLst>
              <a:ext uri="{FF2B5EF4-FFF2-40B4-BE49-F238E27FC236}">
                <a16:creationId xmlns:a16="http://schemas.microsoft.com/office/drawing/2014/main" id="{672AE500-7BEB-E9D2-A122-E3385543E8B8}"/>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7" name="Rectangle: Rounded Corners 16">
            <a:hlinkClick r:id="rId9" action="ppaction://hlinksldjump"/>
            <a:extLst>
              <a:ext uri="{FF2B5EF4-FFF2-40B4-BE49-F238E27FC236}">
                <a16:creationId xmlns:a16="http://schemas.microsoft.com/office/drawing/2014/main" id="{54012E20-9750-69D0-689E-F1A8E4EB3D27}"/>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2762671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09C243-863A-F20D-53B7-9E1A9F85826F}"/>
            </a:ext>
          </a:extLst>
        </p:cNvPr>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0A92CC52-844D-789C-8E3F-B1176B4EC907}"/>
              </a:ext>
            </a:extLst>
          </p:cNvPr>
          <p:cNvGraphicFramePr>
            <a:graphicFrameLocks noGrp="1"/>
          </p:cNvGraphicFramePr>
          <p:nvPr/>
        </p:nvGraphicFramePr>
        <p:xfrm>
          <a:off x="2740089" y="4402644"/>
          <a:ext cx="5529180" cy="2240752"/>
        </p:xfrm>
        <a:graphic>
          <a:graphicData uri="http://schemas.openxmlformats.org/drawingml/2006/table">
            <a:tbl>
              <a:tblPr firstRow="1" bandRow="1">
                <a:tableStyleId>{5C22544A-7EE6-4342-B048-85BDC9FD1C3A}</a:tableStyleId>
              </a:tblPr>
              <a:tblGrid>
                <a:gridCol w="1382295">
                  <a:extLst>
                    <a:ext uri="{9D8B030D-6E8A-4147-A177-3AD203B41FA5}">
                      <a16:colId xmlns:a16="http://schemas.microsoft.com/office/drawing/2014/main" val="1994267062"/>
                    </a:ext>
                  </a:extLst>
                </a:gridCol>
                <a:gridCol w="1382295">
                  <a:extLst>
                    <a:ext uri="{9D8B030D-6E8A-4147-A177-3AD203B41FA5}">
                      <a16:colId xmlns:a16="http://schemas.microsoft.com/office/drawing/2014/main" val="837370810"/>
                    </a:ext>
                  </a:extLst>
                </a:gridCol>
                <a:gridCol w="1382295">
                  <a:extLst>
                    <a:ext uri="{9D8B030D-6E8A-4147-A177-3AD203B41FA5}">
                      <a16:colId xmlns:a16="http://schemas.microsoft.com/office/drawing/2014/main" val="2813141631"/>
                    </a:ext>
                  </a:extLst>
                </a:gridCol>
                <a:gridCol w="1382295">
                  <a:extLst>
                    <a:ext uri="{9D8B030D-6E8A-4147-A177-3AD203B41FA5}">
                      <a16:colId xmlns:a16="http://schemas.microsoft.com/office/drawing/2014/main" val="2155867283"/>
                    </a:ext>
                  </a:extLst>
                </a:gridCol>
              </a:tblGrid>
              <a:tr h="328120">
                <a:tc>
                  <a:txBody>
                    <a:bodyPr/>
                    <a:lstStyle/>
                    <a:p>
                      <a:pPr marL="0" algn="ctr" defTabSz="914400" rtl="0" eaLnBrk="1" latinLnBrk="0" hangingPunct="1"/>
                      <a:r>
                        <a:rPr lang="en-US" sz="1000" b="0" kern="1200" dirty="0">
                          <a:solidFill>
                            <a:schemeClr val="tx1"/>
                          </a:solidFill>
                          <a:latin typeface="+mn-lt"/>
                          <a:ea typeface="+mn-ea"/>
                          <a:cs typeface="+mn-cs"/>
                        </a:rPr>
                        <a:t>601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7855111"/>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501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2634587"/>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401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332201"/>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301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739265"/>
                  </a:ext>
                </a:extLst>
              </a:tr>
              <a:tr h="293790">
                <a:tc>
                  <a:txBody>
                    <a:bodyPr/>
                    <a:lstStyle/>
                    <a:p>
                      <a:pPr marL="0" algn="ctr" defTabSz="914400" rtl="0" eaLnBrk="1" latinLnBrk="0" hangingPunct="1"/>
                      <a:r>
                        <a:rPr lang="en-US" sz="1000" b="0" kern="1200" dirty="0">
                          <a:solidFill>
                            <a:schemeClr val="tx1"/>
                          </a:solidFill>
                          <a:latin typeface="+mn-lt"/>
                          <a:ea typeface="+mn-ea"/>
                          <a:cs typeface="+mn-cs"/>
                        </a:rPr>
                        <a:t>201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8584967"/>
                  </a:ext>
                </a:extLst>
              </a:tr>
              <a:tr h="286288">
                <a:tc>
                  <a:txBody>
                    <a:bodyPr/>
                    <a:lstStyle/>
                    <a:p>
                      <a:pPr marL="0" algn="ctr" defTabSz="914400" rtl="0" eaLnBrk="1" latinLnBrk="0" hangingPunct="1"/>
                      <a:r>
                        <a:rPr lang="en-US" sz="1000" b="0" kern="1200" dirty="0">
                          <a:solidFill>
                            <a:schemeClr val="tx1"/>
                          </a:solidFill>
                          <a:latin typeface="+mn-lt"/>
                          <a:ea typeface="+mn-ea"/>
                          <a:cs typeface="+mn-cs"/>
                        </a:rPr>
                        <a:t>101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939878"/>
                  </a:ext>
                </a:extLst>
              </a:tr>
              <a:tr h="348194">
                <a:tc>
                  <a:txBody>
                    <a:bodyPr/>
                    <a:lstStyle/>
                    <a:p>
                      <a:pPr marL="0" algn="ctr" defTabSz="914400" rtl="0" eaLnBrk="1" latinLnBrk="0" hangingPunct="1"/>
                      <a:r>
                        <a:rPr lang="en-US" sz="1000" b="0" kern="1200" dirty="0">
                          <a:solidFill>
                            <a:schemeClr val="tx1"/>
                          </a:solidFill>
                          <a:latin typeface="+mn-lt"/>
                          <a:ea typeface="+mn-ea"/>
                          <a:cs typeface="+mn-cs"/>
                        </a:rPr>
                        <a:t>001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958848"/>
                  </a:ext>
                </a:extLst>
              </a:tr>
            </a:tbl>
          </a:graphicData>
        </a:graphic>
      </p:graphicFrame>
      <p:sp>
        <p:nvSpPr>
          <p:cNvPr id="22" name="Rectangle 21">
            <a:extLst>
              <a:ext uri="{FF2B5EF4-FFF2-40B4-BE49-F238E27FC236}">
                <a16:creationId xmlns:a16="http://schemas.microsoft.com/office/drawing/2014/main" id="{C6E592E2-39B2-0AFA-A285-2320B5B99519}"/>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1">
            <a:extLst>
              <a:ext uri="{FF2B5EF4-FFF2-40B4-BE49-F238E27FC236}">
                <a16:creationId xmlns:a16="http://schemas.microsoft.com/office/drawing/2014/main" id="{679890FD-A224-F8C0-9CD4-E3958F19701D}"/>
              </a:ext>
            </a:extLst>
          </p:cNvPr>
          <p:cNvSpPr/>
          <p:nvPr/>
        </p:nvSpPr>
        <p:spPr>
          <a:xfrm>
            <a:off x="8021984" y="2085029"/>
            <a:ext cx="2516155"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CFA4196A-0DBB-9829-21D5-68E0792489D4}"/>
              </a:ext>
            </a:extLst>
          </p:cNvPr>
          <p:cNvSpPr/>
          <p:nvPr/>
        </p:nvSpPr>
        <p:spPr>
          <a:xfrm>
            <a:off x="6455570" y="208502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Video Upload</a:t>
            </a:r>
            <a:endParaRPr lang="en-IN" sz="1400" dirty="0"/>
          </a:p>
        </p:txBody>
      </p:sp>
      <p:sp>
        <p:nvSpPr>
          <p:cNvPr id="7" name="Rectangle 6">
            <a:extLst>
              <a:ext uri="{FF2B5EF4-FFF2-40B4-BE49-F238E27FC236}">
                <a16:creationId xmlns:a16="http://schemas.microsoft.com/office/drawing/2014/main" id="{BF80E4F5-3CEE-F525-333A-448C68EA24E2}"/>
              </a:ext>
            </a:extLst>
          </p:cNvPr>
          <p:cNvSpPr/>
          <p:nvPr/>
        </p:nvSpPr>
        <p:spPr>
          <a:xfrm>
            <a:off x="2197936" y="1827028"/>
            <a:ext cx="1786235"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8" name="Rectangle: Rounded Corners 7">
            <a:extLst>
              <a:ext uri="{FF2B5EF4-FFF2-40B4-BE49-F238E27FC236}">
                <a16:creationId xmlns:a16="http://schemas.microsoft.com/office/drawing/2014/main" id="{9E0245C4-AF4B-972B-9537-1F94F6834F5A}"/>
              </a:ext>
            </a:extLst>
          </p:cNvPr>
          <p:cNvSpPr/>
          <p:nvPr/>
        </p:nvSpPr>
        <p:spPr>
          <a:xfrm>
            <a:off x="393085" y="181784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Block</a:t>
            </a:r>
            <a:endParaRPr lang="en-IN" sz="1400" dirty="0"/>
          </a:p>
        </p:txBody>
      </p:sp>
      <p:sp>
        <p:nvSpPr>
          <p:cNvPr id="9" name="Isosceles Triangle 8">
            <a:extLst>
              <a:ext uri="{FF2B5EF4-FFF2-40B4-BE49-F238E27FC236}">
                <a16:creationId xmlns:a16="http://schemas.microsoft.com/office/drawing/2014/main" id="{BAB01E9E-1E10-BEE4-3C96-65AD45CCF491}"/>
              </a:ext>
            </a:extLst>
          </p:cNvPr>
          <p:cNvSpPr/>
          <p:nvPr/>
        </p:nvSpPr>
        <p:spPr>
          <a:xfrm rot="10800000">
            <a:off x="3735094" y="2022971"/>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7017E47-3E59-A389-50F5-359BDDC822B1}"/>
              </a:ext>
            </a:extLst>
          </p:cNvPr>
          <p:cNvPicPr>
            <a:picLocks noChangeAspect="1"/>
          </p:cNvPicPr>
          <p:nvPr/>
        </p:nvPicPr>
        <p:blipFill>
          <a:blip r:embed="rId2"/>
          <a:stretch>
            <a:fillRect/>
          </a:stretch>
        </p:blipFill>
        <p:spPr>
          <a:xfrm>
            <a:off x="146693" y="2678609"/>
            <a:ext cx="1920367" cy="1234522"/>
          </a:xfrm>
          <a:prstGeom prst="rect">
            <a:avLst/>
          </a:prstGeom>
        </p:spPr>
      </p:pic>
      <p:pic>
        <p:nvPicPr>
          <p:cNvPr id="4" name="Picture 3">
            <a:extLst>
              <a:ext uri="{FF2B5EF4-FFF2-40B4-BE49-F238E27FC236}">
                <a16:creationId xmlns:a16="http://schemas.microsoft.com/office/drawing/2014/main" id="{58435775-FF76-123B-9816-EF1C6D7D7C11}"/>
              </a:ext>
            </a:extLst>
          </p:cNvPr>
          <p:cNvPicPr>
            <a:picLocks noChangeAspect="1"/>
          </p:cNvPicPr>
          <p:nvPr/>
        </p:nvPicPr>
        <p:blipFill>
          <a:blip r:embed="rId3"/>
          <a:stretch>
            <a:fillRect/>
          </a:stretch>
        </p:blipFill>
        <p:spPr>
          <a:xfrm>
            <a:off x="2281483" y="2678609"/>
            <a:ext cx="2033680" cy="1264341"/>
          </a:xfrm>
          <a:prstGeom prst="rect">
            <a:avLst/>
          </a:prstGeom>
        </p:spPr>
      </p:pic>
      <p:pic>
        <p:nvPicPr>
          <p:cNvPr id="6" name="Picture 5">
            <a:extLst>
              <a:ext uri="{FF2B5EF4-FFF2-40B4-BE49-F238E27FC236}">
                <a16:creationId xmlns:a16="http://schemas.microsoft.com/office/drawing/2014/main" id="{75E5BE58-E715-D057-59D6-CC16C23E5FD6}"/>
              </a:ext>
            </a:extLst>
          </p:cNvPr>
          <p:cNvPicPr>
            <a:picLocks noChangeAspect="1"/>
          </p:cNvPicPr>
          <p:nvPr/>
        </p:nvPicPr>
        <p:blipFill>
          <a:blip r:embed="rId4"/>
          <a:stretch>
            <a:fillRect/>
          </a:stretch>
        </p:blipFill>
        <p:spPr>
          <a:xfrm>
            <a:off x="4529586" y="2702465"/>
            <a:ext cx="1950186" cy="1240485"/>
          </a:xfrm>
          <a:prstGeom prst="rect">
            <a:avLst/>
          </a:prstGeom>
        </p:spPr>
      </p:pic>
      <p:pic>
        <p:nvPicPr>
          <p:cNvPr id="10" name="Picture 9">
            <a:extLst>
              <a:ext uri="{FF2B5EF4-FFF2-40B4-BE49-F238E27FC236}">
                <a16:creationId xmlns:a16="http://schemas.microsoft.com/office/drawing/2014/main" id="{D1BDEFC9-F747-D111-6E04-F7D00C4B560C}"/>
              </a:ext>
            </a:extLst>
          </p:cNvPr>
          <p:cNvPicPr>
            <a:picLocks noChangeAspect="1"/>
          </p:cNvPicPr>
          <p:nvPr/>
        </p:nvPicPr>
        <p:blipFill>
          <a:blip r:embed="rId5"/>
          <a:stretch>
            <a:fillRect/>
          </a:stretch>
        </p:blipFill>
        <p:spPr>
          <a:xfrm>
            <a:off x="6777338" y="2700241"/>
            <a:ext cx="2086744" cy="1242709"/>
          </a:xfrm>
          <a:prstGeom prst="rect">
            <a:avLst/>
          </a:prstGeom>
        </p:spPr>
      </p:pic>
      <p:pic>
        <p:nvPicPr>
          <p:cNvPr id="13" name="Picture 12">
            <a:extLst>
              <a:ext uri="{FF2B5EF4-FFF2-40B4-BE49-F238E27FC236}">
                <a16:creationId xmlns:a16="http://schemas.microsoft.com/office/drawing/2014/main" id="{F172C78C-B07A-0888-2D52-EA02145F06BF}"/>
              </a:ext>
            </a:extLst>
          </p:cNvPr>
          <p:cNvPicPr>
            <a:picLocks noChangeAspect="1"/>
          </p:cNvPicPr>
          <p:nvPr/>
        </p:nvPicPr>
        <p:blipFill>
          <a:blip r:embed="rId6"/>
          <a:stretch>
            <a:fillRect/>
          </a:stretch>
        </p:blipFill>
        <p:spPr>
          <a:xfrm>
            <a:off x="9386235" y="2678609"/>
            <a:ext cx="2303808" cy="1234522"/>
          </a:xfrm>
          <a:prstGeom prst="rect">
            <a:avLst/>
          </a:prstGeom>
        </p:spPr>
      </p:pic>
      <p:sp>
        <p:nvSpPr>
          <p:cNvPr id="14" name="Rectangle 13">
            <a:extLst>
              <a:ext uri="{FF2B5EF4-FFF2-40B4-BE49-F238E27FC236}">
                <a16:creationId xmlns:a16="http://schemas.microsoft.com/office/drawing/2014/main" id="{F9B098D7-6A54-4CA0-28D3-E7749D5FB815}"/>
              </a:ext>
            </a:extLst>
          </p:cNvPr>
          <p:cNvSpPr/>
          <p:nvPr/>
        </p:nvSpPr>
        <p:spPr>
          <a:xfrm>
            <a:off x="8021984" y="1470910"/>
            <a:ext cx="2516155"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i="1" dirty="0">
              <a:solidFill>
                <a:schemeClr val="tx1">
                  <a:lumMod val="50000"/>
                  <a:lumOff val="50000"/>
                </a:schemeClr>
              </a:solidFill>
            </a:endParaRPr>
          </a:p>
        </p:txBody>
      </p:sp>
      <p:sp>
        <p:nvSpPr>
          <p:cNvPr id="15" name="Rectangle: Rounded Corners 14">
            <a:extLst>
              <a:ext uri="{FF2B5EF4-FFF2-40B4-BE49-F238E27FC236}">
                <a16:creationId xmlns:a16="http://schemas.microsoft.com/office/drawing/2014/main" id="{A94F2BB8-4606-1AD7-72C8-1176FD303AC2}"/>
              </a:ext>
            </a:extLst>
          </p:cNvPr>
          <p:cNvSpPr/>
          <p:nvPr/>
        </p:nvSpPr>
        <p:spPr>
          <a:xfrm>
            <a:off x="6455570" y="147091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Photo Upload</a:t>
            </a:r>
            <a:endParaRPr lang="en-IN" sz="1400" dirty="0"/>
          </a:p>
        </p:txBody>
      </p:sp>
      <p:sp>
        <p:nvSpPr>
          <p:cNvPr id="18" name="TextBox 17">
            <a:extLst>
              <a:ext uri="{FF2B5EF4-FFF2-40B4-BE49-F238E27FC236}">
                <a16:creationId xmlns:a16="http://schemas.microsoft.com/office/drawing/2014/main" id="{1D68D2AF-2B75-749C-127E-C4EF8F49E07F}"/>
              </a:ext>
            </a:extLst>
          </p:cNvPr>
          <p:cNvSpPr txBox="1"/>
          <p:nvPr/>
        </p:nvSpPr>
        <p:spPr>
          <a:xfrm>
            <a:off x="2812390" y="4080464"/>
            <a:ext cx="5119886" cy="307777"/>
          </a:xfrm>
          <a:prstGeom prst="rect">
            <a:avLst/>
          </a:prstGeom>
          <a:noFill/>
        </p:spPr>
        <p:txBody>
          <a:bodyPr wrap="square" rtlCol="0">
            <a:spAutoFit/>
          </a:bodyPr>
          <a:lstStyle/>
          <a:p>
            <a:pPr algn="ctr"/>
            <a:r>
              <a:rPr lang="en-US" sz="1400" dirty="0"/>
              <a:t>These photo and Video is applicable to these flats</a:t>
            </a:r>
            <a:endParaRPr lang="en-IN" sz="1400" dirty="0"/>
          </a:p>
        </p:txBody>
      </p:sp>
      <p:sp>
        <p:nvSpPr>
          <p:cNvPr id="50" name="Rectangle: Rounded Corners 49">
            <a:extLst>
              <a:ext uri="{FF2B5EF4-FFF2-40B4-BE49-F238E27FC236}">
                <a16:creationId xmlns:a16="http://schemas.microsoft.com/office/drawing/2014/main" id="{6AA76132-1E5A-0A23-6E05-188251651341}"/>
              </a:ext>
            </a:extLst>
          </p:cNvPr>
          <p:cNvSpPr/>
          <p:nvPr/>
        </p:nvSpPr>
        <p:spPr>
          <a:xfrm>
            <a:off x="8738119" y="6226361"/>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51" name="Rectangle: Rounded Corners 50">
            <a:hlinkClick r:id="rId7" action="ppaction://hlinksldjump"/>
            <a:extLst>
              <a:ext uri="{FF2B5EF4-FFF2-40B4-BE49-F238E27FC236}">
                <a16:creationId xmlns:a16="http://schemas.microsoft.com/office/drawing/2014/main" id="{9FED0E30-25EE-FADA-318D-6C1147ABA3B2}"/>
              </a:ext>
            </a:extLst>
          </p:cNvPr>
          <p:cNvSpPr/>
          <p:nvPr/>
        </p:nvSpPr>
        <p:spPr>
          <a:xfrm>
            <a:off x="10538139" y="6226361"/>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Submit</a:t>
            </a:r>
            <a:endParaRPr lang="en-IN" sz="1400" dirty="0"/>
          </a:p>
        </p:txBody>
      </p:sp>
      <p:grpSp>
        <p:nvGrpSpPr>
          <p:cNvPr id="26" name="Group 25">
            <a:extLst>
              <a:ext uri="{FF2B5EF4-FFF2-40B4-BE49-F238E27FC236}">
                <a16:creationId xmlns:a16="http://schemas.microsoft.com/office/drawing/2014/main" id="{41080A5B-F066-EDBA-149D-1FF502EFB0B2}"/>
              </a:ext>
            </a:extLst>
          </p:cNvPr>
          <p:cNvGrpSpPr/>
          <p:nvPr/>
        </p:nvGrpSpPr>
        <p:grpSpPr>
          <a:xfrm>
            <a:off x="3700547" y="4796601"/>
            <a:ext cx="251926" cy="186460"/>
            <a:chOff x="3712668" y="4787270"/>
            <a:chExt cx="251926" cy="186460"/>
          </a:xfrm>
        </p:grpSpPr>
        <p:sp>
          <p:nvSpPr>
            <p:cNvPr id="20" name="Rectangle 19">
              <a:extLst>
                <a:ext uri="{FF2B5EF4-FFF2-40B4-BE49-F238E27FC236}">
                  <a16:creationId xmlns:a16="http://schemas.microsoft.com/office/drawing/2014/main" id="{4D38C626-ED43-EADA-42C9-E00B1C1E6DA7}"/>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Multiplication Sign 10">
              <a:extLst>
                <a:ext uri="{FF2B5EF4-FFF2-40B4-BE49-F238E27FC236}">
                  <a16:creationId xmlns:a16="http://schemas.microsoft.com/office/drawing/2014/main" id="{B3FC1CCC-61B5-A614-F0CC-A2C1B8944D60}"/>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a:extLst>
              <a:ext uri="{FF2B5EF4-FFF2-40B4-BE49-F238E27FC236}">
                <a16:creationId xmlns:a16="http://schemas.microsoft.com/office/drawing/2014/main" id="{3C344107-5D93-3709-8A57-4D7269756D0F}"/>
              </a:ext>
            </a:extLst>
          </p:cNvPr>
          <p:cNvGrpSpPr/>
          <p:nvPr/>
        </p:nvGrpSpPr>
        <p:grpSpPr>
          <a:xfrm>
            <a:off x="3700547" y="4467258"/>
            <a:ext cx="251926" cy="186460"/>
            <a:chOff x="3712668" y="4787270"/>
            <a:chExt cx="251926" cy="186460"/>
          </a:xfrm>
        </p:grpSpPr>
        <p:sp>
          <p:nvSpPr>
            <p:cNvPr id="52" name="Rectangle 51">
              <a:extLst>
                <a:ext uri="{FF2B5EF4-FFF2-40B4-BE49-F238E27FC236}">
                  <a16:creationId xmlns:a16="http://schemas.microsoft.com/office/drawing/2014/main" id="{FF3790CC-008A-2284-BEDC-8AA3EB51B45F}"/>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Multiplication Sign 52">
              <a:extLst>
                <a:ext uri="{FF2B5EF4-FFF2-40B4-BE49-F238E27FC236}">
                  <a16:creationId xmlns:a16="http://schemas.microsoft.com/office/drawing/2014/main" id="{55F0ADD6-8B76-419E-E7C7-2D66670F5B1C}"/>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DCB7EB50-2C8A-8814-D92F-FEFA492105F4}"/>
              </a:ext>
            </a:extLst>
          </p:cNvPr>
          <p:cNvGrpSpPr/>
          <p:nvPr/>
        </p:nvGrpSpPr>
        <p:grpSpPr>
          <a:xfrm>
            <a:off x="3700547" y="5129844"/>
            <a:ext cx="251926" cy="186460"/>
            <a:chOff x="3712668" y="4787270"/>
            <a:chExt cx="251926" cy="186460"/>
          </a:xfrm>
        </p:grpSpPr>
        <p:sp>
          <p:nvSpPr>
            <p:cNvPr id="55" name="Rectangle 54">
              <a:extLst>
                <a:ext uri="{FF2B5EF4-FFF2-40B4-BE49-F238E27FC236}">
                  <a16:creationId xmlns:a16="http://schemas.microsoft.com/office/drawing/2014/main" id="{C622062E-CC07-2BCD-BCA8-278C38123CB6}"/>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Multiplication Sign 55">
              <a:extLst>
                <a:ext uri="{FF2B5EF4-FFF2-40B4-BE49-F238E27FC236}">
                  <a16:creationId xmlns:a16="http://schemas.microsoft.com/office/drawing/2014/main" id="{0245B073-A5C8-355F-60A1-8DEF4462E8A5}"/>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7" name="Group 56">
            <a:extLst>
              <a:ext uri="{FF2B5EF4-FFF2-40B4-BE49-F238E27FC236}">
                <a16:creationId xmlns:a16="http://schemas.microsoft.com/office/drawing/2014/main" id="{CF13D6BC-187E-B3D7-919B-220F53993FD9}"/>
              </a:ext>
            </a:extLst>
          </p:cNvPr>
          <p:cNvGrpSpPr/>
          <p:nvPr/>
        </p:nvGrpSpPr>
        <p:grpSpPr>
          <a:xfrm>
            <a:off x="3700547" y="5456266"/>
            <a:ext cx="251926" cy="186460"/>
            <a:chOff x="3712668" y="4787270"/>
            <a:chExt cx="251926" cy="186460"/>
          </a:xfrm>
        </p:grpSpPr>
        <p:sp>
          <p:nvSpPr>
            <p:cNvPr id="58" name="Rectangle 57">
              <a:extLst>
                <a:ext uri="{FF2B5EF4-FFF2-40B4-BE49-F238E27FC236}">
                  <a16:creationId xmlns:a16="http://schemas.microsoft.com/office/drawing/2014/main" id="{32755B6D-A267-2037-60C0-065C3E0D66D9}"/>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Multiplication Sign 58">
              <a:extLst>
                <a:ext uri="{FF2B5EF4-FFF2-40B4-BE49-F238E27FC236}">
                  <a16:creationId xmlns:a16="http://schemas.microsoft.com/office/drawing/2014/main" id="{89A9E3B8-BCC7-B669-6DFA-B3DA8A40B7AB}"/>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0" name="Group 59">
            <a:extLst>
              <a:ext uri="{FF2B5EF4-FFF2-40B4-BE49-F238E27FC236}">
                <a16:creationId xmlns:a16="http://schemas.microsoft.com/office/drawing/2014/main" id="{9343848D-5060-B439-E731-78305E069B5C}"/>
              </a:ext>
            </a:extLst>
          </p:cNvPr>
          <p:cNvGrpSpPr/>
          <p:nvPr/>
        </p:nvGrpSpPr>
        <p:grpSpPr>
          <a:xfrm>
            <a:off x="3700547" y="5766665"/>
            <a:ext cx="251926" cy="186460"/>
            <a:chOff x="3712668" y="4787270"/>
            <a:chExt cx="251926" cy="186460"/>
          </a:xfrm>
        </p:grpSpPr>
        <p:sp>
          <p:nvSpPr>
            <p:cNvPr id="61" name="Rectangle 60">
              <a:extLst>
                <a:ext uri="{FF2B5EF4-FFF2-40B4-BE49-F238E27FC236}">
                  <a16:creationId xmlns:a16="http://schemas.microsoft.com/office/drawing/2014/main" id="{5043D988-DAC7-0EB7-A150-5CA7FA6761F8}"/>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Multiplication Sign 61">
              <a:extLst>
                <a:ext uri="{FF2B5EF4-FFF2-40B4-BE49-F238E27FC236}">
                  <a16:creationId xmlns:a16="http://schemas.microsoft.com/office/drawing/2014/main" id="{BA577884-D12F-4181-13CA-D907851D19E1}"/>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3" name="Group 62">
            <a:extLst>
              <a:ext uri="{FF2B5EF4-FFF2-40B4-BE49-F238E27FC236}">
                <a16:creationId xmlns:a16="http://schemas.microsoft.com/office/drawing/2014/main" id="{52720474-F5E1-3C90-8216-E8E40ED71227}"/>
              </a:ext>
            </a:extLst>
          </p:cNvPr>
          <p:cNvGrpSpPr/>
          <p:nvPr/>
        </p:nvGrpSpPr>
        <p:grpSpPr>
          <a:xfrm>
            <a:off x="3700547" y="6062164"/>
            <a:ext cx="251926" cy="186460"/>
            <a:chOff x="3712668" y="4787270"/>
            <a:chExt cx="251926" cy="186460"/>
          </a:xfrm>
        </p:grpSpPr>
        <p:sp>
          <p:nvSpPr>
            <p:cNvPr id="64" name="Rectangle 63">
              <a:extLst>
                <a:ext uri="{FF2B5EF4-FFF2-40B4-BE49-F238E27FC236}">
                  <a16:creationId xmlns:a16="http://schemas.microsoft.com/office/drawing/2014/main" id="{5F45AF15-A372-1A0F-0D0C-2F7A202B6543}"/>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Multiplication Sign 64">
              <a:extLst>
                <a:ext uri="{FF2B5EF4-FFF2-40B4-BE49-F238E27FC236}">
                  <a16:creationId xmlns:a16="http://schemas.microsoft.com/office/drawing/2014/main" id="{A02330CD-4155-7176-90BE-30FA980C8C4E}"/>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6" name="Group 65">
            <a:extLst>
              <a:ext uri="{FF2B5EF4-FFF2-40B4-BE49-F238E27FC236}">
                <a16:creationId xmlns:a16="http://schemas.microsoft.com/office/drawing/2014/main" id="{458BF346-18DE-8886-2718-CDB385765C83}"/>
              </a:ext>
            </a:extLst>
          </p:cNvPr>
          <p:cNvGrpSpPr/>
          <p:nvPr/>
        </p:nvGrpSpPr>
        <p:grpSpPr>
          <a:xfrm>
            <a:off x="3700547" y="6375573"/>
            <a:ext cx="251926" cy="186460"/>
            <a:chOff x="3712668" y="4787270"/>
            <a:chExt cx="251926" cy="186460"/>
          </a:xfrm>
        </p:grpSpPr>
        <p:sp>
          <p:nvSpPr>
            <p:cNvPr id="67" name="Rectangle 66">
              <a:extLst>
                <a:ext uri="{FF2B5EF4-FFF2-40B4-BE49-F238E27FC236}">
                  <a16:creationId xmlns:a16="http://schemas.microsoft.com/office/drawing/2014/main" id="{CD9C81AE-8E3D-7CB1-38A5-81173E8E0610}"/>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Multiplication Sign 67">
              <a:extLst>
                <a:ext uri="{FF2B5EF4-FFF2-40B4-BE49-F238E27FC236}">
                  <a16:creationId xmlns:a16="http://schemas.microsoft.com/office/drawing/2014/main" id="{30F1EB20-BE17-04C4-D4F4-C1063028AD2A}"/>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a:extLst>
              <a:ext uri="{FF2B5EF4-FFF2-40B4-BE49-F238E27FC236}">
                <a16:creationId xmlns:a16="http://schemas.microsoft.com/office/drawing/2014/main" id="{E2FBDFCA-643A-4A3C-6335-612D37C9A5BF}"/>
              </a:ext>
            </a:extLst>
          </p:cNvPr>
          <p:cNvGrpSpPr/>
          <p:nvPr/>
        </p:nvGrpSpPr>
        <p:grpSpPr>
          <a:xfrm>
            <a:off x="5090808" y="4801280"/>
            <a:ext cx="251926" cy="186460"/>
            <a:chOff x="3712668" y="4787270"/>
            <a:chExt cx="251926" cy="186460"/>
          </a:xfrm>
        </p:grpSpPr>
        <p:sp>
          <p:nvSpPr>
            <p:cNvPr id="70" name="Rectangle 69">
              <a:extLst>
                <a:ext uri="{FF2B5EF4-FFF2-40B4-BE49-F238E27FC236}">
                  <a16:creationId xmlns:a16="http://schemas.microsoft.com/office/drawing/2014/main" id="{4BB61306-5E28-C20B-49F7-D766C3BB4F3C}"/>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Multiplication Sign 70">
              <a:extLst>
                <a:ext uri="{FF2B5EF4-FFF2-40B4-BE49-F238E27FC236}">
                  <a16:creationId xmlns:a16="http://schemas.microsoft.com/office/drawing/2014/main" id="{4F11AD9E-0E59-F6E2-8BBB-B3369EB8F7F9}"/>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2" name="Group 71">
            <a:extLst>
              <a:ext uri="{FF2B5EF4-FFF2-40B4-BE49-F238E27FC236}">
                <a16:creationId xmlns:a16="http://schemas.microsoft.com/office/drawing/2014/main" id="{2A664D29-CE88-E726-DB93-73D4942B8B22}"/>
              </a:ext>
            </a:extLst>
          </p:cNvPr>
          <p:cNvGrpSpPr/>
          <p:nvPr/>
        </p:nvGrpSpPr>
        <p:grpSpPr>
          <a:xfrm>
            <a:off x="5090808" y="4471937"/>
            <a:ext cx="251926" cy="186460"/>
            <a:chOff x="3712668" y="4787270"/>
            <a:chExt cx="251926" cy="186460"/>
          </a:xfrm>
        </p:grpSpPr>
        <p:sp>
          <p:nvSpPr>
            <p:cNvPr id="73" name="Rectangle 72">
              <a:extLst>
                <a:ext uri="{FF2B5EF4-FFF2-40B4-BE49-F238E27FC236}">
                  <a16:creationId xmlns:a16="http://schemas.microsoft.com/office/drawing/2014/main" id="{45763646-3693-0EB3-C206-3F30F25203DD}"/>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Multiplication Sign 73">
              <a:extLst>
                <a:ext uri="{FF2B5EF4-FFF2-40B4-BE49-F238E27FC236}">
                  <a16:creationId xmlns:a16="http://schemas.microsoft.com/office/drawing/2014/main" id="{1898F2A1-FC9E-2DCD-ED40-B8B40CEE71E4}"/>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5" name="Group 74">
            <a:extLst>
              <a:ext uri="{FF2B5EF4-FFF2-40B4-BE49-F238E27FC236}">
                <a16:creationId xmlns:a16="http://schemas.microsoft.com/office/drawing/2014/main" id="{43CA643C-4667-D60D-29C1-7F37581DC675}"/>
              </a:ext>
            </a:extLst>
          </p:cNvPr>
          <p:cNvGrpSpPr/>
          <p:nvPr/>
        </p:nvGrpSpPr>
        <p:grpSpPr>
          <a:xfrm>
            <a:off x="5090808" y="5134523"/>
            <a:ext cx="251926" cy="186460"/>
            <a:chOff x="3712668" y="4787270"/>
            <a:chExt cx="251926" cy="186460"/>
          </a:xfrm>
        </p:grpSpPr>
        <p:sp>
          <p:nvSpPr>
            <p:cNvPr id="76" name="Rectangle 75">
              <a:extLst>
                <a:ext uri="{FF2B5EF4-FFF2-40B4-BE49-F238E27FC236}">
                  <a16:creationId xmlns:a16="http://schemas.microsoft.com/office/drawing/2014/main" id="{684206A8-52F4-3BC2-FEF9-A02D724C8449}"/>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Multiplication Sign 76">
              <a:extLst>
                <a:ext uri="{FF2B5EF4-FFF2-40B4-BE49-F238E27FC236}">
                  <a16:creationId xmlns:a16="http://schemas.microsoft.com/office/drawing/2014/main" id="{BB21B4E9-A59B-D615-E499-39F6F34DFBE7}"/>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8" name="Group 77">
            <a:extLst>
              <a:ext uri="{FF2B5EF4-FFF2-40B4-BE49-F238E27FC236}">
                <a16:creationId xmlns:a16="http://schemas.microsoft.com/office/drawing/2014/main" id="{53633ABB-6C4A-BF79-E092-DBBDD1AB12AE}"/>
              </a:ext>
            </a:extLst>
          </p:cNvPr>
          <p:cNvGrpSpPr/>
          <p:nvPr/>
        </p:nvGrpSpPr>
        <p:grpSpPr>
          <a:xfrm>
            <a:off x="5090808" y="5460945"/>
            <a:ext cx="251926" cy="186460"/>
            <a:chOff x="3712668" y="4787270"/>
            <a:chExt cx="251926" cy="186460"/>
          </a:xfrm>
        </p:grpSpPr>
        <p:sp>
          <p:nvSpPr>
            <p:cNvPr id="79" name="Rectangle 78">
              <a:extLst>
                <a:ext uri="{FF2B5EF4-FFF2-40B4-BE49-F238E27FC236}">
                  <a16:creationId xmlns:a16="http://schemas.microsoft.com/office/drawing/2014/main" id="{0E0C8FE2-2EB7-4BEF-B441-E85721BD224B}"/>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Multiplication Sign 79">
              <a:extLst>
                <a:ext uri="{FF2B5EF4-FFF2-40B4-BE49-F238E27FC236}">
                  <a16:creationId xmlns:a16="http://schemas.microsoft.com/office/drawing/2014/main" id="{7C5E6955-E456-4AAF-F839-CB45EC656669}"/>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1" name="Group 80">
            <a:extLst>
              <a:ext uri="{FF2B5EF4-FFF2-40B4-BE49-F238E27FC236}">
                <a16:creationId xmlns:a16="http://schemas.microsoft.com/office/drawing/2014/main" id="{759E0C09-4BD6-8E22-5940-FA8127A84486}"/>
              </a:ext>
            </a:extLst>
          </p:cNvPr>
          <p:cNvGrpSpPr/>
          <p:nvPr/>
        </p:nvGrpSpPr>
        <p:grpSpPr>
          <a:xfrm>
            <a:off x="5090808" y="5771344"/>
            <a:ext cx="251926" cy="186460"/>
            <a:chOff x="3712668" y="4787270"/>
            <a:chExt cx="251926" cy="186460"/>
          </a:xfrm>
        </p:grpSpPr>
        <p:sp>
          <p:nvSpPr>
            <p:cNvPr id="82" name="Rectangle 81">
              <a:extLst>
                <a:ext uri="{FF2B5EF4-FFF2-40B4-BE49-F238E27FC236}">
                  <a16:creationId xmlns:a16="http://schemas.microsoft.com/office/drawing/2014/main" id="{D56952A8-BEC5-8B46-D36D-1DC74924CEE2}"/>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Multiplication Sign 82">
              <a:extLst>
                <a:ext uri="{FF2B5EF4-FFF2-40B4-BE49-F238E27FC236}">
                  <a16:creationId xmlns:a16="http://schemas.microsoft.com/office/drawing/2014/main" id="{F1388660-8C7C-A8EC-53AA-18029BAED907}"/>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4" name="Group 83">
            <a:extLst>
              <a:ext uri="{FF2B5EF4-FFF2-40B4-BE49-F238E27FC236}">
                <a16:creationId xmlns:a16="http://schemas.microsoft.com/office/drawing/2014/main" id="{A1093EBE-FF39-FE5F-FEF8-5F62CF291F9B}"/>
              </a:ext>
            </a:extLst>
          </p:cNvPr>
          <p:cNvGrpSpPr/>
          <p:nvPr/>
        </p:nvGrpSpPr>
        <p:grpSpPr>
          <a:xfrm>
            <a:off x="5090808" y="6066843"/>
            <a:ext cx="251926" cy="186460"/>
            <a:chOff x="3712668" y="4787270"/>
            <a:chExt cx="251926" cy="186460"/>
          </a:xfrm>
        </p:grpSpPr>
        <p:sp>
          <p:nvSpPr>
            <p:cNvPr id="85" name="Rectangle 84">
              <a:extLst>
                <a:ext uri="{FF2B5EF4-FFF2-40B4-BE49-F238E27FC236}">
                  <a16:creationId xmlns:a16="http://schemas.microsoft.com/office/drawing/2014/main" id="{07733F69-1636-F5B4-1E97-FB1C5ED48507}"/>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Multiplication Sign 85">
              <a:extLst>
                <a:ext uri="{FF2B5EF4-FFF2-40B4-BE49-F238E27FC236}">
                  <a16:creationId xmlns:a16="http://schemas.microsoft.com/office/drawing/2014/main" id="{E0109CA1-0092-D49D-83FB-E547E0DA4EC5}"/>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7" name="Group 86">
            <a:extLst>
              <a:ext uri="{FF2B5EF4-FFF2-40B4-BE49-F238E27FC236}">
                <a16:creationId xmlns:a16="http://schemas.microsoft.com/office/drawing/2014/main" id="{359A0978-9F5A-0F8A-027E-1EB4C97DC798}"/>
              </a:ext>
            </a:extLst>
          </p:cNvPr>
          <p:cNvGrpSpPr/>
          <p:nvPr/>
        </p:nvGrpSpPr>
        <p:grpSpPr>
          <a:xfrm>
            <a:off x="5090808" y="6380252"/>
            <a:ext cx="251926" cy="186460"/>
            <a:chOff x="3712668" y="4787270"/>
            <a:chExt cx="251926" cy="186460"/>
          </a:xfrm>
        </p:grpSpPr>
        <p:sp>
          <p:nvSpPr>
            <p:cNvPr id="88" name="Rectangle 87">
              <a:extLst>
                <a:ext uri="{FF2B5EF4-FFF2-40B4-BE49-F238E27FC236}">
                  <a16:creationId xmlns:a16="http://schemas.microsoft.com/office/drawing/2014/main" id="{46B59BE5-AD25-D1F2-6DD8-20AFF9866A88}"/>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Multiplication Sign 88">
              <a:extLst>
                <a:ext uri="{FF2B5EF4-FFF2-40B4-BE49-F238E27FC236}">
                  <a16:creationId xmlns:a16="http://schemas.microsoft.com/office/drawing/2014/main" id="{2F9AEDBF-0FF7-7B8A-38DA-2681004B1781}"/>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0" name="Group 89">
            <a:extLst>
              <a:ext uri="{FF2B5EF4-FFF2-40B4-BE49-F238E27FC236}">
                <a16:creationId xmlns:a16="http://schemas.microsoft.com/office/drawing/2014/main" id="{FBED5BAE-BA54-CF78-5911-D043DB4FB4E1}"/>
              </a:ext>
            </a:extLst>
          </p:cNvPr>
          <p:cNvGrpSpPr/>
          <p:nvPr/>
        </p:nvGrpSpPr>
        <p:grpSpPr>
          <a:xfrm>
            <a:off x="6455570" y="4801281"/>
            <a:ext cx="251926" cy="186460"/>
            <a:chOff x="3712668" y="4787270"/>
            <a:chExt cx="251926" cy="186460"/>
          </a:xfrm>
        </p:grpSpPr>
        <p:sp>
          <p:nvSpPr>
            <p:cNvPr id="91" name="Rectangle 90">
              <a:extLst>
                <a:ext uri="{FF2B5EF4-FFF2-40B4-BE49-F238E27FC236}">
                  <a16:creationId xmlns:a16="http://schemas.microsoft.com/office/drawing/2014/main" id="{70D349F8-CC84-68ED-3890-2651FA793EAE}"/>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Multiplication Sign 91">
              <a:extLst>
                <a:ext uri="{FF2B5EF4-FFF2-40B4-BE49-F238E27FC236}">
                  <a16:creationId xmlns:a16="http://schemas.microsoft.com/office/drawing/2014/main" id="{FA037FD4-8872-6D9E-E7B6-DCBD7C747100}"/>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3" name="Group 92">
            <a:extLst>
              <a:ext uri="{FF2B5EF4-FFF2-40B4-BE49-F238E27FC236}">
                <a16:creationId xmlns:a16="http://schemas.microsoft.com/office/drawing/2014/main" id="{8CCBA10A-6747-3FB2-8B11-1C951C87F19B}"/>
              </a:ext>
            </a:extLst>
          </p:cNvPr>
          <p:cNvGrpSpPr/>
          <p:nvPr/>
        </p:nvGrpSpPr>
        <p:grpSpPr>
          <a:xfrm>
            <a:off x="6455570" y="4471938"/>
            <a:ext cx="251926" cy="186460"/>
            <a:chOff x="3712668" y="4787270"/>
            <a:chExt cx="251926" cy="186460"/>
          </a:xfrm>
        </p:grpSpPr>
        <p:sp>
          <p:nvSpPr>
            <p:cNvPr id="94" name="Rectangle 93">
              <a:extLst>
                <a:ext uri="{FF2B5EF4-FFF2-40B4-BE49-F238E27FC236}">
                  <a16:creationId xmlns:a16="http://schemas.microsoft.com/office/drawing/2014/main" id="{821B122D-A615-5B0A-B7FF-9C7A76E83A40}"/>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Multiplication Sign 94">
              <a:extLst>
                <a:ext uri="{FF2B5EF4-FFF2-40B4-BE49-F238E27FC236}">
                  <a16:creationId xmlns:a16="http://schemas.microsoft.com/office/drawing/2014/main" id="{5B9D5D3F-6F76-AA7D-EA96-0BA0A78D0006}"/>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6" name="Group 95">
            <a:extLst>
              <a:ext uri="{FF2B5EF4-FFF2-40B4-BE49-F238E27FC236}">
                <a16:creationId xmlns:a16="http://schemas.microsoft.com/office/drawing/2014/main" id="{AEFA7731-3BF0-CB4A-778C-3E898DF4C5BE}"/>
              </a:ext>
            </a:extLst>
          </p:cNvPr>
          <p:cNvGrpSpPr/>
          <p:nvPr/>
        </p:nvGrpSpPr>
        <p:grpSpPr>
          <a:xfrm>
            <a:off x="6455570" y="5134524"/>
            <a:ext cx="251926" cy="186460"/>
            <a:chOff x="3712668" y="4787270"/>
            <a:chExt cx="251926" cy="186460"/>
          </a:xfrm>
        </p:grpSpPr>
        <p:sp>
          <p:nvSpPr>
            <p:cNvPr id="97" name="Rectangle 96">
              <a:extLst>
                <a:ext uri="{FF2B5EF4-FFF2-40B4-BE49-F238E27FC236}">
                  <a16:creationId xmlns:a16="http://schemas.microsoft.com/office/drawing/2014/main" id="{8461CB15-D256-6CB6-C459-91D665048856}"/>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Multiplication Sign 97">
              <a:extLst>
                <a:ext uri="{FF2B5EF4-FFF2-40B4-BE49-F238E27FC236}">
                  <a16:creationId xmlns:a16="http://schemas.microsoft.com/office/drawing/2014/main" id="{AC84A743-5258-9C0C-C9C8-0F2DBE77542C}"/>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9" name="Group 98">
            <a:extLst>
              <a:ext uri="{FF2B5EF4-FFF2-40B4-BE49-F238E27FC236}">
                <a16:creationId xmlns:a16="http://schemas.microsoft.com/office/drawing/2014/main" id="{20D20328-1D0B-E785-D1D1-2FC7658AF69C}"/>
              </a:ext>
            </a:extLst>
          </p:cNvPr>
          <p:cNvGrpSpPr/>
          <p:nvPr/>
        </p:nvGrpSpPr>
        <p:grpSpPr>
          <a:xfrm>
            <a:off x="6455570" y="5460946"/>
            <a:ext cx="251926" cy="186460"/>
            <a:chOff x="3712668" y="4787270"/>
            <a:chExt cx="251926" cy="186460"/>
          </a:xfrm>
        </p:grpSpPr>
        <p:sp>
          <p:nvSpPr>
            <p:cNvPr id="100" name="Rectangle 99">
              <a:extLst>
                <a:ext uri="{FF2B5EF4-FFF2-40B4-BE49-F238E27FC236}">
                  <a16:creationId xmlns:a16="http://schemas.microsoft.com/office/drawing/2014/main" id="{38CBF48C-C077-917E-2348-2026397901EB}"/>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Multiplication Sign 100">
              <a:extLst>
                <a:ext uri="{FF2B5EF4-FFF2-40B4-BE49-F238E27FC236}">
                  <a16:creationId xmlns:a16="http://schemas.microsoft.com/office/drawing/2014/main" id="{1BC9A984-62FA-D697-F738-75623EF70503}"/>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2" name="Group 101">
            <a:extLst>
              <a:ext uri="{FF2B5EF4-FFF2-40B4-BE49-F238E27FC236}">
                <a16:creationId xmlns:a16="http://schemas.microsoft.com/office/drawing/2014/main" id="{7D235413-3AD7-C795-424D-D3D80D135CAB}"/>
              </a:ext>
            </a:extLst>
          </p:cNvPr>
          <p:cNvGrpSpPr/>
          <p:nvPr/>
        </p:nvGrpSpPr>
        <p:grpSpPr>
          <a:xfrm>
            <a:off x="6455570" y="5771345"/>
            <a:ext cx="251926" cy="186460"/>
            <a:chOff x="3712668" y="4787270"/>
            <a:chExt cx="251926" cy="186460"/>
          </a:xfrm>
        </p:grpSpPr>
        <p:sp>
          <p:nvSpPr>
            <p:cNvPr id="103" name="Rectangle 102">
              <a:extLst>
                <a:ext uri="{FF2B5EF4-FFF2-40B4-BE49-F238E27FC236}">
                  <a16:creationId xmlns:a16="http://schemas.microsoft.com/office/drawing/2014/main" id="{20405972-C0E6-025D-BAE1-57BCCFFDC2C8}"/>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Multiplication Sign 103">
              <a:extLst>
                <a:ext uri="{FF2B5EF4-FFF2-40B4-BE49-F238E27FC236}">
                  <a16:creationId xmlns:a16="http://schemas.microsoft.com/office/drawing/2014/main" id="{99DC8400-DB69-8499-4CBE-B3471C6B1BCD}"/>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5" name="Group 104">
            <a:extLst>
              <a:ext uri="{FF2B5EF4-FFF2-40B4-BE49-F238E27FC236}">
                <a16:creationId xmlns:a16="http://schemas.microsoft.com/office/drawing/2014/main" id="{E9235FEA-BE4C-07F5-FAF0-1CA6647D8BFF}"/>
              </a:ext>
            </a:extLst>
          </p:cNvPr>
          <p:cNvGrpSpPr/>
          <p:nvPr/>
        </p:nvGrpSpPr>
        <p:grpSpPr>
          <a:xfrm>
            <a:off x="6455570" y="6066844"/>
            <a:ext cx="251926" cy="186460"/>
            <a:chOff x="3712668" y="4787270"/>
            <a:chExt cx="251926" cy="186460"/>
          </a:xfrm>
        </p:grpSpPr>
        <p:sp>
          <p:nvSpPr>
            <p:cNvPr id="106" name="Rectangle 105">
              <a:extLst>
                <a:ext uri="{FF2B5EF4-FFF2-40B4-BE49-F238E27FC236}">
                  <a16:creationId xmlns:a16="http://schemas.microsoft.com/office/drawing/2014/main" id="{D89E7CC2-BE73-0B3C-ACC3-4B459677CD09}"/>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Multiplication Sign 106">
              <a:extLst>
                <a:ext uri="{FF2B5EF4-FFF2-40B4-BE49-F238E27FC236}">
                  <a16:creationId xmlns:a16="http://schemas.microsoft.com/office/drawing/2014/main" id="{65D7D9CE-56A3-9C12-8726-355F0096167E}"/>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8" name="Group 107">
            <a:extLst>
              <a:ext uri="{FF2B5EF4-FFF2-40B4-BE49-F238E27FC236}">
                <a16:creationId xmlns:a16="http://schemas.microsoft.com/office/drawing/2014/main" id="{1F89F288-5997-5F1A-C650-B3D21052D375}"/>
              </a:ext>
            </a:extLst>
          </p:cNvPr>
          <p:cNvGrpSpPr/>
          <p:nvPr/>
        </p:nvGrpSpPr>
        <p:grpSpPr>
          <a:xfrm>
            <a:off x="6455570" y="6380253"/>
            <a:ext cx="251926" cy="186460"/>
            <a:chOff x="3712668" y="4787270"/>
            <a:chExt cx="251926" cy="186460"/>
          </a:xfrm>
        </p:grpSpPr>
        <p:sp>
          <p:nvSpPr>
            <p:cNvPr id="109" name="Rectangle 108">
              <a:extLst>
                <a:ext uri="{FF2B5EF4-FFF2-40B4-BE49-F238E27FC236}">
                  <a16:creationId xmlns:a16="http://schemas.microsoft.com/office/drawing/2014/main" id="{2DD1CFEC-13AD-E162-F6FE-BBD2D771305E}"/>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Multiplication Sign 109">
              <a:extLst>
                <a:ext uri="{FF2B5EF4-FFF2-40B4-BE49-F238E27FC236}">
                  <a16:creationId xmlns:a16="http://schemas.microsoft.com/office/drawing/2014/main" id="{4B9C70AC-7611-42F6-75C6-65BA5FF3B0D4}"/>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1" name="Group 110">
            <a:extLst>
              <a:ext uri="{FF2B5EF4-FFF2-40B4-BE49-F238E27FC236}">
                <a16:creationId xmlns:a16="http://schemas.microsoft.com/office/drawing/2014/main" id="{CEB4BACF-5333-B62D-59E9-DAC3F5A9D2BB}"/>
              </a:ext>
            </a:extLst>
          </p:cNvPr>
          <p:cNvGrpSpPr/>
          <p:nvPr/>
        </p:nvGrpSpPr>
        <p:grpSpPr>
          <a:xfrm>
            <a:off x="7859489" y="4815929"/>
            <a:ext cx="251926" cy="186460"/>
            <a:chOff x="3712668" y="4787270"/>
            <a:chExt cx="251926" cy="186460"/>
          </a:xfrm>
        </p:grpSpPr>
        <p:sp>
          <p:nvSpPr>
            <p:cNvPr id="112" name="Rectangle 111">
              <a:extLst>
                <a:ext uri="{FF2B5EF4-FFF2-40B4-BE49-F238E27FC236}">
                  <a16:creationId xmlns:a16="http://schemas.microsoft.com/office/drawing/2014/main" id="{B84D8D26-6710-7EF7-5AA3-F38C722FCE4D}"/>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Multiplication Sign 112">
              <a:extLst>
                <a:ext uri="{FF2B5EF4-FFF2-40B4-BE49-F238E27FC236}">
                  <a16:creationId xmlns:a16="http://schemas.microsoft.com/office/drawing/2014/main" id="{5F31A3E2-6D0C-36F4-426C-08867300A555}"/>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4" name="Group 113">
            <a:extLst>
              <a:ext uri="{FF2B5EF4-FFF2-40B4-BE49-F238E27FC236}">
                <a16:creationId xmlns:a16="http://schemas.microsoft.com/office/drawing/2014/main" id="{BC6ABAEB-6C96-4B62-98C7-7E629ED4215B}"/>
              </a:ext>
            </a:extLst>
          </p:cNvPr>
          <p:cNvGrpSpPr/>
          <p:nvPr/>
        </p:nvGrpSpPr>
        <p:grpSpPr>
          <a:xfrm>
            <a:off x="7859489" y="4486586"/>
            <a:ext cx="251926" cy="186460"/>
            <a:chOff x="3712668" y="4787270"/>
            <a:chExt cx="251926" cy="186460"/>
          </a:xfrm>
        </p:grpSpPr>
        <p:sp>
          <p:nvSpPr>
            <p:cNvPr id="115" name="Rectangle 114">
              <a:extLst>
                <a:ext uri="{FF2B5EF4-FFF2-40B4-BE49-F238E27FC236}">
                  <a16:creationId xmlns:a16="http://schemas.microsoft.com/office/drawing/2014/main" id="{19D98725-1F7A-EF93-A4BF-D9ED6270FC82}"/>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Multiplication Sign 115">
              <a:extLst>
                <a:ext uri="{FF2B5EF4-FFF2-40B4-BE49-F238E27FC236}">
                  <a16:creationId xmlns:a16="http://schemas.microsoft.com/office/drawing/2014/main" id="{BEDEDEB2-1117-5BA2-382B-56D8793844C2}"/>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7" name="Group 116">
            <a:extLst>
              <a:ext uri="{FF2B5EF4-FFF2-40B4-BE49-F238E27FC236}">
                <a16:creationId xmlns:a16="http://schemas.microsoft.com/office/drawing/2014/main" id="{4C60AB03-5FDD-EA03-CD47-B1129292BEF5}"/>
              </a:ext>
            </a:extLst>
          </p:cNvPr>
          <p:cNvGrpSpPr/>
          <p:nvPr/>
        </p:nvGrpSpPr>
        <p:grpSpPr>
          <a:xfrm>
            <a:off x="7859489" y="5149172"/>
            <a:ext cx="251926" cy="186460"/>
            <a:chOff x="3712668" y="4787270"/>
            <a:chExt cx="251926" cy="186460"/>
          </a:xfrm>
        </p:grpSpPr>
        <p:sp>
          <p:nvSpPr>
            <p:cNvPr id="118" name="Rectangle 117">
              <a:extLst>
                <a:ext uri="{FF2B5EF4-FFF2-40B4-BE49-F238E27FC236}">
                  <a16:creationId xmlns:a16="http://schemas.microsoft.com/office/drawing/2014/main" id="{E8F51094-DB8A-9E70-793B-D4A7388AAB8B}"/>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Multiplication Sign 118">
              <a:extLst>
                <a:ext uri="{FF2B5EF4-FFF2-40B4-BE49-F238E27FC236}">
                  <a16:creationId xmlns:a16="http://schemas.microsoft.com/office/drawing/2014/main" id="{9B09AB67-3CB2-0E36-7231-CED0191F7923}"/>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0" name="Group 119">
            <a:extLst>
              <a:ext uri="{FF2B5EF4-FFF2-40B4-BE49-F238E27FC236}">
                <a16:creationId xmlns:a16="http://schemas.microsoft.com/office/drawing/2014/main" id="{5A1938A2-F777-CC64-AF8E-6F3AF5BF42C0}"/>
              </a:ext>
            </a:extLst>
          </p:cNvPr>
          <p:cNvGrpSpPr/>
          <p:nvPr/>
        </p:nvGrpSpPr>
        <p:grpSpPr>
          <a:xfrm>
            <a:off x="7859489" y="5475594"/>
            <a:ext cx="251926" cy="186460"/>
            <a:chOff x="3712668" y="4787270"/>
            <a:chExt cx="251926" cy="186460"/>
          </a:xfrm>
        </p:grpSpPr>
        <p:sp>
          <p:nvSpPr>
            <p:cNvPr id="121" name="Rectangle 120">
              <a:extLst>
                <a:ext uri="{FF2B5EF4-FFF2-40B4-BE49-F238E27FC236}">
                  <a16:creationId xmlns:a16="http://schemas.microsoft.com/office/drawing/2014/main" id="{9B9F10CA-B869-D1C9-A3FF-C0872D5334C9}"/>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Multiplication Sign 121">
              <a:extLst>
                <a:ext uri="{FF2B5EF4-FFF2-40B4-BE49-F238E27FC236}">
                  <a16:creationId xmlns:a16="http://schemas.microsoft.com/office/drawing/2014/main" id="{46B77436-3AB2-33C8-73AC-18ADCC3B1B12}"/>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3" name="Group 122">
            <a:extLst>
              <a:ext uri="{FF2B5EF4-FFF2-40B4-BE49-F238E27FC236}">
                <a16:creationId xmlns:a16="http://schemas.microsoft.com/office/drawing/2014/main" id="{69EAFD28-06FA-4C65-73B1-D7C961FCA943}"/>
              </a:ext>
            </a:extLst>
          </p:cNvPr>
          <p:cNvGrpSpPr/>
          <p:nvPr/>
        </p:nvGrpSpPr>
        <p:grpSpPr>
          <a:xfrm>
            <a:off x="7859489" y="5785993"/>
            <a:ext cx="251926" cy="186460"/>
            <a:chOff x="3712668" y="4787270"/>
            <a:chExt cx="251926" cy="186460"/>
          </a:xfrm>
        </p:grpSpPr>
        <p:sp>
          <p:nvSpPr>
            <p:cNvPr id="124" name="Rectangle 123">
              <a:extLst>
                <a:ext uri="{FF2B5EF4-FFF2-40B4-BE49-F238E27FC236}">
                  <a16:creationId xmlns:a16="http://schemas.microsoft.com/office/drawing/2014/main" id="{81A8B95D-8AC5-45F1-CD27-633F179280C0}"/>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Multiplication Sign 124">
              <a:extLst>
                <a:ext uri="{FF2B5EF4-FFF2-40B4-BE49-F238E27FC236}">
                  <a16:creationId xmlns:a16="http://schemas.microsoft.com/office/drawing/2014/main" id="{6B4B1544-536A-AFC5-60CB-0E802E7C4706}"/>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a:extLst>
              <a:ext uri="{FF2B5EF4-FFF2-40B4-BE49-F238E27FC236}">
                <a16:creationId xmlns:a16="http://schemas.microsoft.com/office/drawing/2014/main" id="{DF1A3E99-3E2F-601E-3CC3-62E3D10BAF3D}"/>
              </a:ext>
            </a:extLst>
          </p:cNvPr>
          <p:cNvGrpSpPr/>
          <p:nvPr/>
        </p:nvGrpSpPr>
        <p:grpSpPr>
          <a:xfrm>
            <a:off x="7859489" y="6081492"/>
            <a:ext cx="251926" cy="186460"/>
            <a:chOff x="3712668" y="4787270"/>
            <a:chExt cx="251926" cy="186460"/>
          </a:xfrm>
        </p:grpSpPr>
        <p:sp>
          <p:nvSpPr>
            <p:cNvPr id="127" name="Rectangle 126">
              <a:extLst>
                <a:ext uri="{FF2B5EF4-FFF2-40B4-BE49-F238E27FC236}">
                  <a16:creationId xmlns:a16="http://schemas.microsoft.com/office/drawing/2014/main" id="{BAF72917-19EE-E1B3-6E64-BCA3BA4C624B}"/>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Multiplication Sign 127">
              <a:extLst>
                <a:ext uri="{FF2B5EF4-FFF2-40B4-BE49-F238E27FC236}">
                  <a16:creationId xmlns:a16="http://schemas.microsoft.com/office/drawing/2014/main" id="{A59B0E46-8989-11B7-42C6-B114E9AA77DF}"/>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9" name="Group 128">
            <a:extLst>
              <a:ext uri="{FF2B5EF4-FFF2-40B4-BE49-F238E27FC236}">
                <a16:creationId xmlns:a16="http://schemas.microsoft.com/office/drawing/2014/main" id="{7235FC8C-048F-5A0F-0F31-1693D2AAEC89}"/>
              </a:ext>
            </a:extLst>
          </p:cNvPr>
          <p:cNvGrpSpPr/>
          <p:nvPr/>
        </p:nvGrpSpPr>
        <p:grpSpPr>
          <a:xfrm>
            <a:off x="7859489" y="6394901"/>
            <a:ext cx="251926" cy="186460"/>
            <a:chOff x="3712668" y="4787270"/>
            <a:chExt cx="251926" cy="186460"/>
          </a:xfrm>
        </p:grpSpPr>
        <p:sp>
          <p:nvSpPr>
            <p:cNvPr id="130" name="Rectangle 129">
              <a:extLst>
                <a:ext uri="{FF2B5EF4-FFF2-40B4-BE49-F238E27FC236}">
                  <a16:creationId xmlns:a16="http://schemas.microsoft.com/office/drawing/2014/main" id="{81EBC57B-292F-FBDE-3A86-DEB8D3E45D43}"/>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Multiplication Sign 130">
              <a:extLst>
                <a:ext uri="{FF2B5EF4-FFF2-40B4-BE49-F238E27FC236}">
                  <a16:creationId xmlns:a16="http://schemas.microsoft.com/office/drawing/2014/main" id="{0936C5EA-43C8-9FFD-C743-D1A974385609}"/>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Rectangle: Rounded Corners 11">
            <a:hlinkClick r:id="rId8" action="ppaction://hlinksldjump"/>
            <a:extLst>
              <a:ext uri="{FF2B5EF4-FFF2-40B4-BE49-F238E27FC236}">
                <a16:creationId xmlns:a16="http://schemas.microsoft.com/office/drawing/2014/main" id="{905EAA26-0206-AF8D-0165-96E1ED5E66D2}"/>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7" name="Rectangle: Rounded Corners 16">
            <a:hlinkClick r:id="rId9" action="ppaction://hlinksldjump"/>
            <a:extLst>
              <a:ext uri="{FF2B5EF4-FFF2-40B4-BE49-F238E27FC236}">
                <a16:creationId xmlns:a16="http://schemas.microsoft.com/office/drawing/2014/main" id="{D246B525-E319-58E8-1A83-0D3A164FB07C}"/>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3129760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FC04F4-6660-3287-BBE3-68E3D105C7A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ECD518-B797-E649-75B4-9F53A8607E23}"/>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818D7984-BAB9-7374-BEDE-9F8FA0D58680}"/>
              </a:ext>
            </a:extLst>
          </p:cNvPr>
          <p:cNvGraphicFramePr>
            <a:graphicFrameLocks noGrp="1"/>
          </p:cNvGraphicFramePr>
          <p:nvPr>
            <p:extLst>
              <p:ext uri="{D42A27DB-BD31-4B8C-83A1-F6EECF244321}">
                <p14:modId xmlns:p14="http://schemas.microsoft.com/office/powerpoint/2010/main" val="1621992993"/>
              </p:ext>
            </p:extLst>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extLst>
              <a:ext uri="{FF2B5EF4-FFF2-40B4-BE49-F238E27FC236}">
                <a16:creationId xmlns:a16="http://schemas.microsoft.com/office/drawing/2014/main" id="{D6BF0CCB-B31E-A60B-D2DD-3E315240D128}"/>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extLst>
              <a:ext uri="{FF2B5EF4-FFF2-40B4-BE49-F238E27FC236}">
                <a16:creationId xmlns:a16="http://schemas.microsoft.com/office/drawing/2014/main" id="{657AF1D2-8DBF-7DEC-0034-E2DF4FC111B5}"/>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4FEA4F82-096D-1EDA-D50F-5CF2EDFE6468}"/>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294B4DD7-623C-1B01-86CB-BB5777859F27}"/>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hlinkClick r:id="rId2" action="ppaction://hlinksldjump"/>
            <a:extLst>
              <a:ext uri="{FF2B5EF4-FFF2-40B4-BE49-F238E27FC236}">
                <a16:creationId xmlns:a16="http://schemas.microsoft.com/office/drawing/2014/main" id="{4012C7F5-BBAB-751F-ECB2-C1BBC76455C2}"/>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EC999F89-B400-9D03-44B1-0A7AE1807D53}"/>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extLst>
              <a:ext uri="{FF2B5EF4-FFF2-40B4-BE49-F238E27FC236}">
                <a16:creationId xmlns:a16="http://schemas.microsoft.com/office/drawing/2014/main" id="{55DA7461-1025-4097-0C7C-5D8A77AF6FD3}"/>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extLst>
              <a:ext uri="{FF2B5EF4-FFF2-40B4-BE49-F238E27FC236}">
                <a16:creationId xmlns:a16="http://schemas.microsoft.com/office/drawing/2014/main" id="{135CD666-6E4D-7252-1E13-F98C9F66A175}"/>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 name="Rectangle 1">
            <a:extLst>
              <a:ext uri="{FF2B5EF4-FFF2-40B4-BE49-F238E27FC236}">
                <a16:creationId xmlns:a16="http://schemas.microsoft.com/office/drawing/2014/main" id="{F2B26101-483F-FCE3-F093-4B0A487E4524}"/>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4FE35584-BAF1-8AD4-A567-BDC96AC5389C}"/>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7" name="Rectangle: Rounded Corners 6">
            <a:hlinkClick r:id="rId3" action="ppaction://hlinksldjump"/>
            <a:extLst>
              <a:ext uri="{FF2B5EF4-FFF2-40B4-BE49-F238E27FC236}">
                <a16:creationId xmlns:a16="http://schemas.microsoft.com/office/drawing/2014/main" id="{FAB031D7-0113-E146-A32E-A3E72EDF2911}"/>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8" name="Rectangle: Rounded Corners 7">
            <a:hlinkClick r:id="rId4" action="ppaction://hlinksldjump"/>
            <a:extLst>
              <a:ext uri="{FF2B5EF4-FFF2-40B4-BE49-F238E27FC236}">
                <a16:creationId xmlns:a16="http://schemas.microsoft.com/office/drawing/2014/main" id="{F3CC7A98-083E-5758-CD6F-55F10C9615EE}"/>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1387048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F7A48E3-5D91-B978-8602-C05F8606E862}"/>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E065F1E-874B-53AE-8A61-6117548C77F4}"/>
              </a:ext>
            </a:extLst>
          </p:cNvPr>
          <p:cNvGraphicFramePr>
            <a:graphicFrameLocks noGrp="1"/>
          </p:cNvGraphicFramePr>
          <p:nvPr>
            <p:extLst>
              <p:ext uri="{D42A27DB-BD31-4B8C-83A1-F6EECF244321}">
                <p14:modId xmlns:p14="http://schemas.microsoft.com/office/powerpoint/2010/main" val="3480167912"/>
              </p:ext>
            </p:extLst>
          </p:nvPr>
        </p:nvGraphicFramePr>
        <p:xfrm>
          <a:off x="7965614" y="4377495"/>
          <a:ext cx="2764590" cy="2240752"/>
        </p:xfrm>
        <a:graphic>
          <a:graphicData uri="http://schemas.openxmlformats.org/drawingml/2006/table">
            <a:tbl>
              <a:tblPr firstRow="1" bandRow="1">
                <a:tableStyleId>{5C22544A-7EE6-4342-B048-85BDC9FD1C3A}</a:tableStyleId>
              </a:tblPr>
              <a:tblGrid>
                <a:gridCol w="1382295">
                  <a:extLst>
                    <a:ext uri="{9D8B030D-6E8A-4147-A177-3AD203B41FA5}">
                      <a16:colId xmlns:a16="http://schemas.microsoft.com/office/drawing/2014/main" val="1371079288"/>
                    </a:ext>
                  </a:extLst>
                </a:gridCol>
                <a:gridCol w="1382295">
                  <a:extLst>
                    <a:ext uri="{9D8B030D-6E8A-4147-A177-3AD203B41FA5}">
                      <a16:colId xmlns:a16="http://schemas.microsoft.com/office/drawing/2014/main" val="2748273541"/>
                    </a:ext>
                  </a:extLst>
                </a:gridCol>
              </a:tblGrid>
              <a:tr h="328120">
                <a:tc>
                  <a:txBody>
                    <a:bodyPr/>
                    <a:lstStyle/>
                    <a:p>
                      <a:pPr marL="0" algn="ctr" defTabSz="914400" rtl="0" eaLnBrk="1" latinLnBrk="0" hangingPunct="1"/>
                      <a:r>
                        <a:rPr lang="en-US" sz="1000" b="0" kern="1200" dirty="0">
                          <a:solidFill>
                            <a:schemeClr val="tx1"/>
                          </a:solidFill>
                          <a:latin typeface="+mn-lt"/>
                          <a:ea typeface="+mn-ea"/>
                          <a:cs typeface="+mn-cs"/>
                        </a:rPr>
                        <a:t>603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2782330"/>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503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6206451"/>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403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2894843"/>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303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6331622"/>
                  </a:ext>
                </a:extLst>
              </a:tr>
              <a:tr h="293790">
                <a:tc>
                  <a:txBody>
                    <a:bodyPr/>
                    <a:lstStyle/>
                    <a:p>
                      <a:pPr marL="0" algn="ctr" defTabSz="914400" rtl="0" eaLnBrk="1" latinLnBrk="0" hangingPunct="1"/>
                      <a:r>
                        <a:rPr lang="en-US" sz="1000" b="0" kern="1200" dirty="0">
                          <a:solidFill>
                            <a:schemeClr val="tx1"/>
                          </a:solidFill>
                          <a:latin typeface="+mn-lt"/>
                          <a:ea typeface="+mn-ea"/>
                          <a:cs typeface="+mn-cs"/>
                        </a:rPr>
                        <a:t>203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038371"/>
                  </a:ext>
                </a:extLst>
              </a:tr>
              <a:tr h="286288">
                <a:tc>
                  <a:txBody>
                    <a:bodyPr/>
                    <a:lstStyle/>
                    <a:p>
                      <a:pPr marL="0" algn="ctr" defTabSz="914400" rtl="0" eaLnBrk="1" latinLnBrk="0" hangingPunct="1"/>
                      <a:r>
                        <a:rPr lang="en-US" sz="1000" b="0" kern="1200" dirty="0">
                          <a:solidFill>
                            <a:schemeClr val="tx1"/>
                          </a:solidFill>
                          <a:latin typeface="+mn-lt"/>
                          <a:ea typeface="+mn-ea"/>
                          <a:cs typeface="+mn-cs"/>
                        </a:rPr>
                        <a:t>103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4608558"/>
                  </a:ext>
                </a:extLst>
              </a:tr>
              <a:tr h="348194">
                <a:tc>
                  <a:txBody>
                    <a:bodyPr/>
                    <a:lstStyle/>
                    <a:p>
                      <a:pPr marL="0" algn="ctr" defTabSz="914400" rtl="0" eaLnBrk="1" latinLnBrk="0" hangingPunct="1"/>
                      <a:r>
                        <a:rPr lang="en-US" sz="1000" b="0" kern="1200" dirty="0">
                          <a:solidFill>
                            <a:schemeClr val="tx1"/>
                          </a:solidFill>
                          <a:latin typeface="+mn-lt"/>
                          <a:ea typeface="+mn-ea"/>
                          <a:cs typeface="+mn-cs"/>
                        </a:rPr>
                        <a:t>003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3799394"/>
                  </a:ext>
                </a:extLst>
              </a:tr>
            </a:tbl>
          </a:graphicData>
        </a:graphic>
      </p:graphicFrame>
      <p:graphicFrame>
        <p:nvGraphicFramePr>
          <p:cNvPr id="19" name="Table 18">
            <a:extLst>
              <a:ext uri="{FF2B5EF4-FFF2-40B4-BE49-F238E27FC236}">
                <a16:creationId xmlns:a16="http://schemas.microsoft.com/office/drawing/2014/main" id="{C05E64B4-C785-4B94-8006-3EB430C1523A}"/>
              </a:ext>
            </a:extLst>
          </p:cNvPr>
          <p:cNvGraphicFramePr>
            <a:graphicFrameLocks noGrp="1"/>
          </p:cNvGraphicFramePr>
          <p:nvPr>
            <p:extLst>
              <p:ext uri="{D42A27DB-BD31-4B8C-83A1-F6EECF244321}">
                <p14:modId xmlns:p14="http://schemas.microsoft.com/office/powerpoint/2010/main" val="2993170843"/>
              </p:ext>
            </p:extLst>
          </p:nvPr>
        </p:nvGraphicFramePr>
        <p:xfrm>
          <a:off x="2360620" y="4377495"/>
          <a:ext cx="2764590" cy="2240752"/>
        </p:xfrm>
        <a:graphic>
          <a:graphicData uri="http://schemas.openxmlformats.org/drawingml/2006/table">
            <a:tbl>
              <a:tblPr firstRow="1" bandRow="1">
                <a:tableStyleId>{5C22544A-7EE6-4342-B048-85BDC9FD1C3A}</a:tableStyleId>
              </a:tblPr>
              <a:tblGrid>
                <a:gridCol w="1382295">
                  <a:extLst>
                    <a:ext uri="{9D8B030D-6E8A-4147-A177-3AD203B41FA5}">
                      <a16:colId xmlns:a16="http://schemas.microsoft.com/office/drawing/2014/main" val="1994267062"/>
                    </a:ext>
                  </a:extLst>
                </a:gridCol>
                <a:gridCol w="1382295">
                  <a:extLst>
                    <a:ext uri="{9D8B030D-6E8A-4147-A177-3AD203B41FA5}">
                      <a16:colId xmlns:a16="http://schemas.microsoft.com/office/drawing/2014/main" val="837370810"/>
                    </a:ext>
                  </a:extLst>
                </a:gridCol>
              </a:tblGrid>
              <a:tr h="328120">
                <a:tc>
                  <a:txBody>
                    <a:bodyPr/>
                    <a:lstStyle/>
                    <a:p>
                      <a:pPr marL="0" algn="ctr" defTabSz="914400" rtl="0" eaLnBrk="1" latinLnBrk="0" hangingPunct="1"/>
                      <a:r>
                        <a:rPr lang="en-US" sz="1000" b="0" kern="1200" dirty="0">
                          <a:solidFill>
                            <a:schemeClr val="tx1"/>
                          </a:solidFill>
                          <a:latin typeface="+mn-lt"/>
                          <a:ea typeface="+mn-ea"/>
                          <a:cs typeface="+mn-cs"/>
                        </a:rPr>
                        <a:t>601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7855111"/>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501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2634587"/>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401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332201"/>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301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739265"/>
                  </a:ext>
                </a:extLst>
              </a:tr>
              <a:tr h="293790">
                <a:tc>
                  <a:txBody>
                    <a:bodyPr/>
                    <a:lstStyle/>
                    <a:p>
                      <a:pPr marL="0" algn="ctr" defTabSz="914400" rtl="0" eaLnBrk="1" latinLnBrk="0" hangingPunct="1"/>
                      <a:r>
                        <a:rPr lang="en-US" sz="1000" b="0" kern="1200" dirty="0">
                          <a:solidFill>
                            <a:schemeClr val="tx1"/>
                          </a:solidFill>
                          <a:latin typeface="+mn-lt"/>
                          <a:ea typeface="+mn-ea"/>
                          <a:cs typeface="+mn-cs"/>
                        </a:rPr>
                        <a:t>201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8584967"/>
                  </a:ext>
                </a:extLst>
              </a:tr>
              <a:tr h="286288">
                <a:tc>
                  <a:txBody>
                    <a:bodyPr/>
                    <a:lstStyle/>
                    <a:p>
                      <a:pPr marL="0" algn="ctr" defTabSz="914400" rtl="0" eaLnBrk="1" latinLnBrk="0" hangingPunct="1"/>
                      <a:r>
                        <a:rPr lang="en-US" sz="1000" b="0" kern="1200" dirty="0">
                          <a:solidFill>
                            <a:schemeClr val="tx1"/>
                          </a:solidFill>
                          <a:latin typeface="+mn-lt"/>
                          <a:ea typeface="+mn-ea"/>
                          <a:cs typeface="+mn-cs"/>
                        </a:rPr>
                        <a:t>101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939878"/>
                  </a:ext>
                </a:extLst>
              </a:tr>
              <a:tr h="348194">
                <a:tc>
                  <a:txBody>
                    <a:bodyPr/>
                    <a:lstStyle/>
                    <a:p>
                      <a:pPr marL="0" algn="ctr" defTabSz="914400" rtl="0" eaLnBrk="1" latinLnBrk="0" hangingPunct="1"/>
                      <a:r>
                        <a:rPr lang="en-US" sz="1000" b="0" kern="1200" dirty="0">
                          <a:solidFill>
                            <a:schemeClr val="tx1"/>
                          </a:solidFill>
                          <a:latin typeface="+mn-lt"/>
                          <a:ea typeface="+mn-ea"/>
                          <a:cs typeface="+mn-cs"/>
                        </a:rPr>
                        <a:t>001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958848"/>
                  </a:ext>
                </a:extLst>
              </a:tr>
            </a:tbl>
          </a:graphicData>
        </a:graphic>
      </p:graphicFrame>
      <p:sp>
        <p:nvSpPr>
          <p:cNvPr id="22" name="Rectangle 21">
            <a:extLst>
              <a:ext uri="{FF2B5EF4-FFF2-40B4-BE49-F238E27FC236}">
                <a16:creationId xmlns:a16="http://schemas.microsoft.com/office/drawing/2014/main" id="{439EB07C-E80F-5CE0-96DE-AE7FC4E35754}"/>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1">
            <a:extLst>
              <a:ext uri="{FF2B5EF4-FFF2-40B4-BE49-F238E27FC236}">
                <a16:creationId xmlns:a16="http://schemas.microsoft.com/office/drawing/2014/main" id="{EC0868C2-75A3-4D71-50BE-A68F2354C2E6}"/>
              </a:ext>
            </a:extLst>
          </p:cNvPr>
          <p:cNvSpPr/>
          <p:nvPr/>
        </p:nvSpPr>
        <p:spPr>
          <a:xfrm>
            <a:off x="2281483" y="1958734"/>
            <a:ext cx="294366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lumMod val="65000"/>
                    <a:lumOff val="35000"/>
                  </a:schemeClr>
                </a:solidFill>
              </a:rPr>
              <a:t>Upload East Direction Photo</a:t>
            </a:r>
            <a:endParaRPr lang="en-IN" sz="1100" i="1" dirty="0">
              <a:solidFill>
                <a:schemeClr val="tx1">
                  <a:lumMod val="65000"/>
                  <a:lumOff val="35000"/>
                </a:schemeClr>
              </a:solidFill>
            </a:endParaRPr>
          </a:p>
        </p:txBody>
      </p:sp>
      <p:sp>
        <p:nvSpPr>
          <p:cNvPr id="5" name="Rectangle: Rounded Corners 4">
            <a:extLst>
              <a:ext uri="{FF2B5EF4-FFF2-40B4-BE49-F238E27FC236}">
                <a16:creationId xmlns:a16="http://schemas.microsoft.com/office/drawing/2014/main" id="{B6297739-E5B6-2277-8874-42875482682E}"/>
              </a:ext>
            </a:extLst>
          </p:cNvPr>
          <p:cNvSpPr/>
          <p:nvPr/>
        </p:nvSpPr>
        <p:spPr>
          <a:xfrm>
            <a:off x="467302" y="195873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Photo Upload</a:t>
            </a:r>
            <a:endParaRPr lang="en-IN" sz="1400" dirty="0"/>
          </a:p>
        </p:txBody>
      </p:sp>
      <p:sp>
        <p:nvSpPr>
          <p:cNvPr id="7" name="Rectangle 6">
            <a:extLst>
              <a:ext uri="{FF2B5EF4-FFF2-40B4-BE49-F238E27FC236}">
                <a16:creationId xmlns:a16="http://schemas.microsoft.com/office/drawing/2014/main" id="{05FC6E32-F613-2D82-5443-961144F4DE1D}"/>
              </a:ext>
            </a:extLst>
          </p:cNvPr>
          <p:cNvSpPr/>
          <p:nvPr/>
        </p:nvSpPr>
        <p:spPr>
          <a:xfrm>
            <a:off x="2281483" y="1370905"/>
            <a:ext cx="1786235"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8" name="Rectangle: Rounded Corners 7">
            <a:extLst>
              <a:ext uri="{FF2B5EF4-FFF2-40B4-BE49-F238E27FC236}">
                <a16:creationId xmlns:a16="http://schemas.microsoft.com/office/drawing/2014/main" id="{03DAA855-AF90-71B2-FC57-032061221447}"/>
              </a:ext>
            </a:extLst>
          </p:cNvPr>
          <p:cNvSpPr/>
          <p:nvPr/>
        </p:nvSpPr>
        <p:spPr>
          <a:xfrm>
            <a:off x="476632" y="136172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Block</a:t>
            </a:r>
            <a:endParaRPr lang="en-IN" sz="1400" dirty="0"/>
          </a:p>
        </p:txBody>
      </p:sp>
      <p:sp>
        <p:nvSpPr>
          <p:cNvPr id="9" name="Isosceles Triangle 8">
            <a:extLst>
              <a:ext uri="{FF2B5EF4-FFF2-40B4-BE49-F238E27FC236}">
                <a16:creationId xmlns:a16="http://schemas.microsoft.com/office/drawing/2014/main" id="{BBD80EA9-0D7F-5B78-5A80-1A07E2B2D8AA}"/>
              </a:ext>
            </a:extLst>
          </p:cNvPr>
          <p:cNvSpPr/>
          <p:nvPr/>
        </p:nvSpPr>
        <p:spPr>
          <a:xfrm rot="10800000">
            <a:off x="3818641" y="1566848"/>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A8071D0-110A-66B9-B128-52BE87CC3A5E}"/>
              </a:ext>
            </a:extLst>
          </p:cNvPr>
          <p:cNvSpPr/>
          <p:nvPr/>
        </p:nvSpPr>
        <p:spPr>
          <a:xfrm>
            <a:off x="3364974" y="4444701"/>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B65F824B-72CB-6609-9486-611B9F68F3B3}"/>
              </a:ext>
            </a:extLst>
          </p:cNvPr>
          <p:cNvSpPr/>
          <p:nvPr/>
        </p:nvSpPr>
        <p:spPr>
          <a:xfrm>
            <a:off x="6096000" y="191384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Photo Upload</a:t>
            </a:r>
            <a:endParaRPr lang="en-IN" sz="1400" dirty="0"/>
          </a:p>
        </p:txBody>
      </p:sp>
      <p:sp>
        <p:nvSpPr>
          <p:cNvPr id="18" name="TextBox 17">
            <a:extLst>
              <a:ext uri="{FF2B5EF4-FFF2-40B4-BE49-F238E27FC236}">
                <a16:creationId xmlns:a16="http://schemas.microsoft.com/office/drawing/2014/main" id="{B766486C-E12C-9EC7-AEB4-F966EA509A7E}"/>
              </a:ext>
            </a:extLst>
          </p:cNvPr>
          <p:cNvSpPr txBox="1"/>
          <p:nvPr/>
        </p:nvSpPr>
        <p:spPr>
          <a:xfrm>
            <a:off x="4104084" y="4071441"/>
            <a:ext cx="4370418" cy="307777"/>
          </a:xfrm>
          <a:prstGeom prst="rect">
            <a:avLst/>
          </a:prstGeom>
          <a:noFill/>
        </p:spPr>
        <p:txBody>
          <a:bodyPr wrap="square" rtlCol="0">
            <a:spAutoFit/>
          </a:bodyPr>
          <a:lstStyle/>
          <a:p>
            <a:pPr algn="ctr"/>
            <a:r>
              <a:rPr lang="en-US" sz="1400" dirty="0"/>
              <a:t>These photo is applicable to these flats</a:t>
            </a:r>
            <a:endParaRPr lang="en-IN" sz="1400" dirty="0"/>
          </a:p>
        </p:txBody>
      </p:sp>
      <p:sp>
        <p:nvSpPr>
          <p:cNvPr id="20" name="Rectangle 19">
            <a:extLst>
              <a:ext uri="{FF2B5EF4-FFF2-40B4-BE49-F238E27FC236}">
                <a16:creationId xmlns:a16="http://schemas.microsoft.com/office/drawing/2014/main" id="{85EA27A3-9DE0-6AEE-900D-D0B9F4AD4BD9}"/>
              </a:ext>
            </a:extLst>
          </p:cNvPr>
          <p:cNvSpPr/>
          <p:nvPr/>
        </p:nvSpPr>
        <p:spPr>
          <a:xfrm>
            <a:off x="3364974" y="4762123"/>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88E9979-897A-DFD9-0165-0F45CBC9B6B1}"/>
              </a:ext>
            </a:extLst>
          </p:cNvPr>
          <p:cNvSpPr/>
          <p:nvPr/>
        </p:nvSpPr>
        <p:spPr>
          <a:xfrm>
            <a:off x="3364974" y="5079545"/>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8A4D5B03-B18C-BFC8-9AEF-E347321A64EE}"/>
              </a:ext>
            </a:extLst>
          </p:cNvPr>
          <p:cNvSpPr/>
          <p:nvPr/>
        </p:nvSpPr>
        <p:spPr>
          <a:xfrm>
            <a:off x="3364974" y="5415629"/>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A51EC76B-F6E2-B2AA-D9B0-8A3331AB085B}"/>
              </a:ext>
            </a:extLst>
          </p:cNvPr>
          <p:cNvSpPr/>
          <p:nvPr/>
        </p:nvSpPr>
        <p:spPr>
          <a:xfrm>
            <a:off x="3364974" y="5733051"/>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D7B1A8C2-EEE1-8482-89D2-F8198A599649}"/>
              </a:ext>
            </a:extLst>
          </p:cNvPr>
          <p:cNvSpPr/>
          <p:nvPr/>
        </p:nvSpPr>
        <p:spPr>
          <a:xfrm>
            <a:off x="3364974" y="6031811"/>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482748E-0761-84D4-CAA4-055262821762}"/>
              </a:ext>
            </a:extLst>
          </p:cNvPr>
          <p:cNvSpPr/>
          <p:nvPr/>
        </p:nvSpPr>
        <p:spPr>
          <a:xfrm>
            <a:off x="3364974" y="6349235"/>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BCC33975-65CD-BE66-7C7A-EF7ECA5BC84A}"/>
              </a:ext>
            </a:extLst>
          </p:cNvPr>
          <p:cNvSpPr/>
          <p:nvPr/>
        </p:nvSpPr>
        <p:spPr>
          <a:xfrm>
            <a:off x="4755235" y="4444701"/>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7993393B-73D0-77E9-4F88-0FD5AEF0A316}"/>
              </a:ext>
            </a:extLst>
          </p:cNvPr>
          <p:cNvSpPr/>
          <p:nvPr/>
        </p:nvSpPr>
        <p:spPr>
          <a:xfrm>
            <a:off x="4755235" y="4762123"/>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A2F5634C-2970-8301-8429-87F0448C34A6}"/>
              </a:ext>
            </a:extLst>
          </p:cNvPr>
          <p:cNvSpPr/>
          <p:nvPr/>
        </p:nvSpPr>
        <p:spPr>
          <a:xfrm>
            <a:off x="4755235" y="5079545"/>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89F965A6-E4AA-9B1B-8419-ED523FFEDAAE}"/>
              </a:ext>
            </a:extLst>
          </p:cNvPr>
          <p:cNvSpPr/>
          <p:nvPr/>
        </p:nvSpPr>
        <p:spPr>
          <a:xfrm>
            <a:off x="4755235" y="5415629"/>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F5EF929E-6508-0692-CCB6-9BE727947E7E}"/>
              </a:ext>
            </a:extLst>
          </p:cNvPr>
          <p:cNvSpPr/>
          <p:nvPr/>
        </p:nvSpPr>
        <p:spPr>
          <a:xfrm>
            <a:off x="4755235" y="5733051"/>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D82CBCD7-3052-9496-CB3B-228229B2CE61}"/>
              </a:ext>
            </a:extLst>
          </p:cNvPr>
          <p:cNvSpPr/>
          <p:nvPr/>
        </p:nvSpPr>
        <p:spPr>
          <a:xfrm>
            <a:off x="4755235" y="6031811"/>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D117AB1B-D618-1516-3D12-13EA8F486EF3}"/>
              </a:ext>
            </a:extLst>
          </p:cNvPr>
          <p:cNvSpPr/>
          <p:nvPr/>
        </p:nvSpPr>
        <p:spPr>
          <a:xfrm>
            <a:off x="4755235" y="6349235"/>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853C9E1F-FCE4-E3AF-8DD0-838A19B99429}"/>
              </a:ext>
            </a:extLst>
          </p:cNvPr>
          <p:cNvGrpSpPr/>
          <p:nvPr/>
        </p:nvGrpSpPr>
        <p:grpSpPr>
          <a:xfrm>
            <a:off x="9076388" y="4444701"/>
            <a:ext cx="1495917" cy="2090992"/>
            <a:chOff x="6588962" y="4469850"/>
            <a:chExt cx="1495917" cy="2090992"/>
          </a:xfrm>
        </p:grpSpPr>
        <p:sp>
          <p:nvSpPr>
            <p:cNvPr id="36" name="Rectangle 35">
              <a:extLst>
                <a:ext uri="{FF2B5EF4-FFF2-40B4-BE49-F238E27FC236}">
                  <a16:creationId xmlns:a16="http://schemas.microsoft.com/office/drawing/2014/main" id="{47A7667B-7567-CAC2-CE29-B0F4ACA66316}"/>
                </a:ext>
              </a:extLst>
            </p:cNvPr>
            <p:cNvSpPr/>
            <p:nvPr/>
          </p:nvSpPr>
          <p:spPr>
            <a:xfrm>
              <a:off x="6588962" y="446985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D1977DB8-49F7-7E24-1F9A-64B275FA268F}"/>
                </a:ext>
              </a:extLst>
            </p:cNvPr>
            <p:cNvSpPr/>
            <p:nvPr/>
          </p:nvSpPr>
          <p:spPr>
            <a:xfrm>
              <a:off x="6588962"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22283669-6999-906E-9773-86538F907F6F}"/>
                </a:ext>
              </a:extLst>
            </p:cNvPr>
            <p:cNvSpPr/>
            <p:nvPr/>
          </p:nvSpPr>
          <p:spPr>
            <a:xfrm>
              <a:off x="6588962" y="510469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99ED8F10-865B-C416-F94A-C9108A0813FE}"/>
                </a:ext>
              </a:extLst>
            </p:cNvPr>
            <p:cNvSpPr/>
            <p:nvPr/>
          </p:nvSpPr>
          <p:spPr>
            <a:xfrm>
              <a:off x="6588962" y="5440778"/>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5502E4D6-7DDE-F442-434D-AB9C337C6B5F}"/>
                </a:ext>
              </a:extLst>
            </p:cNvPr>
            <p:cNvSpPr/>
            <p:nvPr/>
          </p:nvSpPr>
          <p:spPr>
            <a:xfrm>
              <a:off x="6588962" y="575820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8DC589BA-CACA-7AD7-80EA-F235CEFF12D5}"/>
                </a:ext>
              </a:extLst>
            </p:cNvPr>
            <p:cNvSpPr/>
            <p:nvPr/>
          </p:nvSpPr>
          <p:spPr>
            <a:xfrm>
              <a:off x="6588962" y="605696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4274BA6B-16E5-532F-42DA-56C39643037C}"/>
                </a:ext>
              </a:extLst>
            </p:cNvPr>
            <p:cNvSpPr/>
            <p:nvPr/>
          </p:nvSpPr>
          <p:spPr>
            <a:xfrm>
              <a:off x="6588962" y="637438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3E18AB39-5CCF-288A-D292-92C785E6633A}"/>
                </a:ext>
              </a:extLst>
            </p:cNvPr>
            <p:cNvSpPr/>
            <p:nvPr/>
          </p:nvSpPr>
          <p:spPr>
            <a:xfrm>
              <a:off x="7896503" y="446985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FBC71D63-07B1-D6CB-AC9D-13BD6FDB0997}"/>
                </a:ext>
              </a:extLst>
            </p:cNvPr>
            <p:cNvSpPr/>
            <p:nvPr/>
          </p:nvSpPr>
          <p:spPr>
            <a:xfrm>
              <a:off x="789650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5BA2FCCF-48BF-3523-B0C2-EA74100E7D96}"/>
                </a:ext>
              </a:extLst>
            </p:cNvPr>
            <p:cNvSpPr/>
            <p:nvPr/>
          </p:nvSpPr>
          <p:spPr>
            <a:xfrm>
              <a:off x="7896503" y="510469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76AFB6C-8713-9565-A3A2-0BDE4DC1A1A4}"/>
                </a:ext>
              </a:extLst>
            </p:cNvPr>
            <p:cNvSpPr/>
            <p:nvPr/>
          </p:nvSpPr>
          <p:spPr>
            <a:xfrm>
              <a:off x="7896503" y="5440778"/>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D9C57F45-F8F6-4468-B0F7-8C27A47496FC}"/>
                </a:ext>
              </a:extLst>
            </p:cNvPr>
            <p:cNvSpPr/>
            <p:nvPr/>
          </p:nvSpPr>
          <p:spPr>
            <a:xfrm>
              <a:off x="7896503" y="575820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EC8B9D2B-4E79-76DC-44A7-1EF2B0291B28}"/>
                </a:ext>
              </a:extLst>
            </p:cNvPr>
            <p:cNvSpPr/>
            <p:nvPr/>
          </p:nvSpPr>
          <p:spPr>
            <a:xfrm>
              <a:off x="7896503" y="6056960"/>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2C19B2F9-6100-90F3-0A40-16C1AED963F1}"/>
                </a:ext>
              </a:extLst>
            </p:cNvPr>
            <p:cNvSpPr/>
            <p:nvPr/>
          </p:nvSpPr>
          <p:spPr>
            <a:xfrm>
              <a:off x="7896503" y="6374384"/>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Rectangle: Rounded Corners 49">
            <a:hlinkClick r:id="rId2" action="ppaction://hlinksldjump"/>
            <a:extLst>
              <a:ext uri="{FF2B5EF4-FFF2-40B4-BE49-F238E27FC236}">
                <a16:creationId xmlns:a16="http://schemas.microsoft.com/office/drawing/2014/main" id="{D7E1AD2D-907F-50C6-3F73-D036312F2997}"/>
              </a:ext>
            </a:extLst>
          </p:cNvPr>
          <p:cNvSpPr/>
          <p:nvPr/>
        </p:nvSpPr>
        <p:spPr>
          <a:xfrm>
            <a:off x="5831620" y="6371966"/>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pic>
        <p:nvPicPr>
          <p:cNvPr id="26" name="Picture 2" descr="Popular Apartment Floor Plan Designs ...">
            <a:extLst>
              <a:ext uri="{FF2B5EF4-FFF2-40B4-BE49-F238E27FC236}">
                <a16:creationId xmlns:a16="http://schemas.microsoft.com/office/drawing/2014/main" id="{42655653-49A8-9901-58A3-882A3311B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620" y="2546563"/>
            <a:ext cx="2188020" cy="15122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2 Bedroom Layout | Google Search">
            <a:extLst>
              <a:ext uri="{FF2B5EF4-FFF2-40B4-BE49-F238E27FC236}">
                <a16:creationId xmlns:a16="http://schemas.microsoft.com/office/drawing/2014/main" id="{1147D83E-B6E9-6DA1-D6F6-C4F0AE009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4295" y="2455356"/>
            <a:ext cx="1971408" cy="15232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F1B6020-E20C-BC3B-740D-D9C78658A44D}"/>
              </a:ext>
            </a:extLst>
          </p:cNvPr>
          <p:cNvSpPr/>
          <p:nvPr/>
        </p:nvSpPr>
        <p:spPr>
          <a:xfrm>
            <a:off x="7786544" y="1891535"/>
            <a:ext cx="294366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lumMod val="65000"/>
                    <a:lumOff val="35000"/>
                  </a:schemeClr>
                </a:solidFill>
              </a:rPr>
              <a:t>Upload West Direction Photo</a:t>
            </a:r>
            <a:endParaRPr lang="en-IN" sz="1100" i="1" dirty="0">
              <a:solidFill>
                <a:schemeClr val="tx1">
                  <a:lumMod val="65000"/>
                  <a:lumOff val="35000"/>
                </a:schemeClr>
              </a:solidFill>
            </a:endParaRPr>
          </a:p>
        </p:txBody>
      </p:sp>
      <p:sp>
        <p:nvSpPr>
          <p:cNvPr id="10" name="Rectangle: Rounded Corners 9">
            <a:hlinkClick r:id="rId5" action="ppaction://hlinksldjump"/>
            <a:extLst>
              <a:ext uri="{FF2B5EF4-FFF2-40B4-BE49-F238E27FC236}">
                <a16:creationId xmlns:a16="http://schemas.microsoft.com/office/drawing/2014/main" id="{E94E2AE1-F5C9-06F8-51D3-629C5361229F}"/>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1" name="Rectangle: Rounded Corners 10">
            <a:hlinkClick r:id="rId6" action="ppaction://hlinksldjump"/>
            <a:extLst>
              <a:ext uri="{FF2B5EF4-FFF2-40B4-BE49-F238E27FC236}">
                <a16:creationId xmlns:a16="http://schemas.microsoft.com/office/drawing/2014/main" id="{A9BDAE3D-25B5-7BEE-69E4-4BCC296E9963}"/>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3767337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6FD4F20-72ED-D3E3-EEB1-16C3B067B474}"/>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117B689-2714-497C-233F-5A490FD7FD0E}"/>
              </a:ext>
            </a:extLst>
          </p:cNvPr>
          <p:cNvGraphicFramePr>
            <a:graphicFrameLocks noGrp="1"/>
          </p:cNvGraphicFramePr>
          <p:nvPr>
            <p:extLst>
              <p:ext uri="{D42A27DB-BD31-4B8C-83A1-F6EECF244321}">
                <p14:modId xmlns:p14="http://schemas.microsoft.com/office/powerpoint/2010/main" val="3856334979"/>
              </p:ext>
            </p:extLst>
          </p:nvPr>
        </p:nvGraphicFramePr>
        <p:xfrm>
          <a:off x="8301521" y="4377495"/>
          <a:ext cx="2764590" cy="2240752"/>
        </p:xfrm>
        <a:graphic>
          <a:graphicData uri="http://schemas.openxmlformats.org/drawingml/2006/table">
            <a:tbl>
              <a:tblPr firstRow="1" bandRow="1">
                <a:tableStyleId>{5C22544A-7EE6-4342-B048-85BDC9FD1C3A}</a:tableStyleId>
              </a:tblPr>
              <a:tblGrid>
                <a:gridCol w="1382295">
                  <a:extLst>
                    <a:ext uri="{9D8B030D-6E8A-4147-A177-3AD203B41FA5}">
                      <a16:colId xmlns:a16="http://schemas.microsoft.com/office/drawing/2014/main" val="1371079288"/>
                    </a:ext>
                  </a:extLst>
                </a:gridCol>
                <a:gridCol w="1382295">
                  <a:extLst>
                    <a:ext uri="{9D8B030D-6E8A-4147-A177-3AD203B41FA5}">
                      <a16:colId xmlns:a16="http://schemas.microsoft.com/office/drawing/2014/main" val="2748273541"/>
                    </a:ext>
                  </a:extLst>
                </a:gridCol>
              </a:tblGrid>
              <a:tr h="328120">
                <a:tc>
                  <a:txBody>
                    <a:bodyPr/>
                    <a:lstStyle/>
                    <a:p>
                      <a:pPr marL="0" algn="ctr" defTabSz="914400" rtl="0" eaLnBrk="1" latinLnBrk="0" hangingPunct="1"/>
                      <a:r>
                        <a:rPr lang="en-US" sz="1000" b="0" kern="1200" dirty="0">
                          <a:solidFill>
                            <a:schemeClr val="tx1"/>
                          </a:solidFill>
                          <a:latin typeface="+mn-lt"/>
                          <a:ea typeface="+mn-ea"/>
                          <a:cs typeface="+mn-cs"/>
                        </a:rPr>
                        <a:t>603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2782330"/>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503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6206451"/>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403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2894843"/>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303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6331622"/>
                  </a:ext>
                </a:extLst>
              </a:tr>
              <a:tr h="293790">
                <a:tc>
                  <a:txBody>
                    <a:bodyPr/>
                    <a:lstStyle/>
                    <a:p>
                      <a:pPr marL="0" algn="ctr" defTabSz="914400" rtl="0" eaLnBrk="1" latinLnBrk="0" hangingPunct="1"/>
                      <a:r>
                        <a:rPr lang="en-US" sz="1000" b="0" kern="1200" dirty="0">
                          <a:solidFill>
                            <a:schemeClr val="tx1"/>
                          </a:solidFill>
                          <a:latin typeface="+mn-lt"/>
                          <a:ea typeface="+mn-ea"/>
                          <a:cs typeface="+mn-cs"/>
                        </a:rPr>
                        <a:t>203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038371"/>
                  </a:ext>
                </a:extLst>
              </a:tr>
              <a:tr h="286288">
                <a:tc>
                  <a:txBody>
                    <a:bodyPr/>
                    <a:lstStyle/>
                    <a:p>
                      <a:pPr marL="0" algn="ctr" defTabSz="914400" rtl="0" eaLnBrk="1" latinLnBrk="0" hangingPunct="1"/>
                      <a:r>
                        <a:rPr lang="en-US" sz="1000" b="0" kern="1200" dirty="0">
                          <a:solidFill>
                            <a:schemeClr val="tx1"/>
                          </a:solidFill>
                          <a:latin typeface="+mn-lt"/>
                          <a:ea typeface="+mn-ea"/>
                          <a:cs typeface="+mn-cs"/>
                        </a:rPr>
                        <a:t>103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4608558"/>
                  </a:ext>
                </a:extLst>
              </a:tr>
              <a:tr h="348194">
                <a:tc>
                  <a:txBody>
                    <a:bodyPr/>
                    <a:lstStyle/>
                    <a:p>
                      <a:pPr marL="0" algn="ctr" defTabSz="914400" rtl="0" eaLnBrk="1" latinLnBrk="0" hangingPunct="1"/>
                      <a:r>
                        <a:rPr lang="en-US" sz="1000" b="0" kern="1200" dirty="0">
                          <a:solidFill>
                            <a:schemeClr val="tx1"/>
                          </a:solidFill>
                          <a:latin typeface="+mn-lt"/>
                          <a:ea typeface="+mn-ea"/>
                          <a:cs typeface="+mn-cs"/>
                        </a:rPr>
                        <a:t>003</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004</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3799394"/>
                  </a:ext>
                </a:extLst>
              </a:tr>
            </a:tbl>
          </a:graphicData>
        </a:graphic>
      </p:graphicFrame>
      <p:graphicFrame>
        <p:nvGraphicFramePr>
          <p:cNvPr id="19" name="Table 18">
            <a:extLst>
              <a:ext uri="{FF2B5EF4-FFF2-40B4-BE49-F238E27FC236}">
                <a16:creationId xmlns:a16="http://schemas.microsoft.com/office/drawing/2014/main" id="{02D2EAB0-25C6-09CE-9106-C053C059E1C2}"/>
              </a:ext>
            </a:extLst>
          </p:cNvPr>
          <p:cNvGraphicFramePr>
            <a:graphicFrameLocks noGrp="1"/>
          </p:cNvGraphicFramePr>
          <p:nvPr>
            <p:extLst>
              <p:ext uri="{D42A27DB-BD31-4B8C-83A1-F6EECF244321}">
                <p14:modId xmlns:p14="http://schemas.microsoft.com/office/powerpoint/2010/main" val="1760311815"/>
              </p:ext>
            </p:extLst>
          </p:nvPr>
        </p:nvGraphicFramePr>
        <p:xfrm>
          <a:off x="1586177" y="4377495"/>
          <a:ext cx="2764590" cy="2240752"/>
        </p:xfrm>
        <a:graphic>
          <a:graphicData uri="http://schemas.openxmlformats.org/drawingml/2006/table">
            <a:tbl>
              <a:tblPr firstRow="1" bandRow="1">
                <a:tableStyleId>{5C22544A-7EE6-4342-B048-85BDC9FD1C3A}</a:tableStyleId>
              </a:tblPr>
              <a:tblGrid>
                <a:gridCol w="1382295">
                  <a:extLst>
                    <a:ext uri="{9D8B030D-6E8A-4147-A177-3AD203B41FA5}">
                      <a16:colId xmlns:a16="http://schemas.microsoft.com/office/drawing/2014/main" val="1994267062"/>
                    </a:ext>
                  </a:extLst>
                </a:gridCol>
                <a:gridCol w="1382295">
                  <a:extLst>
                    <a:ext uri="{9D8B030D-6E8A-4147-A177-3AD203B41FA5}">
                      <a16:colId xmlns:a16="http://schemas.microsoft.com/office/drawing/2014/main" val="837370810"/>
                    </a:ext>
                  </a:extLst>
                </a:gridCol>
              </a:tblGrid>
              <a:tr h="328120">
                <a:tc>
                  <a:txBody>
                    <a:bodyPr/>
                    <a:lstStyle/>
                    <a:p>
                      <a:pPr marL="0" algn="ctr" defTabSz="914400" rtl="0" eaLnBrk="1" latinLnBrk="0" hangingPunct="1"/>
                      <a:r>
                        <a:rPr lang="en-US" sz="1000" b="0" kern="1200" dirty="0">
                          <a:solidFill>
                            <a:schemeClr val="tx1"/>
                          </a:solidFill>
                          <a:latin typeface="+mn-lt"/>
                          <a:ea typeface="+mn-ea"/>
                          <a:cs typeface="+mn-cs"/>
                        </a:rPr>
                        <a:t>601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7855111"/>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501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2634587"/>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401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332201"/>
                  </a:ext>
                </a:extLst>
              </a:tr>
              <a:tr h="328120">
                <a:tc>
                  <a:txBody>
                    <a:bodyPr/>
                    <a:lstStyle/>
                    <a:p>
                      <a:pPr marL="0" algn="ctr" defTabSz="914400" rtl="0" eaLnBrk="1" latinLnBrk="0" hangingPunct="1"/>
                      <a:r>
                        <a:rPr lang="en-US" sz="1000" b="0" kern="1200" dirty="0">
                          <a:solidFill>
                            <a:schemeClr val="tx1"/>
                          </a:solidFill>
                          <a:latin typeface="+mn-lt"/>
                          <a:ea typeface="+mn-ea"/>
                          <a:cs typeface="+mn-cs"/>
                        </a:rPr>
                        <a:t>301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739265"/>
                  </a:ext>
                </a:extLst>
              </a:tr>
              <a:tr h="293790">
                <a:tc>
                  <a:txBody>
                    <a:bodyPr/>
                    <a:lstStyle/>
                    <a:p>
                      <a:pPr marL="0" algn="ctr" defTabSz="914400" rtl="0" eaLnBrk="1" latinLnBrk="0" hangingPunct="1"/>
                      <a:r>
                        <a:rPr lang="en-US" sz="1000" b="0" kern="1200" dirty="0">
                          <a:solidFill>
                            <a:schemeClr val="tx1"/>
                          </a:solidFill>
                          <a:latin typeface="+mn-lt"/>
                          <a:ea typeface="+mn-ea"/>
                          <a:cs typeface="+mn-cs"/>
                        </a:rPr>
                        <a:t>201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8584967"/>
                  </a:ext>
                </a:extLst>
              </a:tr>
              <a:tr h="286288">
                <a:tc>
                  <a:txBody>
                    <a:bodyPr/>
                    <a:lstStyle/>
                    <a:p>
                      <a:pPr marL="0" algn="ctr" defTabSz="914400" rtl="0" eaLnBrk="1" latinLnBrk="0" hangingPunct="1"/>
                      <a:r>
                        <a:rPr lang="en-US" sz="1000" b="0" kern="1200" dirty="0">
                          <a:solidFill>
                            <a:schemeClr val="tx1"/>
                          </a:solidFill>
                          <a:latin typeface="+mn-lt"/>
                          <a:ea typeface="+mn-ea"/>
                          <a:cs typeface="+mn-cs"/>
                        </a:rPr>
                        <a:t>101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939878"/>
                  </a:ext>
                </a:extLst>
              </a:tr>
              <a:tr h="348194">
                <a:tc>
                  <a:txBody>
                    <a:bodyPr/>
                    <a:lstStyle/>
                    <a:p>
                      <a:pPr marL="0" algn="ctr" defTabSz="914400" rtl="0" eaLnBrk="1" latinLnBrk="0" hangingPunct="1"/>
                      <a:r>
                        <a:rPr lang="en-US" sz="1000" b="0" kern="1200" dirty="0">
                          <a:solidFill>
                            <a:schemeClr val="tx1"/>
                          </a:solidFill>
                          <a:latin typeface="+mn-lt"/>
                          <a:ea typeface="+mn-ea"/>
                          <a:cs typeface="+mn-cs"/>
                        </a:rPr>
                        <a:t>001</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002</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958848"/>
                  </a:ext>
                </a:extLst>
              </a:tr>
            </a:tbl>
          </a:graphicData>
        </a:graphic>
      </p:graphicFrame>
      <p:sp>
        <p:nvSpPr>
          <p:cNvPr id="22" name="Rectangle 21">
            <a:extLst>
              <a:ext uri="{FF2B5EF4-FFF2-40B4-BE49-F238E27FC236}">
                <a16:creationId xmlns:a16="http://schemas.microsoft.com/office/drawing/2014/main" id="{C37AF6F9-AD9F-D96E-7FD8-28AD9539CA9D}"/>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2" name="Rectangle 1">
            <a:extLst>
              <a:ext uri="{FF2B5EF4-FFF2-40B4-BE49-F238E27FC236}">
                <a16:creationId xmlns:a16="http://schemas.microsoft.com/office/drawing/2014/main" id="{CAB9FFC0-42B6-79B4-F159-1E403EFD3CEE}"/>
              </a:ext>
            </a:extLst>
          </p:cNvPr>
          <p:cNvSpPr/>
          <p:nvPr/>
        </p:nvSpPr>
        <p:spPr>
          <a:xfrm>
            <a:off x="2281483" y="1958734"/>
            <a:ext cx="294366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lumMod val="65000"/>
                    <a:lumOff val="35000"/>
                  </a:schemeClr>
                </a:solidFill>
              </a:rPr>
              <a:t>Upload East Direction Photo</a:t>
            </a:r>
            <a:endParaRPr lang="en-IN" sz="1100" i="1" dirty="0">
              <a:solidFill>
                <a:schemeClr val="tx1">
                  <a:lumMod val="65000"/>
                  <a:lumOff val="35000"/>
                </a:schemeClr>
              </a:solidFill>
            </a:endParaRPr>
          </a:p>
        </p:txBody>
      </p:sp>
      <p:sp>
        <p:nvSpPr>
          <p:cNvPr id="5" name="Rectangle: Rounded Corners 4">
            <a:extLst>
              <a:ext uri="{FF2B5EF4-FFF2-40B4-BE49-F238E27FC236}">
                <a16:creationId xmlns:a16="http://schemas.microsoft.com/office/drawing/2014/main" id="{1E923469-DBE5-1623-CC0D-C696F5124457}"/>
              </a:ext>
            </a:extLst>
          </p:cNvPr>
          <p:cNvSpPr/>
          <p:nvPr/>
        </p:nvSpPr>
        <p:spPr>
          <a:xfrm>
            <a:off x="467302" y="195873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Photo Upload</a:t>
            </a:r>
            <a:endParaRPr lang="en-IN" sz="1400" dirty="0"/>
          </a:p>
        </p:txBody>
      </p:sp>
      <p:sp>
        <p:nvSpPr>
          <p:cNvPr id="7" name="Rectangle 6">
            <a:extLst>
              <a:ext uri="{FF2B5EF4-FFF2-40B4-BE49-F238E27FC236}">
                <a16:creationId xmlns:a16="http://schemas.microsoft.com/office/drawing/2014/main" id="{EEAD2D32-FC10-CBBF-A9DB-FAFD349F4696}"/>
              </a:ext>
            </a:extLst>
          </p:cNvPr>
          <p:cNvSpPr/>
          <p:nvPr/>
        </p:nvSpPr>
        <p:spPr>
          <a:xfrm>
            <a:off x="2281483" y="1370905"/>
            <a:ext cx="1786235"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8" name="Rectangle: Rounded Corners 7">
            <a:extLst>
              <a:ext uri="{FF2B5EF4-FFF2-40B4-BE49-F238E27FC236}">
                <a16:creationId xmlns:a16="http://schemas.microsoft.com/office/drawing/2014/main" id="{E932365A-1482-4F97-A6DC-C22D23860885}"/>
              </a:ext>
            </a:extLst>
          </p:cNvPr>
          <p:cNvSpPr/>
          <p:nvPr/>
        </p:nvSpPr>
        <p:spPr>
          <a:xfrm>
            <a:off x="476632" y="136172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Block</a:t>
            </a:r>
            <a:endParaRPr lang="en-IN" sz="1400" dirty="0"/>
          </a:p>
        </p:txBody>
      </p:sp>
      <p:sp>
        <p:nvSpPr>
          <p:cNvPr id="9" name="Isosceles Triangle 8">
            <a:extLst>
              <a:ext uri="{FF2B5EF4-FFF2-40B4-BE49-F238E27FC236}">
                <a16:creationId xmlns:a16="http://schemas.microsoft.com/office/drawing/2014/main" id="{6E8A63DF-2EB1-243F-869E-32F20050EE3A}"/>
              </a:ext>
            </a:extLst>
          </p:cNvPr>
          <p:cNvSpPr/>
          <p:nvPr/>
        </p:nvSpPr>
        <p:spPr>
          <a:xfrm rot="10800000">
            <a:off x="3818641" y="1566848"/>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72129A91-58F6-96BF-53A9-E1EA03CD239D}"/>
              </a:ext>
            </a:extLst>
          </p:cNvPr>
          <p:cNvSpPr/>
          <p:nvPr/>
        </p:nvSpPr>
        <p:spPr>
          <a:xfrm>
            <a:off x="6096000" y="191384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Photo Upload</a:t>
            </a:r>
            <a:endParaRPr lang="en-IN" sz="1400" dirty="0"/>
          </a:p>
        </p:txBody>
      </p:sp>
      <p:sp>
        <p:nvSpPr>
          <p:cNvPr id="18" name="TextBox 17">
            <a:extLst>
              <a:ext uri="{FF2B5EF4-FFF2-40B4-BE49-F238E27FC236}">
                <a16:creationId xmlns:a16="http://schemas.microsoft.com/office/drawing/2014/main" id="{B580AE9F-41C7-F1DD-F437-621CCB25DC20}"/>
              </a:ext>
            </a:extLst>
          </p:cNvPr>
          <p:cNvSpPr txBox="1"/>
          <p:nvPr/>
        </p:nvSpPr>
        <p:spPr>
          <a:xfrm>
            <a:off x="4104084" y="4071441"/>
            <a:ext cx="4370418" cy="307777"/>
          </a:xfrm>
          <a:prstGeom prst="rect">
            <a:avLst/>
          </a:prstGeom>
          <a:noFill/>
        </p:spPr>
        <p:txBody>
          <a:bodyPr wrap="square" rtlCol="0">
            <a:spAutoFit/>
          </a:bodyPr>
          <a:lstStyle/>
          <a:p>
            <a:pPr algn="ctr"/>
            <a:r>
              <a:rPr lang="en-US" sz="1400" dirty="0"/>
              <a:t>These photo is applicable to these flats</a:t>
            </a:r>
            <a:endParaRPr lang="en-IN" sz="1400" dirty="0"/>
          </a:p>
        </p:txBody>
      </p:sp>
      <p:sp>
        <p:nvSpPr>
          <p:cNvPr id="50" name="Rectangle: Rounded Corners 49">
            <a:extLst>
              <a:ext uri="{FF2B5EF4-FFF2-40B4-BE49-F238E27FC236}">
                <a16:creationId xmlns:a16="http://schemas.microsoft.com/office/drawing/2014/main" id="{0D0A31C9-40F3-97C5-130B-E42C83544F0C}"/>
              </a:ext>
            </a:extLst>
          </p:cNvPr>
          <p:cNvSpPr/>
          <p:nvPr/>
        </p:nvSpPr>
        <p:spPr>
          <a:xfrm>
            <a:off x="4722578" y="6349081"/>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pic>
        <p:nvPicPr>
          <p:cNvPr id="26" name="Picture 2" descr="Popular Apartment Floor Plan Designs ...">
            <a:extLst>
              <a:ext uri="{FF2B5EF4-FFF2-40B4-BE49-F238E27FC236}">
                <a16:creationId xmlns:a16="http://schemas.microsoft.com/office/drawing/2014/main" id="{50679554-81F6-3B75-0BD3-DE23DE8D9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148" y="2518908"/>
            <a:ext cx="2188020" cy="15122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2 Bedroom Layout | Google Search">
            <a:extLst>
              <a:ext uri="{FF2B5EF4-FFF2-40B4-BE49-F238E27FC236}">
                <a16:creationId xmlns:a16="http://schemas.microsoft.com/office/drawing/2014/main" id="{9756313B-5EF6-5462-8747-3307E0DB7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0202" y="2511342"/>
            <a:ext cx="1971408" cy="15232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530CD42-F262-3875-3A4A-3A303F660C5D}"/>
              </a:ext>
            </a:extLst>
          </p:cNvPr>
          <p:cNvSpPr/>
          <p:nvPr/>
        </p:nvSpPr>
        <p:spPr>
          <a:xfrm>
            <a:off x="7786544" y="1891535"/>
            <a:ext cx="2943660"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lumMod val="65000"/>
                    <a:lumOff val="35000"/>
                  </a:schemeClr>
                </a:solidFill>
              </a:rPr>
              <a:t>Upload West Direction Photo</a:t>
            </a:r>
            <a:endParaRPr lang="en-IN" sz="1100" i="1" dirty="0">
              <a:solidFill>
                <a:schemeClr val="tx1">
                  <a:lumMod val="65000"/>
                  <a:lumOff val="35000"/>
                </a:schemeClr>
              </a:solidFill>
            </a:endParaRPr>
          </a:p>
        </p:txBody>
      </p:sp>
      <p:sp>
        <p:nvSpPr>
          <p:cNvPr id="11" name="Rectangle: Rounded Corners 10">
            <a:hlinkClick r:id="rId4" action="ppaction://hlinksldjump"/>
            <a:extLst>
              <a:ext uri="{FF2B5EF4-FFF2-40B4-BE49-F238E27FC236}">
                <a16:creationId xmlns:a16="http://schemas.microsoft.com/office/drawing/2014/main" id="{AFDB7183-1B01-A57B-82C4-E390C1B807D4}"/>
              </a:ext>
            </a:extLst>
          </p:cNvPr>
          <p:cNvSpPr/>
          <p:nvPr/>
        </p:nvSpPr>
        <p:spPr>
          <a:xfrm>
            <a:off x="6490218" y="633975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Submit</a:t>
            </a:r>
            <a:endParaRPr lang="en-IN" sz="1400" dirty="0"/>
          </a:p>
        </p:txBody>
      </p:sp>
      <p:grpSp>
        <p:nvGrpSpPr>
          <p:cNvPr id="13" name="Group 12">
            <a:extLst>
              <a:ext uri="{FF2B5EF4-FFF2-40B4-BE49-F238E27FC236}">
                <a16:creationId xmlns:a16="http://schemas.microsoft.com/office/drawing/2014/main" id="{D7C317F3-6811-F31B-D2B8-9BEB4F3512B5}"/>
              </a:ext>
            </a:extLst>
          </p:cNvPr>
          <p:cNvGrpSpPr/>
          <p:nvPr/>
        </p:nvGrpSpPr>
        <p:grpSpPr>
          <a:xfrm>
            <a:off x="2609701" y="4437368"/>
            <a:ext cx="1642187" cy="2099454"/>
            <a:chOff x="3700547" y="4467258"/>
            <a:chExt cx="1642187" cy="2099454"/>
          </a:xfrm>
        </p:grpSpPr>
        <p:grpSp>
          <p:nvGrpSpPr>
            <p:cNvPr id="14" name="Group 13">
              <a:extLst>
                <a:ext uri="{FF2B5EF4-FFF2-40B4-BE49-F238E27FC236}">
                  <a16:creationId xmlns:a16="http://schemas.microsoft.com/office/drawing/2014/main" id="{736CB465-341C-036B-EA00-5C978AE28169}"/>
                </a:ext>
              </a:extLst>
            </p:cNvPr>
            <p:cNvGrpSpPr/>
            <p:nvPr/>
          </p:nvGrpSpPr>
          <p:grpSpPr>
            <a:xfrm>
              <a:off x="3700547" y="4796601"/>
              <a:ext cx="251926" cy="186460"/>
              <a:chOff x="3712668" y="4787270"/>
              <a:chExt cx="251926" cy="186460"/>
            </a:xfrm>
          </p:grpSpPr>
          <p:sp>
            <p:nvSpPr>
              <p:cNvPr id="90" name="Rectangle 89">
                <a:extLst>
                  <a:ext uri="{FF2B5EF4-FFF2-40B4-BE49-F238E27FC236}">
                    <a16:creationId xmlns:a16="http://schemas.microsoft.com/office/drawing/2014/main" id="{0CDD574B-2BF8-EB3B-C99F-C29FF3A870DD}"/>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Multiplication Sign 90">
                <a:extLst>
                  <a:ext uri="{FF2B5EF4-FFF2-40B4-BE49-F238E27FC236}">
                    <a16:creationId xmlns:a16="http://schemas.microsoft.com/office/drawing/2014/main" id="{9BAE0764-F239-9775-29C6-343B6A9D2BF6}"/>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1" name="Group 50">
              <a:extLst>
                <a:ext uri="{FF2B5EF4-FFF2-40B4-BE49-F238E27FC236}">
                  <a16:creationId xmlns:a16="http://schemas.microsoft.com/office/drawing/2014/main" id="{35122795-7DB7-9875-A799-07F2DACC53C7}"/>
                </a:ext>
              </a:extLst>
            </p:cNvPr>
            <p:cNvGrpSpPr/>
            <p:nvPr/>
          </p:nvGrpSpPr>
          <p:grpSpPr>
            <a:xfrm>
              <a:off x="3700547" y="4467258"/>
              <a:ext cx="251926" cy="186460"/>
              <a:chOff x="3712668" y="4787270"/>
              <a:chExt cx="251926" cy="186460"/>
            </a:xfrm>
          </p:grpSpPr>
          <p:sp>
            <p:nvSpPr>
              <p:cNvPr id="88" name="Rectangle 87">
                <a:extLst>
                  <a:ext uri="{FF2B5EF4-FFF2-40B4-BE49-F238E27FC236}">
                    <a16:creationId xmlns:a16="http://schemas.microsoft.com/office/drawing/2014/main" id="{ECA1F336-73B0-5CA5-A811-6977F82193D5}"/>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Multiplication Sign 88">
                <a:extLst>
                  <a:ext uri="{FF2B5EF4-FFF2-40B4-BE49-F238E27FC236}">
                    <a16:creationId xmlns:a16="http://schemas.microsoft.com/office/drawing/2014/main" id="{65919C62-9FD2-8920-87CD-E073FFFD7929}"/>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2" name="Group 51">
              <a:extLst>
                <a:ext uri="{FF2B5EF4-FFF2-40B4-BE49-F238E27FC236}">
                  <a16:creationId xmlns:a16="http://schemas.microsoft.com/office/drawing/2014/main" id="{1FD813E4-FAD9-0B24-CFE1-1BCC01E97833}"/>
                </a:ext>
              </a:extLst>
            </p:cNvPr>
            <p:cNvGrpSpPr/>
            <p:nvPr/>
          </p:nvGrpSpPr>
          <p:grpSpPr>
            <a:xfrm>
              <a:off x="3700547" y="5129844"/>
              <a:ext cx="251926" cy="186460"/>
              <a:chOff x="3712668" y="4787270"/>
              <a:chExt cx="251926" cy="186460"/>
            </a:xfrm>
          </p:grpSpPr>
          <p:sp>
            <p:nvSpPr>
              <p:cNvPr id="86" name="Rectangle 85">
                <a:extLst>
                  <a:ext uri="{FF2B5EF4-FFF2-40B4-BE49-F238E27FC236}">
                    <a16:creationId xmlns:a16="http://schemas.microsoft.com/office/drawing/2014/main" id="{412F6C1A-164B-EC52-8FB7-1DD4D8EBED77}"/>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Multiplication Sign 86">
                <a:extLst>
                  <a:ext uri="{FF2B5EF4-FFF2-40B4-BE49-F238E27FC236}">
                    <a16:creationId xmlns:a16="http://schemas.microsoft.com/office/drawing/2014/main" id="{E1F39A20-8B14-7FDB-1628-DD7EB93C9C61}"/>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3" name="Group 52">
              <a:extLst>
                <a:ext uri="{FF2B5EF4-FFF2-40B4-BE49-F238E27FC236}">
                  <a16:creationId xmlns:a16="http://schemas.microsoft.com/office/drawing/2014/main" id="{A1D79AA4-307C-239B-880B-6609A9B12B6A}"/>
                </a:ext>
              </a:extLst>
            </p:cNvPr>
            <p:cNvGrpSpPr/>
            <p:nvPr/>
          </p:nvGrpSpPr>
          <p:grpSpPr>
            <a:xfrm>
              <a:off x="3700547" y="5456266"/>
              <a:ext cx="251926" cy="186460"/>
              <a:chOff x="3712668" y="4787270"/>
              <a:chExt cx="251926" cy="186460"/>
            </a:xfrm>
          </p:grpSpPr>
          <p:sp>
            <p:nvSpPr>
              <p:cNvPr id="84" name="Rectangle 83">
                <a:extLst>
                  <a:ext uri="{FF2B5EF4-FFF2-40B4-BE49-F238E27FC236}">
                    <a16:creationId xmlns:a16="http://schemas.microsoft.com/office/drawing/2014/main" id="{85DE0763-04E7-6BB7-B8BC-E6F29BD23562}"/>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Multiplication Sign 84">
                <a:extLst>
                  <a:ext uri="{FF2B5EF4-FFF2-40B4-BE49-F238E27FC236}">
                    <a16:creationId xmlns:a16="http://schemas.microsoft.com/office/drawing/2014/main" id="{29B5637E-DDFA-27FB-08DF-3E7C6961E8CE}"/>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9C4D113D-7A94-EE9F-F2B5-438667FF5232}"/>
                </a:ext>
              </a:extLst>
            </p:cNvPr>
            <p:cNvGrpSpPr/>
            <p:nvPr/>
          </p:nvGrpSpPr>
          <p:grpSpPr>
            <a:xfrm>
              <a:off x="3700547" y="5766665"/>
              <a:ext cx="251926" cy="186460"/>
              <a:chOff x="3712668" y="4787270"/>
              <a:chExt cx="251926" cy="186460"/>
            </a:xfrm>
          </p:grpSpPr>
          <p:sp>
            <p:nvSpPr>
              <p:cNvPr id="82" name="Rectangle 81">
                <a:extLst>
                  <a:ext uri="{FF2B5EF4-FFF2-40B4-BE49-F238E27FC236}">
                    <a16:creationId xmlns:a16="http://schemas.microsoft.com/office/drawing/2014/main" id="{A28C9FE4-BA17-F3AB-FC36-48294735B695}"/>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Multiplication Sign 82">
                <a:extLst>
                  <a:ext uri="{FF2B5EF4-FFF2-40B4-BE49-F238E27FC236}">
                    <a16:creationId xmlns:a16="http://schemas.microsoft.com/office/drawing/2014/main" id="{1071569C-E22F-B4B7-2751-7784486895A5}"/>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F40E5531-0DE6-3B3F-4AB0-9B244D070362}"/>
                </a:ext>
              </a:extLst>
            </p:cNvPr>
            <p:cNvGrpSpPr/>
            <p:nvPr/>
          </p:nvGrpSpPr>
          <p:grpSpPr>
            <a:xfrm>
              <a:off x="3700547" y="6062164"/>
              <a:ext cx="251926" cy="186460"/>
              <a:chOff x="3712668" y="4787270"/>
              <a:chExt cx="251926" cy="186460"/>
            </a:xfrm>
          </p:grpSpPr>
          <p:sp>
            <p:nvSpPr>
              <p:cNvPr id="80" name="Rectangle 79">
                <a:extLst>
                  <a:ext uri="{FF2B5EF4-FFF2-40B4-BE49-F238E27FC236}">
                    <a16:creationId xmlns:a16="http://schemas.microsoft.com/office/drawing/2014/main" id="{0F55A4DA-02B5-F8BE-4B78-E2F782D46DB6}"/>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Multiplication Sign 80">
                <a:extLst>
                  <a:ext uri="{FF2B5EF4-FFF2-40B4-BE49-F238E27FC236}">
                    <a16:creationId xmlns:a16="http://schemas.microsoft.com/office/drawing/2014/main" id="{6E6A0944-81EB-1EEF-1DEF-A76B3BD2B8A2}"/>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6" name="Group 55">
              <a:extLst>
                <a:ext uri="{FF2B5EF4-FFF2-40B4-BE49-F238E27FC236}">
                  <a16:creationId xmlns:a16="http://schemas.microsoft.com/office/drawing/2014/main" id="{3306E21D-9B5A-47BC-566A-DEFBB0EC23D8}"/>
                </a:ext>
              </a:extLst>
            </p:cNvPr>
            <p:cNvGrpSpPr/>
            <p:nvPr/>
          </p:nvGrpSpPr>
          <p:grpSpPr>
            <a:xfrm>
              <a:off x="3700547" y="6375573"/>
              <a:ext cx="251926" cy="186460"/>
              <a:chOff x="3712668" y="4787270"/>
              <a:chExt cx="251926" cy="186460"/>
            </a:xfrm>
          </p:grpSpPr>
          <p:sp>
            <p:nvSpPr>
              <p:cNvPr id="78" name="Rectangle 77">
                <a:extLst>
                  <a:ext uri="{FF2B5EF4-FFF2-40B4-BE49-F238E27FC236}">
                    <a16:creationId xmlns:a16="http://schemas.microsoft.com/office/drawing/2014/main" id="{3D04EA43-7308-50C1-E3E7-F099408A6E04}"/>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Multiplication Sign 78">
                <a:extLst>
                  <a:ext uri="{FF2B5EF4-FFF2-40B4-BE49-F238E27FC236}">
                    <a16:creationId xmlns:a16="http://schemas.microsoft.com/office/drawing/2014/main" id="{DCE589CE-386F-8699-DF65-70874FF2EE84}"/>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7" name="Group 56">
              <a:extLst>
                <a:ext uri="{FF2B5EF4-FFF2-40B4-BE49-F238E27FC236}">
                  <a16:creationId xmlns:a16="http://schemas.microsoft.com/office/drawing/2014/main" id="{44B875E6-1DDD-272C-3D82-C33C0BD0C8BB}"/>
                </a:ext>
              </a:extLst>
            </p:cNvPr>
            <p:cNvGrpSpPr/>
            <p:nvPr/>
          </p:nvGrpSpPr>
          <p:grpSpPr>
            <a:xfrm>
              <a:off x="5090808" y="4801280"/>
              <a:ext cx="251926" cy="186460"/>
              <a:chOff x="3712668" y="4787270"/>
              <a:chExt cx="251926" cy="186460"/>
            </a:xfrm>
          </p:grpSpPr>
          <p:sp>
            <p:nvSpPr>
              <p:cNvPr id="76" name="Rectangle 75">
                <a:extLst>
                  <a:ext uri="{FF2B5EF4-FFF2-40B4-BE49-F238E27FC236}">
                    <a16:creationId xmlns:a16="http://schemas.microsoft.com/office/drawing/2014/main" id="{DE706DB9-3A09-9787-1460-FAF33CF8DB7A}"/>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Multiplication Sign 76">
                <a:extLst>
                  <a:ext uri="{FF2B5EF4-FFF2-40B4-BE49-F238E27FC236}">
                    <a16:creationId xmlns:a16="http://schemas.microsoft.com/office/drawing/2014/main" id="{B27068DC-8530-ED12-7CE3-1F044899BEA1}"/>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a:extLst>
                <a:ext uri="{FF2B5EF4-FFF2-40B4-BE49-F238E27FC236}">
                  <a16:creationId xmlns:a16="http://schemas.microsoft.com/office/drawing/2014/main" id="{885F5C58-054A-8EEA-01EE-62EBFAB84FF8}"/>
                </a:ext>
              </a:extLst>
            </p:cNvPr>
            <p:cNvGrpSpPr/>
            <p:nvPr/>
          </p:nvGrpSpPr>
          <p:grpSpPr>
            <a:xfrm>
              <a:off x="5090808" y="4471937"/>
              <a:ext cx="251926" cy="186460"/>
              <a:chOff x="3712668" y="4787270"/>
              <a:chExt cx="251926" cy="186460"/>
            </a:xfrm>
          </p:grpSpPr>
          <p:sp>
            <p:nvSpPr>
              <p:cNvPr id="74" name="Rectangle 73">
                <a:extLst>
                  <a:ext uri="{FF2B5EF4-FFF2-40B4-BE49-F238E27FC236}">
                    <a16:creationId xmlns:a16="http://schemas.microsoft.com/office/drawing/2014/main" id="{C8F298D4-AB41-B249-4E34-55B6B0962F07}"/>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Multiplication Sign 74">
                <a:extLst>
                  <a:ext uri="{FF2B5EF4-FFF2-40B4-BE49-F238E27FC236}">
                    <a16:creationId xmlns:a16="http://schemas.microsoft.com/office/drawing/2014/main" id="{B3C4CF1B-2BF4-BB98-4016-396FA08E3CBC}"/>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a16="http://schemas.microsoft.com/office/drawing/2014/main" id="{2F3ABD01-572F-681E-3347-8CE877E547A7}"/>
                </a:ext>
              </a:extLst>
            </p:cNvPr>
            <p:cNvGrpSpPr/>
            <p:nvPr/>
          </p:nvGrpSpPr>
          <p:grpSpPr>
            <a:xfrm>
              <a:off x="5090808" y="5134523"/>
              <a:ext cx="251926" cy="186460"/>
              <a:chOff x="3712668" y="4787270"/>
              <a:chExt cx="251926" cy="186460"/>
            </a:xfrm>
          </p:grpSpPr>
          <p:sp>
            <p:nvSpPr>
              <p:cNvPr id="72" name="Rectangle 71">
                <a:extLst>
                  <a:ext uri="{FF2B5EF4-FFF2-40B4-BE49-F238E27FC236}">
                    <a16:creationId xmlns:a16="http://schemas.microsoft.com/office/drawing/2014/main" id="{DBD7D31B-7E24-D8C7-AA23-07B9B5425B54}"/>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Multiplication Sign 72">
                <a:extLst>
                  <a:ext uri="{FF2B5EF4-FFF2-40B4-BE49-F238E27FC236}">
                    <a16:creationId xmlns:a16="http://schemas.microsoft.com/office/drawing/2014/main" id="{CDE67CCA-522F-C1E8-34AB-4D653B054E42}"/>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0" name="Group 59">
              <a:extLst>
                <a:ext uri="{FF2B5EF4-FFF2-40B4-BE49-F238E27FC236}">
                  <a16:creationId xmlns:a16="http://schemas.microsoft.com/office/drawing/2014/main" id="{E277E54E-0AF4-A873-EC65-E7FFBC26A1E5}"/>
                </a:ext>
              </a:extLst>
            </p:cNvPr>
            <p:cNvGrpSpPr/>
            <p:nvPr/>
          </p:nvGrpSpPr>
          <p:grpSpPr>
            <a:xfrm>
              <a:off x="5090808" y="5460945"/>
              <a:ext cx="251926" cy="186460"/>
              <a:chOff x="3712668" y="4787270"/>
              <a:chExt cx="251926" cy="186460"/>
            </a:xfrm>
          </p:grpSpPr>
          <p:sp>
            <p:nvSpPr>
              <p:cNvPr id="70" name="Rectangle 69">
                <a:extLst>
                  <a:ext uri="{FF2B5EF4-FFF2-40B4-BE49-F238E27FC236}">
                    <a16:creationId xmlns:a16="http://schemas.microsoft.com/office/drawing/2014/main" id="{5CB6CEAC-3BB3-D362-ACD5-81E8A75BF7A9}"/>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Multiplication Sign 70">
                <a:extLst>
                  <a:ext uri="{FF2B5EF4-FFF2-40B4-BE49-F238E27FC236}">
                    <a16:creationId xmlns:a16="http://schemas.microsoft.com/office/drawing/2014/main" id="{1978C43A-1527-203E-71BF-2BB47C17BEAB}"/>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719E486B-0D54-134B-5C77-52DEB707E111}"/>
                </a:ext>
              </a:extLst>
            </p:cNvPr>
            <p:cNvGrpSpPr/>
            <p:nvPr/>
          </p:nvGrpSpPr>
          <p:grpSpPr>
            <a:xfrm>
              <a:off x="5090808" y="5771344"/>
              <a:ext cx="251926" cy="186460"/>
              <a:chOff x="3712668" y="4787270"/>
              <a:chExt cx="251926" cy="186460"/>
            </a:xfrm>
          </p:grpSpPr>
          <p:sp>
            <p:nvSpPr>
              <p:cNvPr id="68" name="Rectangle 67">
                <a:extLst>
                  <a:ext uri="{FF2B5EF4-FFF2-40B4-BE49-F238E27FC236}">
                    <a16:creationId xmlns:a16="http://schemas.microsoft.com/office/drawing/2014/main" id="{33624C13-4CCB-8E4B-DF1B-151F90B0CB5E}"/>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Multiplication Sign 68">
                <a:extLst>
                  <a:ext uri="{FF2B5EF4-FFF2-40B4-BE49-F238E27FC236}">
                    <a16:creationId xmlns:a16="http://schemas.microsoft.com/office/drawing/2014/main" id="{FBB527C2-7ABD-F9AF-B2F4-B594EDFF06EF}"/>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2" name="Group 61">
              <a:extLst>
                <a:ext uri="{FF2B5EF4-FFF2-40B4-BE49-F238E27FC236}">
                  <a16:creationId xmlns:a16="http://schemas.microsoft.com/office/drawing/2014/main" id="{286CCA0C-801C-131E-7D46-0D57A26662D8}"/>
                </a:ext>
              </a:extLst>
            </p:cNvPr>
            <p:cNvGrpSpPr/>
            <p:nvPr/>
          </p:nvGrpSpPr>
          <p:grpSpPr>
            <a:xfrm>
              <a:off x="5090808" y="6066843"/>
              <a:ext cx="251926" cy="186460"/>
              <a:chOff x="3712668" y="4787270"/>
              <a:chExt cx="251926" cy="186460"/>
            </a:xfrm>
          </p:grpSpPr>
          <p:sp>
            <p:nvSpPr>
              <p:cNvPr id="66" name="Rectangle 65">
                <a:extLst>
                  <a:ext uri="{FF2B5EF4-FFF2-40B4-BE49-F238E27FC236}">
                    <a16:creationId xmlns:a16="http://schemas.microsoft.com/office/drawing/2014/main" id="{B28ABF9E-CEE2-A223-3A3B-6B3602CA50ED}"/>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Multiplication Sign 66">
                <a:extLst>
                  <a:ext uri="{FF2B5EF4-FFF2-40B4-BE49-F238E27FC236}">
                    <a16:creationId xmlns:a16="http://schemas.microsoft.com/office/drawing/2014/main" id="{2006855F-A309-2152-C06C-E2D6D3FB6089}"/>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3" name="Group 62">
              <a:extLst>
                <a:ext uri="{FF2B5EF4-FFF2-40B4-BE49-F238E27FC236}">
                  <a16:creationId xmlns:a16="http://schemas.microsoft.com/office/drawing/2014/main" id="{E54030FC-9F40-F464-846F-2057E8CD4101}"/>
                </a:ext>
              </a:extLst>
            </p:cNvPr>
            <p:cNvGrpSpPr/>
            <p:nvPr/>
          </p:nvGrpSpPr>
          <p:grpSpPr>
            <a:xfrm>
              <a:off x="5090808" y="6380252"/>
              <a:ext cx="251926" cy="186460"/>
              <a:chOff x="3712668" y="4787270"/>
              <a:chExt cx="251926" cy="186460"/>
            </a:xfrm>
          </p:grpSpPr>
          <p:sp>
            <p:nvSpPr>
              <p:cNvPr id="64" name="Rectangle 63">
                <a:extLst>
                  <a:ext uri="{FF2B5EF4-FFF2-40B4-BE49-F238E27FC236}">
                    <a16:creationId xmlns:a16="http://schemas.microsoft.com/office/drawing/2014/main" id="{EDBEC2C5-B427-6C0A-DE31-B8D667EA1522}"/>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Multiplication Sign 64">
                <a:extLst>
                  <a:ext uri="{FF2B5EF4-FFF2-40B4-BE49-F238E27FC236}">
                    <a16:creationId xmlns:a16="http://schemas.microsoft.com/office/drawing/2014/main" id="{0E51653A-0F8B-4273-8897-3C50BAFCC743}"/>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92" name="Group 91">
            <a:extLst>
              <a:ext uri="{FF2B5EF4-FFF2-40B4-BE49-F238E27FC236}">
                <a16:creationId xmlns:a16="http://schemas.microsoft.com/office/drawing/2014/main" id="{0B123A84-DB95-82DA-C5C1-B65EF8B61823}"/>
              </a:ext>
            </a:extLst>
          </p:cNvPr>
          <p:cNvGrpSpPr/>
          <p:nvPr/>
        </p:nvGrpSpPr>
        <p:grpSpPr>
          <a:xfrm>
            <a:off x="9306555" y="4443159"/>
            <a:ext cx="1655845" cy="2109423"/>
            <a:chOff x="6455570" y="4471938"/>
            <a:chExt cx="1655845" cy="2109423"/>
          </a:xfrm>
        </p:grpSpPr>
        <p:grpSp>
          <p:nvGrpSpPr>
            <p:cNvPr id="93" name="Group 92">
              <a:extLst>
                <a:ext uri="{FF2B5EF4-FFF2-40B4-BE49-F238E27FC236}">
                  <a16:creationId xmlns:a16="http://schemas.microsoft.com/office/drawing/2014/main" id="{EA95F74D-7A3B-77A3-D052-237789D6B1E6}"/>
                </a:ext>
              </a:extLst>
            </p:cNvPr>
            <p:cNvGrpSpPr/>
            <p:nvPr/>
          </p:nvGrpSpPr>
          <p:grpSpPr>
            <a:xfrm>
              <a:off x="6455570" y="4801281"/>
              <a:ext cx="251926" cy="186460"/>
              <a:chOff x="3712668" y="4787270"/>
              <a:chExt cx="251926" cy="186460"/>
            </a:xfrm>
          </p:grpSpPr>
          <p:sp>
            <p:nvSpPr>
              <p:cNvPr id="133" name="Rectangle 132">
                <a:extLst>
                  <a:ext uri="{FF2B5EF4-FFF2-40B4-BE49-F238E27FC236}">
                    <a16:creationId xmlns:a16="http://schemas.microsoft.com/office/drawing/2014/main" id="{4BD5E942-8C96-8ACD-8423-73A4A3730D6E}"/>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Multiplication Sign 133">
                <a:extLst>
                  <a:ext uri="{FF2B5EF4-FFF2-40B4-BE49-F238E27FC236}">
                    <a16:creationId xmlns:a16="http://schemas.microsoft.com/office/drawing/2014/main" id="{FB30873C-1397-292F-E8CE-731270D979FB}"/>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4" name="Group 93">
              <a:extLst>
                <a:ext uri="{FF2B5EF4-FFF2-40B4-BE49-F238E27FC236}">
                  <a16:creationId xmlns:a16="http://schemas.microsoft.com/office/drawing/2014/main" id="{AF9E1A7B-BFBE-12BB-D7AF-CF64DAC0F0DE}"/>
                </a:ext>
              </a:extLst>
            </p:cNvPr>
            <p:cNvGrpSpPr/>
            <p:nvPr/>
          </p:nvGrpSpPr>
          <p:grpSpPr>
            <a:xfrm>
              <a:off x="6455570" y="4471938"/>
              <a:ext cx="251926" cy="186460"/>
              <a:chOff x="3712668" y="4787270"/>
              <a:chExt cx="251926" cy="186460"/>
            </a:xfrm>
          </p:grpSpPr>
          <p:sp>
            <p:nvSpPr>
              <p:cNvPr id="131" name="Rectangle 130">
                <a:extLst>
                  <a:ext uri="{FF2B5EF4-FFF2-40B4-BE49-F238E27FC236}">
                    <a16:creationId xmlns:a16="http://schemas.microsoft.com/office/drawing/2014/main" id="{2745FA7F-38B6-56D0-B19A-63853FEDCAB1}"/>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Multiplication Sign 131">
                <a:extLst>
                  <a:ext uri="{FF2B5EF4-FFF2-40B4-BE49-F238E27FC236}">
                    <a16:creationId xmlns:a16="http://schemas.microsoft.com/office/drawing/2014/main" id="{E6CDB32C-0E19-FB94-33D6-CF8336FD0838}"/>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5" name="Group 94">
              <a:extLst>
                <a:ext uri="{FF2B5EF4-FFF2-40B4-BE49-F238E27FC236}">
                  <a16:creationId xmlns:a16="http://schemas.microsoft.com/office/drawing/2014/main" id="{5F4CA358-201A-A767-0BED-D8BC9993312D}"/>
                </a:ext>
              </a:extLst>
            </p:cNvPr>
            <p:cNvGrpSpPr/>
            <p:nvPr/>
          </p:nvGrpSpPr>
          <p:grpSpPr>
            <a:xfrm>
              <a:off x="6455570" y="5134524"/>
              <a:ext cx="251926" cy="186460"/>
              <a:chOff x="3712668" y="4787270"/>
              <a:chExt cx="251926" cy="186460"/>
            </a:xfrm>
          </p:grpSpPr>
          <p:sp>
            <p:nvSpPr>
              <p:cNvPr id="129" name="Rectangle 128">
                <a:extLst>
                  <a:ext uri="{FF2B5EF4-FFF2-40B4-BE49-F238E27FC236}">
                    <a16:creationId xmlns:a16="http://schemas.microsoft.com/office/drawing/2014/main" id="{0B692F12-323D-BCD1-ECA3-50CA18372297}"/>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Multiplication Sign 129">
                <a:extLst>
                  <a:ext uri="{FF2B5EF4-FFF2-40B4-BE49-F238E27FC236}">
                    <a16:creationId xmlns:a16="http://schemas.microsoft.com/office/drawing/2014/main" id="{118C1C16-35EE-36CA-F864-5AD61E455DA8}"/>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6" name="Group 95">
              <a:extLst>
                <a:ext uri="{FF2B5EF4-FFF2-40B4-BE49-F238E27FC236}">
                  <a16:creationId xmlns:a16="http://schemas.microsoft.com/office/drawing/2014/main" id="{22FC06F8-E59A-04C4-7566-FC5FF62C3018}"/>
                </a:ext>
              </a:extLst>
            </p:cNvPr>
            <p:cNvGrpSpPr/>
            <p:nvPr/>
          </p:nvGrpSpPr>
          <p:grpSpPr>
            <a:xfrm>
              <a:off x="6455570" y="5460946"/>
              <a:ext cx="251926" cy="186460"/>
              <a:chOff x="3712668" y="4787270"/>
              <a:chExt cx="251926" cy="186460"/>
            </a:xfrm>
          </p:grpSpPr>
          <p:sp>
            <p:nvSpPr>
              <p:cNvPr id="127" name="Rectangle 126">
                <a:extLst>
                  <a:ext uri="{FF2B5EF4-FFF2-40B4-BE49-F238E27FC236}">
                    <a16:creationId xmlns:a16="http://schemas.microsoft.com/office/drawing/2014/main" id="{42B050DA-93D0-3547-B662-192CAD47F4DB}"/>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Multiplication Sign 127">
                <a:extLst>
                  <a:ext uri="{FF2B5EF4-FFF2-40B4-BE49-F238E27FC236}">
                    <a16:creationId xmlns:a16="http://schemas.microsoft.com/office/drawing/2014/main" id="{B044F1FA-7A29-2930-561D-2B92F3FDE19C}"/>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7" name="Group 96">
              <a:extLst>
                <a:ext uri="{FF2B5EF4-FFF2-40B4-BE49-F238E27FC236}">
                  <a16:creationId xmlns:a16="http://schemas.microsoft.com/office/drawing/2014/main" id="{2B9B3AEC-2EB2-1C16-9D70-D624D81D0270}"/>
                </a:ext>
              </a:extLst>
            </p:cNvPr>
            <p:cNvGrpSpPr/>
            <p:nvPr/>
          </p:nvGrpSpPr>
          <p:grpSpPr>
            <a:xfrm>
              <a:off x="6455570" y="5771345"/>
              <a:ext cx="251926" cy="186460"/>
              <a:chOff x="3712668" y="4787270"/>
              <a:chExt cx="251926" cy="186460"/>
            </a:xfrm>
          </p:grpSpPr>
          <p:sp>
            <p:nvSpPr>
              <p:cNvPr id="125" name="Rectangle 124">
                <a:extLst>
                  <a:ext uri="{FF2B5EF4-FFF2-40B4-BE49-F238E27FC236}">
                    <a16:creationId xmlns:a16="http://schemas.microsoft.com/office/drawing/2014/main" id="{9772044B-48BD-F2C9-00F7-6D1CC2D5E346}"/>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Multiplication Sign 125">
                <a:extLst>
                  <a:ext uri="{FF2B5EF4-FFF2-40B4-BE49-F238E27FC236}">
                    <a16:creationId xmlns:a16="http://schemas.microsoft.com/office/drawing/2014/main" id="{A0C4793C-3DDA-4F9B-EB6F-7169FF028A5D}"/>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8" name="Group 97">
              <a:extLst>
                <a:ext uri="{FF2B5EF4-FFF2-40B4-BE49-F238E27FC236}">
                  <a16:creationId xmlns:a16="http://schemas.microsoft.com/office/drawing/2014/main" id="{C0F4C48F-E1FF-2651-E58D-D0A03EE7D16D}"/>
                </a:ext>
              </a:extLst>
            </p:cNvPr>
            <p:cNvGrpSpPr/>
            <p:nvPr/>
          </p:nvGrpSpPr>
          <p:grpSpPr>
            <a:xfrm>
              <a:off x="6455570" y="6066844"/>
              <a:ext cx="251926" cy="186460"/>
              <a:chOff x="3712668" y="4787270"/>
              <a:chExt cx="251926" cy="186460"/>
            </a:xfrm>
          </p:grpSpPr>
          <p:sp>
            <p:nvSpPr>
              <p:cNvPr id="123" name="Rectangle 122">
                <a:extLst>
                  <a:ext uri="{FF2B5EF4-FFF2-40B4-BE49-F238E27FC236}">
                    <a16:creationId xmlns:a16="http://schemas.microsoft.com/office/drawing/2014/main" id="{67FC5768-2134-D0D4-8DD8-8D62BBD4F328}"/>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Multiplication Sign 123">
                <a:extLst>
                  <a:ext uri="{FF2B5EF4-FFF2-40B4-BE49-F238E27FC236}">
                    <a16:creationId xmlns:a16="http://schemas.microsoft.com/office/drawing/2014/main" id="{A03A4248-3857-6503-01D1-FEB3B31A1147}"/>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9" name="Group 98">
              <a:extLst>
                <a:ext uri="{FF2B5EF4-FFF2-40B4-BE49-F238E27FC236}">
                  <a16:creationId xmlns:a16="http://schemas.microsoft.com/office/drawing/2014/main" id="{84822AD4-3C8F-2770-50C1-63413DB2FE49}"/>
                </a:ext>
              </a:extLst>
            </p:cNvPr>
            <p:cNvGrpSpPr/>
            <p:nvPr/>
          </p:nvGrpSpPr>
          <p:grpSpPr>
            <a:xfrm>
              <a:off x="6455570" y="6380253"/>
              <a:ext cx="251926" cy="186460"/>
              <a:chOff x="3712668" y="4787270"/>
              <a:chExt cx="251926" cy="186460"/>
            </a:xfrm>
          </p:grpSpPr>
          <p:sp>
            <p:nvSpPr>
              <p:cNvPr id="121" name="Rectangle 120">
                <a:extLst>
                  <a:ext uri="{FF2B5EF4-FFF2-40B4-BE49-F238E27FC236}">
                    <a16:creationId xmlns:a16="http://schemas.microsoft.com/office/drawing/2014/main" id="{17A95C37-9DD6-5D7D-950E-8516A395AAFF}"/>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Multiplication Sign 121">
                <a:extLst>
                  <a:ext uri="{FF2B5EF4-FFF2-40B4-BE49-F238E27FC236}">
                    <a16:creationId xmlns:a16="http://schemas.microsoft.com/office/drawing/2014/main" id="{CF5D38A0-6D4B-7997-1B57-26D8BDAC9598}"/>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0" name="Group 99">
              <a:extLst>
                <a:ext uri="{FF2B5EF4-FFF2-40B4-BE49-F238E27FC236}">
                  <a16:creationId xmlns:a16="http://schemas.microsoft.com/office/drawing/2014/main" id="{2C241F06-6E49-90BD-147C-0800EC9945AF}"/>
                </a:ext>
              </a:extLst>
            </p:cNvPr>
            <p:cNvGrpSpPr/>
            <p:nvPr/>
          </p:nvGrpSpPr>
          <p:grpSpPr>
            <a:xfrm>
              <a:off x="7859489" y="4815929"/>
              <a:ext cx="251926" cy="186460"/>
              <a:chOff x="3712668" y="4787270"/>
              <a:chExt cx="251926" cy="186460"/>
            </a:xfrm>
          </p:grpSpPr>
          <p:sp>
            <p:nvSpPr>
              <p:cNvPr id="119" name="Rectangle 118">
                <a:extLst>
                  <a:ext uri="{FF2B5EF4-FFF2-40B4-BE49-F238E27FC236}">
                    <a16:creationId xmlns:a16="http://schemas.microsoft.com/office/drawing/2014/main" id="{5E2D4F28-CCAA-AB3D-F410-05267EAED4CB}"/>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Multiplication Sign 119">
                <a:extLst>
                  <a:ext uri="{FF2B5EF4-FFF2-40B4-BE49-F238E27FC236}">
                    <a16:creationId xmlns:a16="http://schemas.microsoft.com/office/drawing/2014/main" id="{1212C4DB-98FF-080E-C056-B875B4976B7C}"/>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1" name="Group 100">
              <a:extLst>
                <a:ext uri="{FF2B5EF4-FFF2-40B4-BE49-F238E27FC236}">
                  <a16:creationId xmlns:a16="http://schemas.microsoft.com/office/drawing/2014/main" id="{0E7CF342-805B-CDF4-145E-E245D8BFFBFD}"/>
                </a:ext>
              </a:extLst>
            </p:cNvPr>
            <p:cNvGrpSpPr/>
            <p:nvPr/>
          </p:nvGrpSpPr>
          <p:grpSpPr>
            <a:xfrm>
              <a:off x="7859489" y="4486586"/>
              <a:ext cx="251926" cy="186460"/>
              <a:chOff x="3712668" y="4787270"/>
              <a:chExt cx="251926" cy="186460"/>
            </a:xfrm>
          </p:grpSpPr>
          <p:sp>
            <p:nvSpPr>
              <p:cNvPr id="117" name="Rectangle 116">
                <a:extLst>
                  <a:ext uri="{FF2B5EF4-FFF2-40B4-BE49-F238E27FC236}">
                    <a16:creationId xmlns:a16="http://schemas.microsoft.com/office/drawing/2014/main" id="{4B3057DE-864C-028C-E70F-E037B4D83004}"/>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Multiplication Sign 117">
                <a:extLst>
                  <a:ext uri="{FF2B5EF4-FFF2-40B4-BE49-F238E27FC236}">
                    <a16:creationId xmlns:a16="http://schemas.microsoft.com/office/drawing/2014/main" id="{1C752396-12A3-3832-5C32-973367DDB425}"/>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2" name="Group 101">
              <a:extLst>
                <a:ext uri="{FF2B5EF4-FFF2-40B4-BE49-F238E27FC236}">
                  <a16:creationId xmlns:a16="http://schemas.microsoft.com/office/drawing/2014/main" id="{CAB637B3-FC35-ADC2-E35B-6E47C97C3CA1}"/>
                </a:ext>
              </a:extLst>
            </p:cNvPr>
            <p:cNvGrpSpPr/>
            <p:nvPr/>
          </p:nvGrpSpPr>
          <p:grpSpPr>
            <a:xfrm>
              <a:off x="7859489" y="5149172"/>
              <a:ext cx="251926" cy="186460"/>
              <a:chOff x="3712668" y="4787270"/>
              <a:chExt cx="251926" cy="186460"/>
            </a:xfrm>
          </p:grpSpPr>
          <p:sp>
            <p:nvSpPr>
              <p:cNvPr id="115" name="Rectangle 114">
                <a:extLst>
                  <a:ext uri="{FF2B5EF4-FFF2-40B4-BE49-F238E27FC236}">
                    <a16:creationId xmlns:a16="http://schemas.microsoft.com/office/drawing/2014/main" id="{23FDD4A9-5FF7-A746-F25E-B219CC100F3C}"/>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Multiplication Sign 115">
                <a:extLst>
                  <a:ext uri="{FF2B5EF4-FFF2-40B4-BE49-F238E27FC236}">
                    <a16:creationId xmlns:a16="http://schemas.microsoft.com/office/drawing/2014/main" id="{1A0A226B-BC1D-9CCE-53C0-EB7D8EC904CD}"/>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3" name="Group 102">
              <a:extLst>
                <a:ext uri="{FF2B5EF4-FFF2-40B4-BE49-F238E27FC236}">
                  <a16:creationId xmlns:a16="http://schemas.microsoft.com/office/drawing/2014/main" id="{A71B11F2-86BA-470F-6FFC-06464AA94644}"/>
                </a:ext>
              </a:extLst>
            </p:cNvPr>
            <p:cNvGrpSpPr/>
            <p:nvPr/>
          </p:nvGrpSpPr>
          <p:grpSpPr>
            <a:xfrm>
              <a:off x="7859489" y="5475594"/>
              <a:ext cx="251926" cy="186460"/>
              <a:chOff x="3712668" y="4787270"/>
              <a:chExt cx="251926" cy="186460"/>
            </a:xfrm>
          </p:grpSpPr>
          <p:sp>
            <p:nvSpPr>
              <p:cNvPr id="113" name="Rectangle 112">
                <a:extLst>
                  <a:ext uri="{FF2B5EF4-FFF2-40B4-BE49-F238E27FC236}">
                    <a16:creationId xmlns:a16="http://schemas.microsoft.com/office/drawing/2014/main" id="{17C90FE0-89EC-8ADE-A750-7861E72EE879}"/>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Multiplication Sign 113">
                <a:extLst>
                  <a:ext uri="{FF2B5EF4-FFF2-40B4-BE49-F238E27FC236}">
                    <a16:creationId xmlns:a16="http://schemas.microsoft.com/office/drawing/2014/main" id="{F39AE2E1-DB2B-2A14-0E84-ED459608B238}"/>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4" name="Group 103">
              <a:extLst>
                <a:ext uri="{FF2B5EF4-FFF2-40B4-BE49-F238E27FC236}">
                  <a16:creationId xmlns:a16="http://schemas.microsoft.com/office/drawing/2014/main" id="{B93D75F4-5E9B-44DC-E8AF-073697659CC5}"/>
                </a:ext>
              </a:extLst>
            </p:cNvPr>
            <p:cNvGrpSpPr/>
            <p:nvPr/>
          </p:nvGrpSpPr>
          <p:grpSpPr>
            <a:xfrm>
              <a:off x="7859489" y="5785993"/>
              <a:ext cx="251926" cy="186460"/>
              <a:chOff x="3712668" y="4787270"/>
              <a:chExt cx="251926" cy="186460"/>
            </a:xfrm>
          </p:grpSpPr>
          <p:sp>
            <p:nvSpPr>
              <p:cNvPr id="111" name="Rectangle 110">
                <a:extLst>
                  <a:ext uri="{FF2B5EF4-FFF2-40B4-BE49-F238E27FC236}">
                    <a16:creationId xmlns:a16="http://schemas.microsoft.com/office/drawing/2014/main" id="{A6733099-8DD6-1397-F7FB-6BEC265650A5}"/>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Multiplication Sign 111">
                <a:extLst>
                  <a:ext uri="{FF2B5EF4-FFF2-40B4-BE49-F238E27FC236}">
                    <a16:creationId xmlns:a16="http://schemas.microsoft.com/office/drawing/2014/main" id="{BB66C7A9-1C1F-F020-95F6-3F3B82C3B434}"/>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5" name="Group 104">
              <a:extLst>
                <a:ext uri="{FF2B5EF4-FFF2-40B4-BE49-F238E27FC236}">
                  <a16:creationId xmlns:a16="http://schemas.microsoft.com/office/drawing/2014/main" id="{2A2B41AD-6658-2773-3EA5-28A74C105A74}"/>
                </a:ext>
              </a:extLst>
            </p:cNvPr>
            <p:cNvGrpSpPr/>
            <p:nvPr/>
          </p:nvGrpSpPr>
          <p:grpSpPr>
            <a:xfrm>
              <a:off x="7859489" y="6081492"/>
              <a:ext cx="251926" cy="186460"/>
              <a:chOff x="3712668" y="4787270"/>
              <a:chExt cx="251926" cy="186460"/>
            </a:xfrm>
          </p:grpSpPr>
          <p:sp>
            <p:nvSpPr>
              <p:cNvPr id="109" name="Rectangle 108">
                <a:extLst>
                  <a:ext uri="{FF2B5EF4-FFF2-40B4-BE49-F238E27FC236}">
                    <a16:creationId xmlns:a16="http://schemas.microsoft.com/office/drawing/2014/main" id="{F7AEC1C1-7F57-D252-5B1C-C0FF2FDD367B}"/>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Multiplication Sign 109">
                <a:extLst>
                  <a:ext uri="{FF2B5EF4-FFF2-40B4-BE49-F238E27FC236}">
                    <a16:creationId xmlns:a16="http://schemas.microsoft.com/office/drawing/2014/main" id="{AB7AAEC5-19D6-32DC-0838-E67197368225}"/>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6" name="Group 105">
              <a:extLst>
                <a:ext uri="{FF2B5EF4-FFF2-40B4-BE49-F238E27FC236}">
                  <a16:creationId xmlns:a16="http://schemas.microsoft.com/office/drawing/2014/main" id="{1CD0D1FD-E077-D58B-1F6E-4D6C120953B6}"/>
                </a:ext>
              </a:extLst>
            </p:cNvPr>
            <p:cNvGrpSpPr/>
            <p:nvPr/>
          </p:nvGrpSpPr>
          <p:grpSpPr>
            <a:xfrm>
              <a:off x="7859489" y="6394901"/>
              <a:ext cx="251926" cy="186460"/>
              <a:chOff x="3712668" y="4787270"/>
              <a:chExt cx="251926" cy="186460"/>
            </a:xfrm>
          </p:grpSpPr>
          <p:sp>
            <p:nvSpPr>
              <p:cNvPr id="107" name="Rectangle 106">
                <a:extLst>
                  <a:ext uri="{FF2B5EF4-FFF2-40B4-BE49-F238E27FC236}">
                    <a16:creationId xmlns:a16="http://schemas.microsoft.com/office/drawing/2014/main" id="{381A6489-1230-2303-F191-3C4DFEC25724}"/>
                  </a:ext>
                </a:extLst>
              </p:cNvPr>
              <p:cNvSpPr/>
              <p:nvPr/>
            </p:nvSpPr>
            <p:spPr>
              <a:xfrm>
                <a:off x="3744443" y="4787272"/>
                <a:ext cx="188376" cy="186458"/>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Multiplication Sign 107">
                <a:extLst>
                  <a:ext uri="{FF2B5EF4-FFF2-40B4-BE49-F238E27FC236}">
                    <a16:creationId xmlns:a16="http://schemas.microsoft.com/office/drawing/2014/main" id="{984845EA-5136-6048-E225-38B35A859A64}"/>
                  </a:ext>
                </a:extLst>
              </p:cNvPr>
              <p:cNvSpPr/>
              <p:nvPr/>
            </p:nvSpPr>
            <p:spPr>
              <a:xfrm>
                <a:off x="3712668" y="4787270"/>
                <a:ext cx="251926" cy="186458"/>
              </a:xfrm>
              <a:prstGeom prst="mathMultiply">
                <a:avLst/>
              </a:prstGeom>
              <a:solidFill>
                <a:schemeClr val="bg1">
                  <a:lumMod val="6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6" name="Rectangle: Rounded Corners 5">
            <a:hlinkClick r:id="rId5" action="ppaction://hlinksldjump"/>
            <a:extLst>
              <a:ext uri="{FF2B5EF4-FFF2-40B4-BE49-F238E27FC236}">
                <a16:creationId xmlns:a16="http://schemas.microsoft.com/office/drawing/2014/main" id="{60D34FF5-ED45-597D-4FC5-452F496D7996}"/>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0" name="Rectangle: Rounded Corners 9">
            <a:hlinkClick r:id="rId6" action="ppaction://hlinksldjump"/>
            <a:extLst>
              <a:ext uri="{FF2B5EF4-FFF2-40B4-BE49-F238E27FC236}">
                <a16:creationId xmlns:a16="http://schemas.microsoft.com/office/drawing/2014/main" id="{2E8D0574-66DC-61D2-A644-CA35B96FEC99}"/>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3227324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C89218-733B-1DDC-7F30-D86D9F651C6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8BC4BF2-6CCC-4A71-2978-BEE569C45AE4}"/>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C54DE7BB-81D8-B18A-05C6-76095318F468}"/>
              </a:ext>
            </a:extLst>
          </p:cNvPr>
          <p:cNvGraphicFramePr>
            <a:graphicFrameLocks noGrp="1"/>
          </p:cNvGraphicFramePr>
          <p:nvPr>
            <p:extLst>
              <p:ext uri="{D42A27DB-BD31-4B8C-83A1-F6EECF244321}">
                <p14:modId xmlns:p14="http://schemas.microsoft.com/office/powerpoint/2010/main" val="1308698134"/>
              </p:ext>
            </p:extLst>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Upload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extLst>
              <a:ext uri="{FF2B5EF4-FFF2-40B4-BE49-F238E27FC236}">
                <a16:creationId xmlns:a16="http://schemas.microsoft.com/office/drawing/2014/main" id="{1EFAB50D-EEB3-A67B-4ECD-E15CF7A541E8}"/>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extLst>
              <a:ext uri="{FF2B5EF4-FFF2-40B4-BE49-F238E27FC236}">
                <a16:creationId xmlns:a16="http://schemas.microsoft.com/office/drawing/2014/main" id="{2F111604-E234-3433-9BA0-A4E1137462D8}"/>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C7B543E2-5333-253D-4032-1700F7E027A5}"/>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hlinkClick r:id="rId2" action="ppaction://hlinksldjump"/>
            <a:extLst>
              <a:ext uri="{FF2B5EF4-FFF2-40B4-BE49-F238E27FC236}">
                <a16:creationId xmlns:a16="http://schemas.microsoft.com/office/drawing/2014/main" id="{7AAE8C37-2736-FEF8-800A-91CF7E23A5BC}"/>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EAAD1079-AC5F-A735-026D-829532338635}"/>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FE5D1E63-E770-AE29-75C7-1E3F2F1E0FF7}"/>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extLst>
              <a:ext uri="{FF2B5EF4-FFF2-40B4-BE49-F238E27FC236}">
                <a16:creationId xmlns:a16="http://schemas.microsoft.com/office/drawing/2014/main" id="{2338811F-8901-9ADE-0B2E-7991DF3337BC}"/>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extLst>
              <a:ext uri="{FF2B5EF4-FFF2-40B4-BE49-F238E27FC236}">
                <a16:creationId xmlns:a16="http://schemas.microsoft.com/office/drawing/2014/main" id="{CD7AE647-CA52-F332-26AC-536F8C1F2622}"/>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 name="Rectangle 1">
            <a:extLst>
              <a:ext uri="{FF2B5EF4-FFF2-40B4-BE49-F238E27FC236}">
                <a16:creationId xmlns:a16="http://schemas.microsoft.com/office/drawing/2014/main" id="{CDD216D9-97B3-57B6-D098-9DE0ADF942C1}"/>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1B5EC9B8-5F8B-D388-001C-FAC1792BE8BC}"/>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7" name="Rectangle: Rounded Corners 6">
            <a:hlinkClick r:id="rId3" action="ppaction://hlinksldjump"/>
            <a:extLst>
              <a:ext uri="{FF2B5EF4-FFF2-40B4-BE49-F238E27FC236}">
                <a16:creationId xmlns:a16="http://schemas.microsoft.com/office/drawing/2014/main" id="{8F1B6377-3648-D293-74E3-4137B4F94AD6}"/>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8" name="Rectangle: Rounded Corners 7">
            <a:hlinkClick r:id="rId4" action="ppaction://hlinksldjump"/>
            <a:extLst>
              <a:ext uri="{FF2B5EF4-FFF2-40B4-BE49-F238E27FC236}">
                <a16:creationId xmlns:a16="http://schemas.microsoft.com/office/drawing/2014/main" id="{04356EE8-F3AC-97F4-BCBA-838D92F180F5}"/>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2243988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959A33-48BD-C126-AD53-7AB76AE4CB5F}"/>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89234B-EDD2-8E61-DABD-47C7015604ED}"/>
              </a:ext>
            </a:extLst>
          </p:cNvPr>
          <p:cNvGraphicFramePr>
            <a:graphicFrameLocks noGrp="1"/>
          </p:cNvGraphicFramePr>
          <p:nvPr>
            <p:extLst>
              <p:ext uri="{D42A27DB-BD31-4B8C-83A1-F6EECF244321}">
                <p14:modId xmlns:p14="http://schemas.microsoft.com/office/powerpoint/2010/main" val="2712095975"/>
              </p:ext>
            </p:extLst>
          </p:nvPr>
        </p:nvGraphicFramePr>
        <p:xfrm>
          <a:off x="129078" y="2830114"/>
          <a:ext cx="11933844" cy="2833956"/>
        </p:xfrm>
        <a:graphic>
          <a:graphicData uri="http://schemas.openxmlformats.org/drawingml/2006/table">
            <a:tbl>
              <a:tblPr firstRow="1" bandRow="1">
                <a:tableStyleId>{5C22544A-7EE6-4342-B048-85BDC9FD1C3A}</a:tableStyleId>
              </a:tblPr>
              <a:tblGrid>
                <a:gridCol w="782377">
                  <a:extLst>
                    <a:ext uri="{9D8B030D-6E8A-4147-A177-3AD203B41FA5}">
                      <a16:colId xmlns:a16="http://schemas.microsoft.com/office/drawing/2014/main" val="2042881957"/>
                    </a:ext>
                  </a:extLst>
                </a:gridCol>
                <a:gridCol w="309737">
                  <a:extLst>
                    <a:ext uri="{9D8B030D-6E8A-4147-A177-3AD203B41FA5}">
                      <a16:colId xmlns:a16="http://schemas.microsoft.com/office/drawing/2014/main" val="1929315645"/>
                    </a:ext>
                  </a:extLst>
                </a:gridCol>
                <a:gridCol w="768651">
                  <a:extLst>
                    <a:ext uri="{9D8B030D-6E8A-4147-A177-3AD203B41FA5}">
                      <a16:colId xmlns:a16="http://schemas.microsoft.com/office/drawing/2014/main" val="2273943358"/>
                    </a:ext>
                  </a:extLst>
                </a:gridCol>
                <a:gridCol w="768651">
                  <a:extLst>
                    <a:ext uri="{9D8B030D-6E8A-4147-A177-3AD203B41FA5}">
                      <a16:colId xmlns:a16="http://schemas.microsoft.com/office/drawing/2014/main" val="25569759"/>
                    </a:ext>
                  </a:extLst>
                </a:gridCol>
                <a:gridCol w="768651">
                  <a:extLst>
                    <a:ext uri="{9D8B030D-6E8A-4147-A177-3AD203B41FA5}">
                      <a16:colId xmlns:a16="http://schemas.microsoft.com/office/drawing/2014/main" val="1193627722"/>
                    </a:ext>
                  </a:extLst>
                </a:gridCol>
                <a:gridCol w="768651">
                  <a:extLst>
                    <a:ext uri="{9D8B030D-6E8A-4147-A177-3AD203B41FA5}">
                      <a16:colId xmlns:a16="http://schemas.microsoft.com/office/drawing/2014/main" val="803024579"/>
                    </a:ext>
                  </a:extLst>
                </a:gridCol>
                <a:gridCol w="265322">
                  <a:extLst>
                    <a:ext uri="{9D8B030D-6E8A-4147-A177-3AD203B41FA5}">
                      <a16:colId xmlns:a16="http://schemas.microsoft.com/office/drawing/2014/main" val="291574391"/>
                    </a:ext>
                  </a:extLst>
                </a:gridCol>
                <a:gridCol w="1017037">
                  <a:extLst>
                    <a:ext uri="{9D8B030D-6E8A-4147-A177-3AD203B41FA5}">
                      <a16:colId xmlns:a16="http://schemas.microsoft.com/office/drawing/2014/main" val="305647078"/>
                    </a:ext>
                  </a:extLst>
                </a:gridCol>
                <a:gridCol w="1023594">
                  <a:extLst>
                    <a:ext uri="{9D8B030D-6E8A-4147-A177-3AD203B41FA5}">
                      <a16:colId xmlns:a16="http://schemas.microsoft.com/office/drawing/2014/main" val="3255315275"/>
                    </a:ext>
                  </a:extLst>
                </a:gridCol>
                <a:gridCol w="768651">
                  <a:extLst>
                    <a:ext uri="{9D8B030D-6E8A-4147-A177-3AD203B41FA5}">
                      <a16:colId xmlns:a16="http://schemas.microsoft.com/office/drawing/2014/main" val="2941533846"/>
                    </a:ext>
                  </a:extLst>
                </a:gridCol>
                <a:gridCol w="768651">
                  <a:extLst>
                    <a:ext uri="{9D8B030D-6E8A-4147-A177-3AD203B41FA5}">
                      <a16:colId xmlns:a16="http://schemas.microsoft.com/office/drawing/2014/main" val="3618753316"/>
                    </a:ext>
                  </a:extLst>
                </a:gridCol>
                <a:gridCol w="350255">
                  <a:extLst>
                    <a:ext uri="{9D8B030D-6E8A-4147-A177-3AD203B41FA5}">
                      <a16:colId xmlns:a16="http://schemas.microsoft.com/office/drawing/2014/main" val="356277654"/>
                    </a:ext>
                  </a:extLst>
                </a:gridCol>
                <a:gridCol w="951722">
                  <a:extLst>
                    <a:ext uri="{9D8B030D-6E8A-4147-A177-3AD203B41FA5}">
                      <a16:colId xmlns:a16="http://schemas.microsoft.com/office/drawing/2014/main" val="2652597047"/>
                    </a:ext>
                  </a:extLst>
                </a:gridCol>
                <a:gridCol w="830425">
                  <a:extLst>
                    <a:ext uri="{9D8B030D-6E8A-4147-A177-3AD203B41FA5}">
                      <a16:colId xmlns:a16="http://schemas.microsoft.com/office/drawing/2014/main" val="3195816821"/>
                    </a:ext>
                  </a:extLst>
                </a:gridCol>
                <a:gridCol w="821093">
                  <a:extLst>
                    <a:ext uri="{9D8B030D-6E8A-4147-A177-3AD203B41FA5}">
                      <a16:colId xmlns:a16="http://schemas.microsoft.com/office/drawing/2014/main" val="3041143416"/>
                    </a:ext>
                  </a:extLst>
                </a:gridCol>
                <a:gridCol w="970376">
                  <a:extLst>
                    <a:ext uri="{9D8B030D-6E8A-4147-A177-3AD203B41FA5}">
                      <a16:colId xmlns:a16="http://schemas.microsoft.com/office/drawing/2014/main" val="2992733849"/>
                    </a:ext>
                  </a:extLst>
                </a:gridCol>
              </a:tblGrid>
              <a:tr h="236772">
                <a:tc>
                  <a:txBody>
                    <a:bodyPr/>
                    <a:lstStyle/>
                    <a:p>
                      <a:r>
                        <a:rPr lang="en-US" sz="1100" b="0" dirty="0">
                          <a:solidFill>
                            <a:schemeClr val="tx1"/>
                          </a:solidFill>
                        </a:rPr>
                        <a:t>8</a:t>
                      </a:r>
                      <a:r>
                        <a:rPr lang="en-US" sz="1100" b="0" baseline="30000" dirty="0">
                          <a:solidFill>
                            <a:schemeClr val="tx1"/>
                          </a:solidFill>
                        </a:rPr>
                        <a:t>th</a:t>
                      </a:r>
                      <a:r>
                        <a:rPr lang="en-US" sz="1100" b="0" dirty="0">
                          <a:solidFill>
                            <a:schemeClr val="tx1"/>
                          </a:solidFill>
                        </a:rPr>
                        <a:t> Floor</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9">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marL="0" algn="ctr" defTabSz="914400" rtl="0" eaLnBrk="1" latinLnBrk="0" hangingPunct="1"/>
                      <a:endParaRPr lang="en-IN" sz="8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b="0" dirty="0">
                          <a:solidFill>
                            <a:schemeClr val="tx1"/>
                          </a:solidFill>
                        </a:rPr>
                        <a:t>805</a:t>
                      </a:r>
                      <a:endParaRPr lang="en-IN" sz="1000" b="0" dirty="0">
                        <a:solidFill>
                          <a:schemeClr val="tx1"/>
                        </a:solidFill>
                      </a:endParaRPr>
                    </a:p>
                  </a:txBody>
                  <a:tcPr anchor="ctr" anchorCtr="1">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806</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807</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808</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9">
                  <a:txBody>
                    <a:bodyPr/>
                    <a:lstStyle/>
                    <a:p>
                      <a:pPr marL="0" algn="ctr" defTabSz="914400" rtl="0" eaLnBrk="1" latinLnBrk="0" hangingPunct="1"/>
                      <a:endParaRPr lang="en-IN" sz="8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b="0" dirty="0">
                          <a:solidFill>
                            <a:schemeClr val="tx1"/>
                          </a:solidFill>
                        </a:rPr>
                        <a:t>809</a:t>
                      </a:r>
                      <a:endParaRPr lang="en-IN" sz="1000" b="0" dirty="0">
                        <a:solidFill>
                          <a:schemeClr val="tx1"/>
                        </a:solidFill>
                      </a:endParaRPr>
                    </a:p>
                  </a:txBody>
                  <a:tcPr anchor="ctr" anchorCtr="1">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810</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811</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b="0" dirty="0">
                          <a:solidFill>
                            <a:schemeClr val="tx1"/>
                          </a:solidFill>
                        </a:rPr>
                        <a:t>812</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12060570"/>
                  </a:ext>
                </a:extLst>
              </a:tr>
              <a:tr h="236772">
                <a:tc>
                  <a:txBody>
                    <a:bodyPr/>
                    <a:lstStyle/>
                    <a:p>
                      <a:r>
                        <a:rPr lang="en-US" sz="1100" dirty="0">
                          <a:solidFill>
                            <a:schemeClr val="tx1"/>
                          </a:solidFill>
                        </a:rPr>
                        <a:t>7</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705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709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712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0895557"/>
                  </a:ext>
                </a:extLst>
              </a:tr>
              <a:tr h="236772">
                <a:tc>
                  <a:txBody>
                    <a:bodyPr/>
                    <a:lstStyle/>
                    <a:p>
                      <a:r>
                        <a:rPr lang="en-US" sz="1100" dirty="0">
                          <a:solidFill>
                            <a:schemeClr val="tx1"/>
                          </a:solidFill>
                        </a:rPr>
                        <a:t>6</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605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609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612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50320416"/>
                  </a:ext>
                </a:extLst>
              </a:tr>
              <a:tr h="236772">
                <a:tc>
                  <a:txBody>
                    <a:bodyPr/>
                    <a:lstStyle/>
                    <a:p>
                      <a:r>
                        <a:rPr lang="en-US" sz="1100" dirty="0">
                          <a:solidFill>
                            <a:schemeClr val="tx1"/>
                          </a:solidFill>
                        </a:rPr>
                        <a:t>5</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505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509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512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44625577"/>
                  </a:ext>
                </a:extLst>
              </a:tr>
              <a:tr h="236772">
                <a:tc>
                  <a:txBody>
                    <a:bodyPr/>
                    <a:lstStyle/>
                    <a:p>
                      <a:r>
                        <a:rPr lang="en-US" sz="1100" dirty="0">
                          <a:solidFill>
                            <a:schemeClr val="tx1"/>
                          </a:solidFill>
                        </a:rPr>
                        <a:t>4</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405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409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412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16023547"/>
                  </a:ext>
                </a:extLst>
              </a:tr>
              <a:tr h="236772">
                <a:tc>
                  <a:txBody>
                    <a:bodyPr/>
                    <a:lstStyle/>
                    <a:p>
                      <a:r>
                        <a:rPr lang="en-US" sz="1100" dirty="0">
                          <a:solidFill>
                            <a:schemeClr val="tx1"/>
                          </a:solidFill>
                        </a:rPr>
                        <a:t>3</a:t>
                      </a:r>
                      <a:r>
                        <a:rPr lang="en-US" sz="1100" baseline="30000" dirty="0">
                          <a:solidFill>
                            <a:schemeClr val="tx1"/>
                          </a:solidFill>
                        </a:rPr>
                        <a:t>rd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305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309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312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04485005"/>
                  </a:ext>
                </a:extLst>
              </a:tr>
              <a:tr h="236772">
                <a:tc>
                  <a:txBody>
                    <a:bodyPr/>
                    <a:lstStyle/>
                    <a:p>
                      <a:r>
                        <a:rPr lang="en-US" sz="1100" dirty="0">
                          <a:solidFill>
                            <a:schemeClr val="tx1"/>
                          </a:solidFill>
                        </a:rPr>
                        <a:t>2</a:t>
                      </a:r>
                      <a:r>
                        <a:rPr lang="en-US" sz="1100" baseline="30000" dirty="0">
                          <a:solidFill>
                            <a:schemeClr val="tx1"/>
                          </a:solidFill>
                        </a:rPr>
                        <a:t>nd</a:t>
                      </a:r>
                      <a:r>
                        <a:rPr lang="en-US" sz="1100" dirty="0">
                          <a:solidFill>
                            <a:schemeClr val="tx1"/>
                          </a:solidFill>
                        </a:rPr>
                        <a:t>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205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209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212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86601576"/>
                  </a:ext>
                </a:extLst>
              </a:tr>
              <a:tr h="236772">
                <a:tc>
                  <a:txBody>
                    <a:bodyPr/>
                    <a:lstStyle/>
                    <a:p>
                      <a:r>
                        <a:rPr lang="en-US" sz="1100" dirty="0">
                          <a:solidFill>
                            <a:schemeClr val="tx1"/>
                          </a:solidFill>
                        </a:rPr>
                        <a:t>1</a:t>
                      </a:r>
                      <a:r>
                        <a:rPr lang="en-US" sz="1100" baseline="30000" dirty="0">
                          <a:solidFill>
                            <a:schemeClr val="tx1"/>
                          </a:solidFill>
                        </a:rPr>
                        <a:t>st</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104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105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109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112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96434221"/>
                  </a:ext>
                </a:extLst>
              </a:tr>
              <a:tr h="334596">
                <a:tc>
                  <a:txBody>
                    <a:bodyPr/>
                    <a:lstStyle/>
                    <a:p>
                      <a:r>
                        <a:rPr lang="en-US" sz="1100" dirty="0">
                          <a:solidFill>
                            <a:schemeClr val="tx1"/>
                          </a:solidFill>
                        </a:rPr>
                        <a:t>G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005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009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000" dirty="0">
                          <a:solidFill>
                            <a:schemeClr val="tx1"/>
                          </a:solidFill>
                        </a:rPr>
                        <a:t>013</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73705049"/>
                  </a:ext>
                </a:extLst>
              </a:tr>
              <a:tr h="301616">
                <a:tc gridSpan="2">
                  <a:txBody>
                    <a:bodyPr/>
                    <a:lstStyle/>
                    <a:p>
                      <a:r>
                        <a:rPr lang="en-US" sz="1100" dirty="0">
                          <a:solidFill>
                            <a:schemeClr val="tx1"/>
                          </a:solidFill>
                        </a:rPr>
                        <a:t>Direction of Facing</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N</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N</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S</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S</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59718539"/>
                  </a:ext>
                </a:extLst>
              </a:tr>
            </a:tbl>
          </a:graphicData>
        </a:graphic>
      </p:graphicFrame>
      <p:sp>
        <p:nvSpPr>
          <p:cNvPr id="4" name="Rectangle: Rounded Corners 3">
            <a:hlinkClick r:id="rId2" action="ppaction://hlinksldjump"/>
            <a:extLst>
              <a:ext uri="{FF2B5EF4-FFF2-40B4-BE49-F238E27FC236}">
                <a16:creationId xmlns:a16="http://schemas.microsoft.com/office/drawing/2014/main" id="{65A200C9-873F-87B7-A4D9-4485F371556F}"/>
              </a:ext>
            </a:extLst>
          </p:cNvPr>
          <p:cNvSpPr/>
          <p:nvPr/>
        </p:nvSpPr>
        <p:spPr>
          <a:xfrm>
            <a:off x="4175449" y="638213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Calculate </a:t>
            </a:r>
            <a:endParaRPr lang="en-IN" sz="1400" dirty="0"/>
          </a:p>
        </p:txBody>
      </p:sp>
      <p:sp>
        <p:nvSpPr>
          <p:cNvPr id="7" name="Rectangle 6">
            <a:extLst>
              <a:ext uri="{FF2B5EF4-FFF2-40B4-BE49-F238E27FC236}">
                <a16:creationId xmlns:a16="http://schemas.microsoft.com/office/drawing/2014/main" id="{425CCC21-4565-A03F-C600-ED92065A428E}"/>
              </a:ext>
            </a:extLst>
          </p:cNvPr>
          <p:cNvSpPr/>
          <p:nvPr/>
        </p:nvSpPr>
        <p:spPr>
          <a:xfrm>
            <a:off x="1224885" y="5664070"/>
            <a:ext cx="3076527" cy="269211"/>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8" name="Rectangle 7">
            <a:extLst>
              <a:ext uri="{FF2B5EF4-FFF2-40B4-BE49-F238E27FC236}">
                <a16:creationId xmlns:a16="http://schemas.microsoft.com/office/drawing/2014/main" id="{215EA91B-5CC2-AA76-2561-AB79768945FC}"/>
              </a:ext>
            </a:extLst>
          </p:cNvPr>
          <p:cNvSpPr/>
          <p:nvPr/>
        </p:nvSpPr>
        <p:spPr>
          <a:xfrm>
            <a:off x="4572002" y="5664070"/>
            <a:ext cx="3526968" cy="269211"/>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2</a:t>
            </a:r>
            <a:endParaRPr lang="en-IN" sz="1400" b="1" dirty="0">
              <a:solidFill>
                <a:schemeClr val="tx1"/>
              </a:solidFill>
            </a:endParaRPr>
          </a:p>
        </p:txBody>
      </p:sp>
      <p:sp>
        <p:nvSpPr>
          <p:cNvPr id="9" name="Rectangle 8">
            <a:extLst>
              <a:ext uri="{FF2B5EF4-FFF2-40B4-BE49-F238E27FC236}">
                <a16:creationId xmlns:a16="http://schemas.microsoft.com/office/drawing/2014/main" id="{F6355984-6BB0-9683-B15D-7F8F280B178E}"/>
              </a:ext>
            </a:extLst>
          </p:cNvPr>
          <p:cNvSpPr/>
          <p:nvPr/>
        </p:nvSpPr>
        <p:spPr>
          <a:xfrm>
            <a:off x="8481525" y="5664070"/>
            <a:ext cx="3581397" cy="269211"/>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3</a:t>
            </a:r>
            <a:endParaRPr lang="en-IN" sz="1400" b="1" dirty="0">
              <a:solidFill>
                <a:schemeClr val="tx1"/>
              </a:solidFill>
            </a:endParaRPr>
          </a:p>
        </p:txBody>
      </p:sp>
      <p:graphicFrame>
        <p:nvGraphicFramePr>
          <p:cNvPr id="3" name="Table 2">
            <a:extLst>
              <a:ext uri="{FF2B5EF4-FFF2-40B4-BE49-F238E27FC236}">
                <a16:creationId xmlns:a16="http://schemas.microsoft.com/office/drawing/2014/main" id="{CE2F77E6-A81D-462C-D34D-2E23FB32470F}"/>
              </a:ext>
            </a:extLst>
          </p:cNvPr>
          <p:cNvGraphicFramePr>
            <a:graphicFrameLocks noGrp="1"/>
          </p:cNvGraphicFramePr>
          <p:nvPr/>
        </p:nvGraphicFramePr>
        <p:xfrm>
          <a:off x="1894115" y="676854"/>
          <a:ext cx="6152819" cy="1934055"/>
        </p:xfrm>
        <a:graphic>
          <a:graphicData uri="http://schemas.openxmlformats.org/drawingml/2006/table">
            <a:tbl>
              <a:tblPr firstRow="1" bandRow="1">
                <a:tableStyleId>{5C22544A-7EE6-4342-B048-85BDC9FD1C3A}</a:tableStyleId>
              </a:tblPr>
              <a:tblGrid>
                <a:gridCol w="3255568">
                  <a:extLst>
                    <a:ext uri="{9D8B030D-6E8A-4147-A177-3AD203B41FA5}">
                      <a16:colId xmlns:a16="http://schemas.microsoft.com/office/drawing/2014/main" val="1994267062"/>
                    </a:ext>
                  </a:extLst>
                </a:gridCol>
                <a:gridCol w="983111">
                  <a:extLst>
                    <a:ext uri="{9D8B030D-6E8A-4147-A177-3AD203B41FA5}">
                      <a16:colId xmlns:a16="http://schemas.microsoft.com/office/drawing/2014/main" val="837370810"/>
                    </a:ext>
                  </a:extLst>
                </a:gridCol>
                <a:gridCol w="984946">
                  <a:extLst>
                    <a:ext uri="{9D8B030D-6E8A-4147-A177-3AD203B41FA5}">
                      <a16:colId xmlns:a16="http://schemas.microsoft.com/office/drawing/2014/main" val="605141697"/>
                    </a:ext>
                  </a:extLst>
                </a:gridCol>
                <a:gridCol w="929194">
                  <a:extLst>
                    <a:ext uri="{9D8B030D-6E8A-4147-A177-3AD203B41FA5}">
                      <a16:colId xmlns:a16="http://schemas.microsoft.com/office/drawing/2014/main" val="3651470668"/>
                    </a:ext>
                  </a:extLst>
                </a:gridCol>
              </a:tblGrid>
              <a:tr h="209673">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1 BHK</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2 BHK</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3 BHK</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07855111"/>
                  </a:ext>
                </a:extLst>
              </a:tr>
              <a:tr h="209673">
                <a:tc>
                  <a:txBody>
                    <a:bodyPr/>
                    <a:lstStyle/>
                    <a:p>
                      <a:pPr marL="0" algn="ctr" defTabSz="914400" rtl="0" eaLnBrk="1" latinLnBrk="0" hangingPunct="1"/>
                      <a:r>
                        <a:rPr lang="en-US" sz="1000" b="0" kern="1200" dirty="0">
                          <a:solidFill>
                            <a:schemeClr val="tx1"/>
                          </a:solidFill>
                          <a:latin typeface="+mn-lt"/>
                          <a:ea typeface="+mn-ea"/>
                          <a:cs typeface="+mn-cs"/>
                        </a:rPr>
                        <a:t>Built Up Area in Sq Ft</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500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mn-cs"/>
                        </a:rPr>
                        <a:t>900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1300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2634587"/>
                  </a:ext>
                </a:extLst>
              </a:tr>
              <a:tr h="209673">
                <a:tc>
                  <a:txBody>
                    <a:bodyPr/>
                    <a:lstStyle/>
                    <a:p>
                      <a:pPr marL="0" algn="ctr" defTabSz="914400" rtl="0" eaLnBrk="1" latinLnBrk="0" hangingPunct="1"/>
                      <a:r>
                        <a:rPr lang="en-US" sz="1000" b="0" kern="1200" dirty="0">
                          <a:solidFill>
                            <a:schemeClr val="tx1"/>
                          </a:solidFill>
                          <a:latin typeface="+mn-lt"/>
                          <a:ea typeface="+mn-ea"/>
                          <a:cs typeface="+mn-cs"/>
                        </a:rPr>
                        <a:t>Base Cost per Sq Ft</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Rs 2500/-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mn-cs"/>
                        </a:rPr>
                        <a:t>Rs 2500/-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Rs 2500/-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332201"/>
                  </a:ext>
                </a:extLst>
              </a:tr>
              <a:tr h="319565">
                <a:tc>
                  <a:txBody>
                    <a:bodyPr/>
                    <a:lstStyle/>
                    <a:p>
                      <a:pPr marL="0" algn="ctr" defTabSz="914400" rtl="0" eaLnBrk="1" latinLnBrk="0" hangingPunct="1"/>
                      <a:r>
                        <a:rPr lang="en-US" sz="1000" b="0" kern="1200" dirty="0">
                          <a:solidFill>
                            <a:schemeClr val="tx1"/>
                          </a:solidFill>
                          <a:latin typeface="+mn-lt"/>
                          <a:ea typeface="+mn-ea"/>
                          <a:cs typeface="+mn-cs"/>
                        </a:rPr>
                        <a:t>Additional charge on East and North Direction   (%)</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739265"/>
                  </a:ext>
                </a:extLst>
              </a:tr>
              <a:tr h="319565">
                <a:tc>
                  <a:txBody>
                    <a:bodyPr/>
                    <a:lstStyle/>
                    <a:p>
                      <a:pPr marL="0" algn="ctr" defTabSz="914400" rtl="0" eaLnBrk="1" latinLnBrk="0" hangingPunct="1"/>
                      <a:r>
                        <a:rPr lang="en-US" sz="1000" b="0" kern="1200" dirty="0">
                          <a:solidFill>
                            <a:schemeClr val="tx1"/>
                          </a:solidFill>
                          <a:latin typeface="+mn-lt"/>
                          <a:ea typeface="+mn-ea"/>
                          <a:cs typeface="+mn-cs"/>
                        </a:rPr>
                        <a:t>Additional charge on 5</a:t>
                      </a:r>
                      <a:r>
                        <a:rPr lang="en-US" sz="1000" b="0" kern="1200" baseline="30000" dirty="0">
                          <a:solidFill>
                            <a:schemeClr val="tx1"/>
                          </a:solidFill>
                          <a:latin typeface="+mn-lt"/>
                          <a:ea typeface="+mn-ea"/>
                          <a:cs typeface="+mn-cs"/>
                        </a:rPr>
                        <a:t>th</a:t>
                      </a:r>
                      <a:r>
                        <a:rPr lang="en-US" sz="1000" b="0" kern="1200" dirty="0">
                          <a:solidFill>
                            <a:schemeClr val="tx1"/>
                          </a:solidFill>
                          <a:latin typeface="+mn-lt"/>
                          <a:ea typeface="+mn-ea"/>
                          <a:cs typeface="+mn-cs"/>
                        </a:rPr>
                        <a:t> floor and above</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8584967"/>
                  </a:ext>
                </a:extLst>
              </a:tr>
              <a:tr h="319565">
                <a:tc>
                  <a:txBody>
                    <a:bodyPr/>
                    <a:lstStyle/>
                    <a:p>
                      <a:pPr marL="0" algn="ctr" defTabSz="914400" rtl="0" eaLnBrk="1" latinLnBrk="0" hangingPunct="1"/>
                      <a:r>
                        <a:rPr lang="en-US" sz="1000" b="0" kern="1200" dirty="0">
                          <a:solidFill>
                            <a:schemeClr val="tx1"/>
                          </a:solidFill>
                          <a:latin typeface="+mn-lt"/>
                          <a:ea typeface="+mn-ea"/>
                          <a:cs typeface="+mn-cs"/>
                        </a:rPr>
                        <a:t>Amenities and Parking Charges</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Rs 2,50,000/-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939878"/>
                  </a:ext>
                </a:extLst>
              </a:tr>
              <a:tr h="222500">
                <a:tc>
                  <a:txBody>
                    <a:bodyPr/>
                    <a:lstStyle/>
                    <a:p>
                      <a:pPr marL="0" algn="ctr" defTabSz="914400" rtl="0" eaLnBrk="1" latinLnBrk="0" hangingPunct="1"/>
                      <a:r>
                        <a:rPr lang="en-US" sz="1000" b="0" kern="1200" dirty="0">
                          <a:solidFill>
                            <a:schemeClr val="tx1"/>
                          </a:solidFill>
                          <a:latin typeface="+mn-lt"/>
                          <a:ea typeface="+mn-ea"/>
                          <a:cs typeface="+mn-cs"/>
                        </a:rPr>
                        <a:t>Booking Cost</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Rs 2,50,000/-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958848"/>
                  </a:ext>
                </a:extLst>
              </a:tr>
            </a:tbl>
          </a:graphicData>
        </a:graphic>
      </p:graphicFrame>
    </p:spTree>
    <p:extLst>
      <p:ext uri="{BB962C8B-B14F-4D97-AF65-F5344CB8AC3E}">
        <p14:creationId xmlns:p14="http://schemas.microsoft.com/office/powerpoint/2010/main" val="3700981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AD10AA-F819-2FB2-ACC6-6916F7D7C0F8}"/>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C9E57E1F-D02E-6453-68A4-8FEB8B60D759}"/>
              </a:ext>
            </a:extLst>
          </p:cNvPr>
          <p:cNvGraphicFramePr>
            <a:graphicFrameLocks noGrp="1"/>
          </p:cNvGraphicFramePr>
          <p:nvPr>
            <p:extLst>
              <p:ext uri="{D42A27DB-BD31-4B8C-83A1-F6EECF244321}">
                <p14:modId xmlns:p14="http://schemas.microsoft.com/office/powerpoint/2010/main" val="106298850"/>
              </p:ext>
            </p:extLst>
          </p:nvPr>
        </p:nvGraphicFramePr>
        <p:xfrm>
          <a:off x="129078" y="2830114"/>
          <a:ext cx="11933844" cy="2833956"/>
        </p:xfrm>
        <a:graphic>
          <a:graphicData uri="http://schemas.openxmlformats.org/drawingml/2006/table">
            <a:tbl>
              <a:tblPr firstRow="1" bandRow="1">
                <a:tableStyleId>{5C22544A-7EE6-4342-B048-85BDC9FD1C3A}</a:tableStyleId>
              </a:tblPr>
              <a:tblGrid>
                <a:gridCol w="782377">
                  <a:extLst>
                    <a:ext uri="{9D8B030D-6E8A-4147-A177-3AD203B41FA5}">
                      <a16:colId xmlns:a16="http://schemas.microsoft.com/office/drawing/2014/main" val="2042881957"/>
                    </a:ext>
                  </a:extLst>
                </a:gridCol>
                <a:gridCol w="309737">
                  <a:extLst>
                    <a:ext uri="{9D8B030D-6E8A-4147-A177-3AD203B41FA5}">
                      <a16:colId xmlns:a16="http://schemas.microsoft.com/office/drawing/2014/main" val="1929315645"/>
                    </a:ext>
                  </a:extLst>
                </a:gridCol>
                <a:gridCol w="768651">
                  <a:extLst>
                    <a:ext uri="{9D8B030D-6E8A-4147-A177-3AD203B41FA5}">
                      <a16:colId xmlns:a16="http://schemas.microsoft.com/office/drawing/2014/main" val="2273943358"/>
                    </a:ext>
                  </a:extLst>
                </a:gridCol>
                <a:gridCol w="768651">
                  <a:extLst>
                    <a:ext uri="{9D8B030D-6E8A-4147-A177-3AD203B41FA5}">
                      <a16:colId xmlns:a16="http://schemas.microsoft.com/office/drawing/2014/main" val="25569759"/>
                    </a:ext>
                  </a:extLst>
                </a:gridCol>
                <a:gridCol w="768651">
                  <a:extLst>
                    <a:ext uri="{9D8B030D-6E8A-4147-A177-3AD203B41FA5}">
                      <a16:colId xmlns:a16="http://schemas.microsoft.com/office/drawing/2014/main" val="1193627722"/>
                    </a:ext>
                  </a:extLst>
                </a:gridCol>
                <a:gridCol w="768651">
                  <a:extLst>
                    <a:ext uri="{9D8B030D-6E8A-4147-A177-3AD203B41FA5}">
                      <a16:colId xmlns:a16="http://schemas.microsoft.com/office/drawing/2014/main" val="803024579"/>
                    </a:ext>
                  </a:extLst>
                </a:gridCol>
                <a:gridCol w="265322">
                  <a:extLst>
                    <a:ext uri="{9D8B030D-6E8A-4147-A177-3AD203B41FA5}">
                      <a16:colId xmlns:a16="http://schemas.microsoft.com/office/drawing/2014/main" val="291574391"/>
                    </a:ext>
                  </a:extLst>
                </a:gridCol>
                <a:gridCol w="1017037">
                  <a:extLst>
                    <a:ext uri="{9D8B030D-6E8A-4147-A177-3AD203B41FA5}">
                      <a16:colId xmlns:a16="http://schemas.microsoft.com/office/drawing/2014/main" val="305647078"/>
                    </a:ext>
                  </a:extLst>
                </a:gridCol>
                <a:gridCol w="1023594">
                  <a:extLst>
                    <a:ext uri="{9D8B030D-6E8A-4147-A177-3AD203B41FA5}">
                      <a16:colId xmlns:a16="http://schemas.microsoft.com/office/drawing/2014/main" val="3255315275"/>
                    </a:ext>
                  </a:extLst>
                </a:gridCol>
                <a:gridCol w="768651">
                  <a:extLst>
                    <a:ext uri="{9D8B030D-6E8A-4147-A177-3AD203B41FA5}">
                      <a16:colId xmlns:a16="http://schemas.microsoft.com/office/drawing/2014/main" val="2941533846"/>
                    </a:ext>
                  </a:extLst>
                </a:gridCol>
                <a:gridCol w="768651">
                  <a:extLst>
                    <a:ext uri="{9D8B030D-6E8A-4147-A177-3AD203B41FA5}">
                      <a16:colId xmlns:a16="http://schemas.microsoft.com/office/drawing/2014/main" val="3618753316"/>
                    </a:ext>
                  </a:extLst>
                </a:gridCol>
                <a:gridCol w="350255">
                  <a:extLst>
                    <a:ext uri="{9D8B030D-6E8A-4147-A177-3AD203B41FA5}">
                      <a16:colId xmlns:a16="http://schemas.microsoft.com/office/drawing/2014/main" val="356277654"/>
                    </a:ext>
                  </a:extLst>
                </a:gridCol>
                <a:gridCol w="951722">
                  <a:extLst>
                    <a:ext uri="{9D8B030D-6E8A-4147-A177-3AD203B41FA5}">
                      <a16:colId xmlns:a16="http://schemas.microsoft.com/office/drawing/2014/main" val="2652597047"/>
                    </a:ext>
                  </a:extLst>
                </a:gridCol>
                <a:gridCol w="830425">
                  <a:extLst>
                    <a:ext uri="{9D8B030D-6E8A-4147-A177-3AD203B41FA5}">
                      <a16:colId xmlns:a16="http://schemas.microsoft.com/office/drawing/2014/main" val="3195816821"/>
                    </a:ext>
                  </a:extLst>
                </a:gridCol>
                <a:gridCol w="821093">
                  <a:extLst>
                    <a:ext uri="{9D8B030D-6E8A-4147-A177-3AD203B41FA5}">
                      <a16:colId xmlns:a16="http://schemas.microsoft.com/office/drawing/2014/main" val="3041143416"/>
                    </a:ext>
                  </a:extLst>
                </a:gridCol>
                <a:gridCol w="970376">
                  <a:extLst>
                    <a:ext uri="{9D8B030D-6E8A-4147-A177-3AD203B41FA5}">
                      <a16:colId xmlns:a16="http://schemas.microsoft.com/office/drawing/2014/main" val="2992733849"/>
                    </a:ext>
                  </a:extLst>
                </a:gridCol>
              </a:tblGrid>
              <a:tr h="236772">
                <a:tc>
                  <a:txBody>
                    <a:bodyPr/>
                    <a:lstStyle/>
                    <a:p>
                      <a:r>
                        <a:rPr lang="en-US" sz="1100" b="0" dirty="0">
                          <a:solidFill>
                            <a:schemeClr val="tx1"/>
                          </a:solidFill>
                        </a:rPr>
                        <a:t>8</a:t>
                      </a:r>
                      <a:r>
                        <a:rPr lang="en-US" sz="1100" b="0" baseline="30000" dirty="0">
                          <a:solidFill>
                            <a:schemeClr val="tx1"/>
                          </a:solidFill>
                        </a:rPr>
                        <a:t>th</a:t>
                      </a:r>
                      <a:r>
                        <a:rPr lang="en-US" sz="1100" b="0" dirty="0">
                          <a:solidFill>
                            <a:schemeClr val="tx1"/>
                          </a:solidFill>
                        </a:rPr>
                        <a:t> Floor</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9">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marL="0" algn="ctr" defTabSz="914400" rtl="0" eaLnBrk="1" latinLnBrk="0" hangingPunct="1"/>
                      <a:endParaRPr lang="en-IN" sz="8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24,80,000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24,80,000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9">
                  <a:txBody>
                    <a:bodyPr/>
                    <a:lstStyle/>
                    <a:p>
                      <a:pPr marL="0" algn="ctr" defTabSz="914400" rtl="0" eaLnBrk="1" latinLnBrk="0" hangingPunct="1"/>
                      <a:endParaRPr lang="en-IN" sz="8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33,85,000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33,85,000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12060570"/>
                  </a:ext>
                </a:extLst>
              </a:tr>
              <a:tr h="236772">
                <a:tc>
                  <a:txBody>
                    <a:bodyPr/>
                    <a:lstStyle/>
                    <a:p>
                      <a:r>
                        <a:rPr lang="en-US" sz="1100" dirty="0">
                          <a:solidFill>
                            <a:schemeClr val="tx1"/>
                          </a:solidFill>
                        </a:rPr>
                        <a:t>7</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24,80,000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24,80,000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33,85,000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33,85,000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0895557"/>
                  </a:ext>
                </a:extLst>
              </a:tr>
              <a:tr h="236772">
                <a:tc>
                  <a:txBody>
                    <a:bodyPr/>
                    <a:lstStyle/>
                    <a:p>
                      <a:r>
                        <a:rPr lang="en-US" sz="1100" dirty="0">
                          <a:solidFill>
                            <a:schemeClr val="tx1"/>
                          </a:solidFill>
                        </a:rPr>
                        <a:t>6</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16,53,000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16,53,000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24,80,000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24,80,000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33,85,000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33,85,000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50320416"/>
                  </a:ext>
                </a:extLst>
              </a:tr>
              <a:tr h="236772">
                <a:tc>
                  <a:txBody>
                    <a:bodyPr/>
                    <a:lstStyle/>
                    <a:p>
                      <a:r>
                        <a:rPr lang="en-US" sz="1100" dirty="0">
                          <a:solidFill>
                            <a:schemeClr val="tx1"/>
                          </a:solidFill>
                        </a:rPr>
                        <a:t>5</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16,53,000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16,53,000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24,80,000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24,80,000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33,85,000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33,85,000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44625577"/>
                  </a:ext>
                </a:extLst>
              </a:tr>
              <a:tr h="236772">
                <a:tc>
                  <a:txBody>
                    <a:bodyPr/>
                    <a:lstStyle/>
                    <a:p>
                      <a:r>
                        <a:rPr lang="en-US" sz="1100" dirty="0">
                          <a:solidFill>
                            <a:schemeClr val="tx1"/>
                          </a:solidFill>
                        </a:rPr>
                        <a:t>4</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15,00,000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15,00,000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16023547"/>
                  </a:ext>
                </a:extLst>
              </a:tr>
              <a:tr h="236772">
                <a:tc>
                  <a:txBody>
                    <a:bodyPr/>
                    <a:lstStyle/>
                    <a:p>
                      <a:r>
                        <a:rPr lang="en-US" sz="1100" dirty="0">
                          <a:solidFill>
                            <a:schemeClr val="tx1"/>
                          </a:solidFill>
                        </a:rPr>
                        <a:t>3</a:t>
                      </a:r>
                      <a:r>
                        <a:rPr lang="en-US" sz="1100" baseline="30000" dirty="0">
                          <a:solidFill>
                            <a:schemeClr val="tx1"/>
                          </a:solidFill>
                        </a:rPr>
                        <a:t>rd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15,00,000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15,00,000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04485005"/>
                  </a:ext>
                </a:extLst>
              </a:tr>
              <a:tr h="236772">
                <a:tc>
                  <a:txBody>
                    <a:bodyPr/>
                    <a:lstStyle/>
                    <a:p>
                      <a:r>
                        <a:rPr lang="en-US" sz="1100" dirty="0">
                          <a:solidFill>
                            <a:schemeClr val="tx1"/>
                          </a:solidFill>
                        </a:rPr>
                        <a:t>2</a:t>
                      </a:r>
                      <a:r>
                        <a:rPr lang="en-US" sz="1100" baseline="30000" dirty="0">
                          <a:solidFill>
                            <a:schemeClr val="tx1"/>
                          </a:solidFill>
                        </a:rPr>
                        <a:t>nd</a:t>
                      </a:r>
                      <a:r>
                        <a:rPr lang="en-US" sz="1100" dirty="0">
                          <a:solidFill>
                            <a:schemeClr val="tx1"/>
                          </a:solidFill>
                        </a:rPr>
                        <a:t>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15,00,000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15,00,000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86601576"/>
                  </a:ext>
                </a:extLst>
              </a:tr>
              <a:tr h="236772">
                <a:tc>
                  <a:txBody>
                    <a:bodyPr/>
                    <a:lstStyle/>
                    <a:p>
                      <a:r>
                        <a:rPr lang="en-US" sz="1100" dirty="0">
                          <a:solidFill>
                            <a:schemeClr val="tx1"/>
                          </a:solidFill>
                        </a:rPr>
                        <a:t>1</a:t>
                      </a:r>
                      <a:r>
                        <a:rPr lang="en-US" sz="1100" baseline="30000" dirty="0">
                          <a:solidFill>
                            <a:schemeClr val="tx1"/>
                          </a:solidFill>
                        </a:rPr>
                        <a:t>st</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15,00,000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15,00,000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96434221"/>
                  </a:ext>
                </a:extLst>
              </a:tr>
              <a:tr h="334596">
                <a:tc>
                  <a:txBody>
                    <a:bodyPr/>
                    <a:lstStyle/>
                    <a:p>
                      <a:r>
                        <a:rPr lang="en-US" sz="1100" dirty="0">
                          <a:solidFill>
                            <a:schemeClr val="tx1"/>
                          </a:solidFill>
                        </a:rPr>
                        <a:t>G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15,75,000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15,00,000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15,00,000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23,62,000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22,50,000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22,50,000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34,12,000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Rs 32,50,000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Rs 32,50,000</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73705049"/>
                  </a:ext>
                </a:extLst>
              </a:tr>
              <a:tr h="301616">
                <a:tc gridSpan="2">
                  <a:txBody>
                    <a:bodyPr/>
                    <a:lstStyle/>
                    <a:p>
                      <a:r>
                        <a:rPr lang="en-US" sz="1100" dirty="0">
                          <a:solidFill>
                            <a:schemeClr val="tx1"/>
                          </a:solidFill>
                        </a:rPr>
                        <a:t>Direction of Facing</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N</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N</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S</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S</a:t>
                      </a:r>
                      <a:endParaRPr lang="en-IN" sz="1000" b="0" kern="1200" dirty="0">
                        <a:solidFill>
                          <a:schemeClr val="tx1"/>
                        </a:solidFill>
                        <a:latin typeface="+mn-lt"/>
                        <a:ea typeface="+mn-ea"/>
                        <a:cs typeface="+mn-cs"/>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E</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dirty="0">
                          <a:solidFill>
                            <a:schemeClr val="tx1"/>
                          </a:solidFill>
                        </a:rPr>
                        <a:t>W</a:t>
                      </a:r>
                      <a:endParaRPr lang="en-IN" sz="1000" dirty="0">
                        <a:solidFill>
                          <a:schemeClr val="tx1"/>
                        </a:solidFill>
                      </a:endParaRPr>
                    </a:p>
                  </a:txBody>
                  <a:tcPr marL="72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59718539"/>
                  </a:ext>
                </a:extLst>
              </a:tr>
            </a:tbl>
          </a:graphicData>
        </a:graphic>
      </p:graphicFrame>
      <p:sp>
        <p:nvSpPr>
          <p:cNvPr id="4" name="Rectangle: Rounded Corners 3">
            <a:extLst>
              <a:ext uri="{FF2B5EF4-FFF2-40B4-BE49-F238E27FC236}">
                <a16:creationId xmlns:a16="http://schemas.microsoft.com/office/drawing/2014/main" id="{9A79A938-4646-D24A-FB7B-DBF61F434EA8}"/>
              </a:ext>
            </a:extLst>
          </p:cNvPr>
          <p:cNvSpPr/>
          <p:nvPr/>
        </p:nvSpPr>
        <p:spPr>
          <a:xfrm>
            <a:off x="4175449" y="638213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Calculate </a:t>
            </a:r>
            <a:endParaRPr lang="en-IN" sz="1400" dirty="0"/>
          </a:p>
        </p:txBody>
      </p:sp>
      <p:sp>
        <p:nvSpPr>
          <p:cNvPr id="5" name="Rectangle: Rounded Corners 4">
            <a:hlinkClick r:id="rId2" action="ppaction://hlinksldjump"/>
            <a:extLst>
              <a:ext uri="{FF2B5EF4-FFF2-40B4-BE49-F238E27FC236}">
                <a16:creationId xmlns:a16="http://schemas.microsoft.com/office/drawing/2014/main" id="{937FCC46-1B34-7B79-54CF-EB94A11CF0C1}"/>
              </a:ext>
            </a:extLst>
          </p:cNvPr>
          <p:cNvSpPr/>
          <p:nvPr/>
        </p:nvSpPr>
        <p:spPr>
          <a:xfrm>
            <a:off x="6588969" y="638213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Submit</a:t>
            </a:r>
            <a:endParaRPr lang="en-IN" sz="1400" dirty="0"/>
          </a:p>
        </p:txBody>
      </p:sp>
      <p:sp>
        <p:nvSpPr>
          <p:cNvPr id="7" name="Rectangle 6">
            <a:extLst>
              <a:ext uri="{FF2B5EF4-FFF2-40B4-BE49-F238E27FC236}">
                <a16:creationId xmlns:a16="http://schemas.microsoft.com/office/drawing/2014/main" id="{8EF6E2BE-4354-DB08-3383-44B7DBAACAF5}"/>
              </a:ext>
            </a:extLst>
          </p:cNvPr>
          <p:cNvSpPr/>
          <p:nvPr/>
        </p:nvSpPr>
        <p:spPr>
          <a:xfrm>
            <a:off x="1224885" y="5664070"/>
            <a:ext cx="3076527" cy="269211"/>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8" name="Rectangle 7">
            <a:extLst>
              <a:ext uri="{FF2B5EF4-FFF2-40B4-BE49-F238E27FC236}">
                <a16:creationId xmlns:a16="http://schemas.microsoft.com/office/drawing/2014/main" id="{E4C959F2-2CA5-F875-63F2-DFDE76EEFE94}"/>
              </a:ext>
            </a:extLst>
          </p:cNvPr>
          <p:cNvSpPr/>
          <p:nvPr/>
        </p:nvSpPr>
        <p:spPr>
          <a:xfrm>
            <a:off x="4572002" y="5664070"/>
            <a:ext cx="3526968" cy="269211"/>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2</a:t>
            </a:r>
            <a:endParaRPr lang="en-IN" sz="1400" b="1" dirty="0">
              <a:solidFill>
                <a:schemeClr val="tx1"/>
              </a:solidFill>
            </a:endParaRPr>
          </a:p>
        </p:txBody>
      </p:sp>
      <p:sp>
        <p:nvSpPr>
          <p:cNvPr id="9" name="Rectangle 8">
            <a:extLst>
              <a:ext uri="{FF2B5EF4-FFF2-40B4-BE49-F238E27FC236}">
                <a16:creationId xmlns:a16="http://schemas.microsoft.com/office/drawing/2014/main" id="{87BD4748-9EF1-23B4-246D-78023FEE0523}"/>
              </a:ext>
            </a:extLst>
          </p:cNvPr>
          <p:cNvSpPr/>
          <p:nvPr/>
        </p:nvSpPr>
        <p:spPr>
          <a:xfrm>
            <a:off x="8481525" y="5664070"/>
            <a:ext cx="3581397" cy="269211"/>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3</a:t>
            </a:r>
            <a:endParaRPr lang="en-IN" sz="1400" b="1" dirty="0">
              <a:solidFill>
                <a:schemeClr val="tx1"/>
              </a:solidFill>
            </a:endParaRPr>
          </a:p>
        </p:txBody>
      </p:sp>
      <p:graphicFrame>
        <p:nvGraphicFramePr>
          <p:cNvPr id="3" name="Table 2">
            <a:extLst>
              <a:ext uri="{FF2B5EF4-FFF2-40B4-BE49-F238E27FC236}">
                <a16:creationId xmlns:a16="http://schemas.microsoft.com/office/drawing/2014/main" id="{584C0D33-ABCF-4BBF-C0B5-6D525631E173}"/>
              </a:ext>
            </a:extLst>
          </p:cNvPr>
          <p:cNvGraphicFramePr>
            <a:graphicFrameLocks noGrp="1"/>
          </p:cNvGraphicFramePr>
          <p:nvPr>
            <p:extLst>
              <p:ext uri="{D42A27DB-BD31-4B8C-83A1-F6EECF244321}">
                <p14:modId xmlns:p14="http://schemas.microsoft.com/office/powerpoint/2010/main" val="2237448877"/>
              </p:ext>
            </p:extLst>
          </p:nvPr>
        </p:nvGraphicFramePr>
        <p:xfrm>
          <a:off x="1894115" y="676854"/>
          <a:ext cx="6152819" cy="1934055"/>
        </p:xfrm>
        <a:graphic>
          <a:graphicData uri="http://schemas.openxmlformats.org/drawingml/2006/table">
            <a:tbl>
              <a:tblPr firstRow="1" bandRow="1">
                <a:tableStyleId>{5C22544A-7EE6-4342-B048-85BDC9FD1C3A}</a:tableStyleId>
              </a:tblPr>
              <a:tblGrid>
                <a:gridCol w="3255568">
                  <a:extLst>
                    <a:ext uri="{9D8B030D-6E8A-4147-A177-3AD203B41FA5}">
                      <a16:colId xmlns:a16="http://schemas.microsoft.com/office/drawing/2014/main" val="1994267062"/>
                    </a:ext>
                  </a:extLst>
                </a:gridCol>
                <a:gridCol w="983111">
                  <a:extLst>
                    <a:ext uri="{9D8B030D-6E8A-4147-A177-3AD203B41FA5}">
                      <a16:colId xmlns:a16="http://schemas.microsoft.com/office/drawing/2014/main" val="837370810"/>
                    </a:ext>
                  </a:extLst>
                </a:gridCol>
                <a:gridCol w="984946">
                  <a:extLst>
                    <a:ext uri="{9D8B030D-6E8A-4147-A177-3AD203B41FA5}">
                      <a16:colId xmlns:a16="http://schemas.microsoft.com/office/drawing/2014/main" val="605141697"/>
                    </a:ext>
                  </a:extLst>
                </a:gridCol>
                <a:gridCol w="929194">
                  <a:extLst>
                    <a:ext uri="{9D8B030D-6E8A-4147-A177-3AD203B41FA5}">
                      <a16:colId xmlns:a16="http://schemas.microsoft.com/office/drawing/2014/main" val="3651470668"/>
                    </a:ext>
                  </a:extLst>
                </a:gridCol>
              </a:tblGrid>
              <a:tr h="209673">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1 BHK</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2 BHK</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3 BHK</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07855111"/>
                  </a:ext>
                </a:extLst>
              </a:tr>
              <a:tr h="209673">
                <a:tc>
                  <a:txBody>
                    <a:bodyPr/>
                    <a:lstStyle/>
                    <a:p>
                      <a:pPr marL="0" algn="ctr" defTabSz="914400" rtl="0" eaLnBrk="1" latinLnBrk="0" hangingPunct="1"/>
                      <a:r>
                        <a:rPr lang="en-US" sz="1000" b="0" kern="1200" dirty="0">
                          <a:solidFill>
                            <a:schemeClr val="tx1"/>
                          </a:solidFill>
                          <a:latin typeface="+mn-lt"/>
                          <a:ea typeface="+mn-ea"/>
                          <a:cs typeface="+mn-cs"/>
                        </a:rPr>
                        <a:t>Built Up Area in Sq Ft</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500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mn-cs"/>
                        </a:rPr>
                        <a:t>900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1300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2634587"/>
                  </a:ext>
                </a:extLst>
              </a:tr>
              <a:tr h="209673">
                <a:tc>
                  <a:txBody>
                    <a:bodyPr/>
                    <a:lstStyle/>
                    <a:p>
                      <a:pPr marL="0" algn="ctr" defTabSz="914400" rtl="0" eaLnBrk="1" latinLnBrk="0" hangingPunct="1"/>
                      <a:r>
                        <a:rPr lang="en-US" sz="1000" b="0" kern="1200" dirty="0">
                          <a:solidFill>
                            <a:schemeClr val="tx1"/>
                          </a:solidFill>
                          <a:latin typeface="+mn-lt"/>
                          <a:ea typeface="+mn-ea"/>
                          <a:cs typeface="+mn-cs"/>
                        </a:rPr>
                        <a:t>Base Cost per Sq Ft</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Rs 2500/-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mn-cs"/>
                        </a:rPr>
                        <a:t>Rs 2500/-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Rs 2500/-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332201"/>
                  </a:ext>
                </a:extLst>
              </a:tr>
              <a:tr h="319565">
                <a:tc>
                  <a:txBody>
                    <a:bodyPr/>
                    <a:lstStyle/>
                    <a:p>
                      <a:pPr marL="0" algn="ctr" defTabSz="914400" rtl="0" eaLnBrk="1" latinLnBrk="0" hangingPunct="1"/>
                      <a:r>
                        <a:rPr lang="en-US" sz="1000" b="0" kern="1200" dirty="0">
                          <a:solidFill>
                            <a:schemeClr val="tx1"/>
                          </a:solidFill>
                          <a:latin typeface="+mn-lt"/>
                          <a:ea typeface="+mn-ea"/>
                          <a:cs typeface="+mn-cs"/>
                        </a:rPr>
                        <a:t>Additional charge on East and North Direction   (%)</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739265"/>
                  </a:ext>
                </a:extLst>
              </a:tr>
              <a:tr h="319565">
                <a:tc>
                  <a:txBody>
                    <a:bodyPr/>
                    <a:lstStyle/>
                    <a:p>
                      <a:pPr marL="0" algn="ctr" defTabSz="914400" rtl="0" eaLnBrk="1" latinLnBrk="0" hangingPunct="1"/>
                      <a:r>
                        <a:rPr lang="en-US" sz="1000" b="0" kern="1200" dirty="0">
                          <a:solidFill>
                            <a:schemeClr val="tx1"/>
                          </a:solidFill>
                          <a:latin typeface="+mn-lt"/>
                          <a:ea typeface="+mn-ea"/>
                          <a:cs typeface="+mn-cs"/>
                        </a:rPr>
                        <a:t>Additional charge on 5</a:t>
                      </a:r>
                      <a:r>
                        <a:rPr lang="en-US" sz="1000" b="0" kern="1200" baseline="30000" dirty="0">
                          <a:solidFill>
                            <a:schemeClr val="tx1"/>
                          </a:solidFill>
                          <a:latin typeface="+mn-lt"/>
                          <a:ea typeface="+mn-ea"/>
                          <a:cs typeface="+mn-cs"/>
                        </a:rPr>
                        <a:t>th</a:t>
                      </a:r>
                      <a:r>
                        <a:rPr lang="en-US" sz="1000" b="0" kern="1200" dirty="0">
                          <a:solidFill>
                            <a:schemeClr val="tx1"/>
                          </a:solidFill>
                          <a:latin typeface="+mn-lt"/>
                          <a:ea typeface="+mn-ea"/>
                          <a:cs typeface="+mn-cs"/>
                        </a:rPr>
                        <a:t> floor and above</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8584967"/>
                  </a:ext>
                </a:extLst>
              </a:tr>
              <a:tr h="319565">
                <a:tc>
                  <a:txBody>
                    <a:bodyPr/>
                    <a:lstStyle/>
                    <a:p>
                      <a:pPr marL="0" algn="ctr" defTabSz="914400" rtl="0" eaLnBrk="1" latinLnBrk="0" hangingPunct="1"/>
                      <a:r>
                        <a:rPr lang="en-US" sz="1000" b="0" kern="1200" dirty="0">
                          <a:solidFill>
                            <a:schemeClr val="tx1"/>
                          </a:solidFill>
                          <a:latin typeface="+mn-lt"/>
                          <a:ea typeface="+mn-ea"/>
                          <a:cs typeface="+mn-cs"/>
                        </a:rPr>
                        <a:t>Amenities and Parking Charges</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Rs 2,50,000/-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939878"/>
                  </a:ext>
                </a:extLst>
              </a:tr>
              <a:tr h="222500">
                <a:tc>
                  <a:txBody>
                    <a:bodyPr/>
                    <a:lstStyle/>
                    <a:p>
                      <a:pPr marL="0" algn="ctr" defTabSz="914400" rtl="0" eaLnBrk="1" latinLnBrk="0" hangingPunct="1"/>
                      <a:r>
                        <a:rPr lang="en-US" sz="1000" b="0" kern="1200" dirty="0">
                          <a:solidFill>
                            <a:schemeClr val="tx1"/>
                          </a:solidFill>
                          <a:latin typeface="+mn-lt"/>
                          <a:ea typeface="+mn-ea"/>
                          <a:cs typeface="+mn-cs"/>
                        </a:rPr>
                        <a:t>Booking Cost</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Rs 2,50,000/-</a:t>
                      </a:r>
                      <a:endParaRPr lang="en-IN" sz="1000" b="0" kern="1200" dirty="0">
                        <a:solidFill>
                          <a:schemeClr val="tx1"/>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958848"/>
                  </a:ext>
                </a:extLst>
              </a:tr>
            </a:tbl>
          </a:graphicData>
        </a:graphic>
      </p:graphicFrame>
    </p:spTree>
    <p:extLst>
      <p:ext uri="{BB962C8B-B14F-4D97-AF65-F5344CB8AC3E}">
        <p14:creationId xmlns:p14="http://schemas.microsoft.com/office/powerpoint/2010/main" val="2024207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171743-CC78-A8D4-F921-C8343E7D45A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485E397-6D64-148B-1027-1A9D4887575A}"/>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BC1EC948-29C7-B127-9E52-C195A6CE078B}"/>
              </a:ext>
            </a:extLst>
          </p:cNvPr>
          <p:cNvGraphicFramePr>
            <a:graphicFrameLocks noGrp="1"/>
          </p:cNvGraphicFramePr>
          <p:nvPr>
            <p:extLst>
              <p:ext uri="{D42A27DB-BD31-4B8C-83A1-F6EECF244321}">
                <p14:modId xmlns:p14="http://schemas.microsoft.com/office/powerpoint/2010/main" val="3856840324"/>
              </p:ext>
            </p:extLst>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extLst>
              <a:ext uri="{FF2B5EF4-FFF2-40B4-BE49-F238E27FC236}">
                <a16:creationId xmlns:a16="http://schemas.microsoft.com/office/drawing/2014/main" id="{D44F3199-D2A5-43E1-04C8-A0D9EDBC2EB3}"/>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extLst>
              <a:ext uri="{FF2B5EF4-FFF2-40B4-BE49-F238E27FC236}">
                <a16:creationId xmlns:a16="http://schemas.microsoft.com/office/drawing/2014/main" id="{669DB08E-D9EC-79B6-CB89-1EE292222C54}"/>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hlinkClick r:id="rId2" action="ppaction://hlinksldjump"/>
            <a:extLst>
              <a:ext uri="{FF2B5EF4-FFF2-40B4-BE49-F238E27FC236}">
                <a16:creationId xmlns:a16="http://schemas.microsoft.com/office/drawing/2014/main" id="{D492E904-DBAB-C20E-EAEF-1B43232C7ABB}"/>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A7739D26-E700-56E9-D6C0-1AD2AE183432}"/>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4F841304-1D93-034D-DDCE-F4AD796A1187}"/>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C40309BA-C50B-C433-B7C3-5B1C8AC784ED}"/>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extLst>
              <a:ext uri="{FF2B5EF4-FFF2-40B4-BE49-F238E27FC236}">
                <a16:creationId xmlns:a16="http://schemas.microsoft.com/office/drawing/2014/main" id="{5F2F8BFE-D7B3-C085-0B8E-464AC7F554AD}"/>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extLst>
              <a:ext uri="{FF2B5EF4-FFF2-40B4-BE49-F238E27FC236}">
                <a16:creationId xmlns:a16="http://schemas.microsoft.com/office/drawing/2014/main" id="{19CD0405-724F-1C0E-73D9-7721A4A2EB7B}"/>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 name="Rectangle 1">
            <a:extLst>
              <a:ext uri="{FF2B5EF4-FFF2-40B4-BE49-F238E27FC236}">
                <a16:creationId xmlns:a16="http://schemas.microsoft.com/office/drawing/2014/main" id="{7424FD82-8948-BBFB-701F-93A5D2365131}"/>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B6ACCF2D-6861-43B7-7149-D5C6D9DFE60D}"/>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7" name="Rectangle: Rounded Corners 6">
            <a:hlinkClick r:id="rId3" action="ppaction://hlinksldjump"/>
            <a:extLst>
              <a:ext uri="{FF2B5EF4-FFF2-40B4-BE49-F238E27FC236}">
                <a16:creationId xmlns:a16="http://schemas.microsoft.com/office/drawing/2014/main" id="{31236F98-9562-C791-A775-D3FC2634F0AF}"/>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8" name="Rectangle: Rounded Corners 7">
            <a:hlinkClick r:id="rId4" action="ppaction://hlinksldjump"/>
            <a:extLst>
              <a:ext uri="{FF2B5EF4-FFF2-40B4-BE49-F238E27FC236}">
                <a16:creationId xmlns:a16="http://schemas.microsoft.com/office/drawing/2014/main" id="{EA4E079A-E98B-A441-ACE8-B3989C4CEBB1}"/>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26091646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02E866-D389-673F-11D4-A452BFA47209}"/>
              </a:ext>
            </a:extLst>
          </p:cNvPr>
          <p:cNvSpPr/>
          <p:nvPr/>
        </p:nvSpPr>
        <p:spPr>
          <a:xfrm>
            <a:off x="7361853" y="2550961"/>
            <a:ext cx="4152123" cy="815767"/>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BASEMENT AND STILT LEVEL CAR PARKING, POWER SUPPLY, WATER SUPPLY, CHILDREN'S PLAY AREA, TWO LIFT, TWO STAIRCASES IN EACH BLOCK, COMMON AREA LIFT WITH GENERATOR BACKUP</a:t>
            </a:r>
            <a:endParaRPr lang="en-IN" sz="1100" i="1" dirty="0">
              <a:solidFill>
                <a:schemeClr val="tx1">
                  <a:lumMod val="50000"/>
                  <a:lumOff val="50000"/>
                </a:schemeClr>
              </a:solidFill>
            </a:endParaRPr>
          </a:p>
        </p:txBody>
      </p:sp>
      <p:sp>
        <p:nvSpPr>
          <p:cNvPr id="3" name="Rectangle: Rounded Corners 2">
            <a:extLst>
              <a:ext uri="{FF2B5EF4-FFF2-40B4-BE49-F238E27FC236}">
                <a16:creationId xmlns:a16="http://schemas.microsoft.com/office/drawing/2014/main" id="{53925299-0AD6-3B2F-9AC8-94F62B114723}"/>
              </a:ext>
            </a:extLst>
          </p:cNvPr>
          <p:cNvSpPr/>
          <p:nvPr/>
        </p:nvSpPr>
        <p:spPr>
          <a:xfrm>
            <a:off x="5943601" y="2541781"/>
            <a:ext cx="1194318" cy="81576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Amenity Description</a:t>
            </a:r>
            <a:endParaRPr lang="en-IN" sz="1400" dirty="0"/>
          </a:p>
        </p:txBody>
      </p:sp>
      <p:sp>
        <p:nvSpPr>
          <p:cNvPr id="4" name="Rectangle: Rounded Corners 3">
            <a:hlinkClick r:id="rId2" action="ppaction://hlinksldjump"/>
            <a:extLst>
              <a:ext uri="{FF2B5EF4-FFF2-40B4-BE49-F238E27FC236}">
                <a16:creationId xmlns:a16="http://schemas.microsoft.com/office/drawing/2014/main" id="{34837B7D-6B2F-FA39-3FFB-9A99CBD597E2}"/>
              </a:ext>
            </a:extLst>
          </p:cNvPr>
          <p:cNvSpPr/>
          <p:nvPr/>
        </p:nvSpPr>
        <p:spPr>
          <a:xfrm>
            <a:off x="8396763" y="622447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5" name="Rectangle: Rounded Corners 4">
            <a:extLst>
              <a:ext uri="{FF2B5EF4-FFF2-40B4-BE49-F238E27FC236}">
                <a16:creationId xmlns:a16="http://schemas.microsoft.com/office/drawing/2014/main" id="{D33B6C4D-91A6-8721-B77D-98CDF18F7450}"/>
              </a:ext>
            </a:extLst>
          </p:cNvPr>
          <p:cNvSpPr/>
          <p:nvPr/>
        </p:nvSpPr>
        <p:spPr>
          <a:xfrm>
            <a:off x="5943601" y="3744616"/>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Basketball Court</a:t>
            </a:r>
            <a:endParaRPr lang="en-IN" sz="1400" dirty="0"/>
          </a:p>
        </p:txBody>
      </p:sp>
      <p:sp>
        <p:nvSpPr>
          <p:cNvPr id="6" name="Rectangle: Rounded Corners 5">
            <a:extLst>
              <a:ext uri="{FF2B5EF4-FFF2-40B4-BE49-F238E27FC236}">
                <a16:creationId xmlns:a16="http://schemas.microsoft.com/office/drawing/2014/main" id="{72260D07-3614-861F-C7B2-F80273C59E40}"/>
              </a:ext>
            </a:extLst>
          </p:cNvPr>
          <p:cNvSpPr/>
          <p:nvPr/>
        </p:nvSpPr>
        <p:spPr>
          <a:xfrm>
            <a:off x="8046493" y="373143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Badminton Court</a:t>
            </a:r>
            <a:endParaRPr lang="en-IN" sz="1400" dirty="0"/>
          </a:p>
        </p:txBody>
      </p:sp>
      <p:sp>
        <p:nvSpPr>
          <p:cNvPr id="7" name="Rectangle: Rounded Corners 6">
            <a:extLst>
              <a:ext uri="{FF2B5EF4-FFF2-40B4-BE49-F238E27FC236}">
                <a16:creationId xmlns:a16="http://schemas.microsoft.com/office/drawing/2014/main" id="{2E2269E9-BDAC-D584-E8FA-8574EECFB390}"/>
              </a:ext>
            </a:extLst>
          </p:cNvPr>
          <p:cNvSpPr/>
          <p:nvPr/>
        </p:nvSpPr>
        <p:spPr>
          <a:xfrm>
            <a:off x="10149385" y="3731434"/>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Tennis Court</a:t>
            </a:r>
            <a:endParaRPr lang="en-IN" sz="1400" dirty="0"/>
          </a:p>
        </p:txBody>
      </p:sp>
      <p:sp>
        <p:nvSpPr>
          <p:cNvPr id="8" name="Rectangle 7">
            <a:extLst>
              <a:ext uri="{FF2B5EF4-FFF2-40B4-BE49-F238E27FC236}">
                <a16:creationId xmlns:a16="http://schemas.microsoft.com/office/drawing/2014/main" id="{532840C5-F853-1AE8-6A25-1C4883FC82D3}"/>
              </a:ext>
            </a:extLst>
          </p:cNvPr>
          <p:cNvSpPr/>
          <p:nvPr/>
        </p:nvSpPr>
        <p:spPr>
          <a:xfrm>
            <a:off x="7445828" y="3824825"/>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EC809E8-E6B4-F7B5-860B-03F582FF80EC}"/>
              </a:ext>
            </a:extLst>
          </p:cNvPr>
          <p:cNvSpPr/>
          <p:nvPr/>
        </p:nvSpPr>
        <p:spPr>
          <a:xfrm>
            <a:off x="9561001" y="3833835"/>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017B8C2-0B2E-C88F-A711-9E9E8086C6E0}"/>
              </a:ext>
            </a:extLst>
          </p:cNvPr>
          <p:cNvSpPr/>
          <p:nvPr/>
        </p:nvSpPr>
        <p:spPr>
          <a:xfrm>
            <a:off x="11663895" y="3833835"/>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F74BF713-36C6-CD16-FC7D-0716B367C485}"/>
              </a:ext>
            </a:extLst>
          </p:cNvPr>
          <p:cNvSpPr/>
          <p:nvPr/>
        </p:nvSpPr>
        <p:spPr>
          <a:xfrm>
            <a:off x="5943601" y="428579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Swimming Pool</a:t>
            </a:r>
            <a:endParaRPr lang="en-IN" sz="1400" dirty="0"/>
          </a:p>
        </p:txBody>
      </p:sp>
      <p:sp>
        <p:nvSpPr>
          <p:cNvPr id="12" name="Rectangle: Rounded Corners 11">
            <a:extLst>
              <a:ext uri="{FF2B5EF4-FFF2-40B4-BE49-F238E27FC236}">
                <a16:creationId xmlns:a16="http://schemas.microsoft.com/office/drawing/2014/main" id="{656FA370-6D26-0713-4B4E-8D201A4E2F07}"/>
              </a:ext>
            </a:extLst>
          </p:cNvPr>
          <p:cNvSpPr/>
          <p:nvPr/>
        </p:nvSpPr>
        <p:spPr>
          <a:xfrm>
            <a:off x="8046493" y="427261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Grocery Retail Shop </a:t>
            </a:r>
            <a:endParaRPr lang="en-IN" sz="1400" dirty="0"/>
          </a:p>
        </p:txBody>
      </p:sp>
      <p:sp>
        <p:nvSpPr>
          <p:cNvPr id="13" name="Rectangle: Rounded Corners 12">
            <a:extLst>
              <a:ext uri="{FF2B5EF4-FFF2-40B4-BE49-F238E27FC236}">
                <a16:creationId xmlns:a16="http://schemas.microsoft.com/office/drawing/2014/main" id="{25C7BAB2-9202-5D07-58D2-CC8C638D2271}"/>
              </a:ext>
            </a:extLst>
          </p:cNvPr>
          <p:cNvSpPr/>
          <p:nvPr/>
        </p:nvSpPr>
        <p:spPr>
          <a:xfrm>
            <a:off x="10149385" y="4272610"/>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Health Center</a:t>
            </a:r>
            <a:endParaRPr lang="en-IN" sz="1400" dirty="0"/>
          </a:p>
        </p:txBody>
      </p:sp>
      <p:sp>
        <p:nvSpPr>
          <p:cNvPr id="14" name="Rectangle 13">
            <a:extLst>
              <a:ext uri="{FF2B5EF4-FFF2-40B4-BE49-F238E27FC236}">
                <a16:creationId xmlns:a16="http://schemas.microsoft.com/office/drawing/2014/main" id="{268CF8BC-2AF5-6586-5BA5-66BC59A98821}"/>
              </a:ext>
            </a:extLst>
          </p:cNvPr>
          <p:cNvSpPr/>
          <p:nvPr/>
        </p:nvSpPr>
        <p:spPr>
          <a:xfrm>
            <a:off x="7445828" y="4366001"/>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21C4C26-1992-8DB9-913A-269EFDBDF28E}"/>
              </a:ext>
            </a:extLst>
          </p:cNvPr>
          <p:cNvSpPr/>
          <p:nvPr/>
        </p:nvSpPr>
        <p:spPr>
          <a:xfrm>
            <a:off x="9561001" y="4375011"/>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AFB0113-705C-3B78-DB36-44B8870217E1}"/>
              </a:ext>
            </a:extLst>
          </p:cNvPr>
          <p:cNvSpPr/>
          <p:nvPr/>
        </p:nvSpPr>
        <p:spPr>
          <a:xfrm>
            <a:off x="11663895" y="4375011"/>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082FF5DF-5A64-6092-C05A-9AA7780A7E6D}"/>
              </a:ext>
            </a:extLst>
          </p:cNvPr>
          <p:cNvSpPr/>
          <p:nvPr/>
        </p:nvSpPr>
        <p:spPr>
          <a:xfrm>
            <a:off x="5943601" y="4761801"/>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Club House</a:t>
            </a:r>
            <a:endParaRPr lang="en-IN" sz="1400" dirty="0"/>
          </a:p>
        </p:txBody>
      </p:sp>
      <p:sp>
        <p:nvSpPr>
          <p:cNvPr id="18" name="Rectangle: Rounded Corners 17">
            <a:extLst>
              <a:ext uri="{FF2B5EF4-FFF2-40B4-BE49-F238E27FC236}">
                <a16:creationId xmlns:a16="http://schemas.microsoft.com/office/drawing/2014/main" id="{44DC66EC-7F8F-9DCC-F3CF-B93B9A7C3111}"/>
              </a:ext>
            </a:extLst>
          </p:cNvPr>
          <p:cNvSpPr/>
          <p:nvPr/>
        </p:nvSpPr>
        <p:spPr>
          <a:xfrm>
            <a:off x="8046493" y="474861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Children Play Area</a:t>
            </a:r>
            <a:endParaRPr lang="en-IN" sz="1400" dirty="0"/>
          </a:p>
        </p:txBody>
      </p:sp>
      <p:sp>
        <p:nvSpPr>
          <p:cNvPr id="19" name="Rectangle: Rounded Corners 18">
            <a:extLst>
              <a:ext uri="{FF2B5EF4-FFF2-40B4-BE49-F238E27FC236}">
                <a16:creationId xmlns:a16="http://schemas.microsoft.com/office/drawing/2014/main" id="{23F8DE05-C0E4-6299-48F5-14AC56BACDBB}"/>
              </a:ext>
            </a:extLst>
          </p:cNvPr>
          <p:cNvSpPr/>
          <p:nvPr/>
        </p:nvSpPr>
        <p:spPr>
          <a:xfrm>
            <a:off x="10149385" y="4748619"/>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Jogging Park</a:t>
            </a:r>
            <a:endParaRPr lang="en-IN" sz="1400" dirty="0"/>
          </a:p>
        </p:txBody>
      </p:sp>
      <p:sp>
        <p:nvSpPr>
          <p:cNvPr id="20" name="Rectangle 19">
            <a:extLst>
              <a:ext uri="{FF2B5EF4-FFF2-40B4-BE49-F238E27FC236}">
                <a16:creationId xmlns:a16="http://schemas.microsoft.com/office/drawing/2014/main" id="{611A351A-D8FD-F25C-B2F3-DF98113FD4B6}"/>
              </a:ext>
            </a:extLst>
          </p:cNvPr>
          <p:cNvSpPr/>
          <p:nvPr/>
        </p:nvSpPr>
        <p:spPr>
          <a:xfrm>
            <a:off x="7445828" y="4842010"/>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F300B49B-012C-BD53-1A2D-F1FB02749208}"/>
              </a:ext>
            </a:extLst>
          </p:cNvPr>
          <p:cNvSpPr/>
          <p:nvPr/>
        </p:nvSpPr>
        <p:spPr>
          <a:xfrm>
            <a:off x="9561001" y="4851020"/>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AFE46301-574F-7A4D-C526-0268C3ABFAF0}"/>
              </a:ext>
            </a:extLst>
          </p:cNvPr>
          <p:cNvSpPr/>
          <p:nvPr/>
        </p:nvSpPr>
        <p:spPr>
          <a:xfrm>
            <a:off x="11663895" y="4851020"/>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E523BA1A-F7C1-7CE3-BE5F-4D9273716E9F}"/>
              </a:ext>
            </a:extLst>
          </p:cNvPr>
          <p:cNvSpPr/>
          <p:nvPr/>
        </p:nvSpPr>
        <p:spPr>
          <a:xfrm>
            <a:off x="5943601" y="530297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Yoga Center</a:t>
            </a:r>
            <a:endParaRPr lang="en-IN" sz="1400" dirty="0"/>
          </a:p>
        </p:txBody>
      </p:sp>
      <p:sp>
        <p:nvSpPr>
          <p:cNvPr id="24" name="Rectangle: Rounded Corners 23">
            <a:extLst>
              <a:ext uri="{FF2B5EF4-FFF2-40B4-BE49-F238E27FC236}">
                <a16:creationId xmlns:a16="http://schemas.microsoft.com/office/drawing/2014/main" id="{0B8903B7-BF30-1F62-6422-479CA79B4264}"/>
              </a:ext>
            </a:extLst>
          </p:cNvPr>
          <p:cNvSpPr/>
          <p:nvPr/>
        </p:nvSpPr>
        <p:spPr>
          <a:xfrm>
            <a:off x="8046493" y="5289795"/>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Power Backup</a:t>
            </a:r>
            <a:endParaRPr lang="en-IN" sz="1400" dirty="0"/>
          </a:p>
        </p:txBody>
      </p:sp>
      <p:sp>
        <p:nvSpPr>
          <p:cNvPr id="25" name="Rectangle: Rounded Corners 24">
            <a:extLst>
              <a:ext uri="{FF2B5EF4-FFF2-40B4-BE49-F238E27FC236}">
                <a16:creationId xmlns:a16="http://schemas.microsoft.com/office/drawing/2014/main" id="{9E985894-CED7-FEDB-6AF6-439895D181B9}"/>
              </a:ext>
            </a:extLst>
          </p:cNvPr>
          <p:cNvSpPr/>
          <p:nvPr/>
        </p:nvSpPr>
        <p:spPr>
          <a:xfrm>
            <a:off x="10149385" y="5289795"/>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Lifts</a:t>
            </a:r>
            <a:endParaRPr lang="en-IN" sz="1400" dirty="0"/>
          </a:p>
        </p:txBody>
      </p:sp>
      <p:sp>
        <p:nvSpPr>
          <p:cNvPr id="26" name="Rectangle 25">
            <a:extLst>
              <a:ext uri="{FF2B5EF4-FFF2-40B4-BE49-F238E27FC236}">
                <a16:creationId xmlns:a16="http://schemas.microsoft.com/office/drawing/2014/main" id="{69ECE2EB-55A0-985F-5CF2-DD468D6710A6}"/>
              </a:ext>
            </a:extLst>
          </p:cNvPr>
          <p:cNvSpPr/>
          <p:nvPr/>
        </p:nvSpPr>
        <p:spPr>
          <a:xfrm>
            <a:off x="7445828" y="5383186"/>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603109E8-3ABA-1B3E-5340-7B1F74481B5B}"/>
              </a:ext>
            </a:extLst>
          </p:cNvPr>
          <p:cNvSpPr/>
          <p:nvPr/>
        </p:nvSpPr>
        <p:spPr>
          <a:xfrm>
            <a:off x="9561001" y="5392196"/>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E32A41F3-B5BA-3D91-B288-DCA9368FAB2E}"/>
              </a:ext>
            </a:extLst>
          </p:cNvPr>
          <p:cNvSpPr/>
          <p:nvPr/>
        </p:nvSpPr>
        <p:spPr>
          <a:xfrm>
            <a:off x="11663895" y="5392196"/>
            <a:ext cx="250729" cy="20510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hlinkClick r:id="rId3" action="ppaction://hlinksldjump"/>
            <a:extLst>
              <a:ext uri="{FF2B5EF4-FFF2-40B4-BE49-F238E27FC236}">
                <a16:creationId xmlns:a16="http://schemas.microsoft.com/office/drawing/2014/main" id="{1844B61D-F27F-3352-67D3-18D7A935FAC7}"/>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1" name="Rectangle 30">
            <a:extLst>
              <a:ext uri="{FF2B5EF4-FFF2-40B4-BE49-F238E27FC236}">
                <a16:creationId xmlns:a16="http://schemas.microsoft.com/office/drawing/2014/main" id="{3CB94F18-EEB1-98EA-0732-F5AE694B2A23}"/>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2" name="Table 31">
            <a:extLst>
              <a:ext uri="{FF2B5EF4-FFF2-40B4-BE49-F238E27FC236}">
                <a16:creationId xmlns:a16="http://schemas.microsoft.com/office/drawing/2014/main" id="{26E10D21-28AD-1841-7942-FD489760F9A5}"/>
              </a:ext>
            </a:extLst>
          </p:cNvPr>
          <p:cNvGraphicFramePr>
            <a:graphicFrameLocks noGrp="1"/>
          </p:cNvGraphicFramePr>
          <p:nvPr>
            <p:extLst>
              <p:ext uri="{D42A27DB-BD31-4B8C-83A1-F6EECF244321}">
                <p14:modId xmlns:p14="http://schemas.microsoft.com/office/powerpoint/2010/main" val="2566976798"/>
              </p:ext>
            </p:extLst>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33" name="Rectangle: Rounded Corners 32">
            <a:extLst>
              <a:ext uri="{FF2B5EF4-FFF2-40B4-BE49-F238E27FC236}">
                <a16:creationId xmlns:a16="http://schemas.microsoft.com/office/drawing/2014/main" id="{6F891691-1DAA-77F5-4735-45C93B31378C}"/>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34" name="Rectangle: Rounded Corners 33">
            <a:extLst>
              <a:ext uri="{FF2B5EF4-FFF2-40B4-BE49-F238E27FC236}">
                <a16:creationId xmlns:a16="http://schemas.microsoft.com/office/drawing/2014/main" id="{4ADD6D77-F984-38BD-35EE-53FBA3FC5DF1}"/>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35" name="Rectangle: Rounded Corners 34">
            <a:extLst>
              <a:ext uri="{FF2B5EF4-FFF2-40B4-BE49-F238E27FC236}">
                <a16:creationId xmlns:a16="http://schemas.microsoft.com/office/drawing/2014/main" id="{67B85361-83D7-D7B5-DEF4-D5E412E184BF}"/>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36" name="Rectangle: Rounded Corners 35">
            <a:extLst>
              <a:ext uri="{FF2B5EF4-FFF2-40B4-BE49-F238E27FC236}">
                <a16:creationId xmlns:a16="http://schemas.microsoft.com/office/drawing/2014/main" id="{DC3E82AA-02E8-AA82-B4B6-10DA77D696AD}"/>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37" name="Rectangle: Rounded Corners 36">
            <a:extLst>
              <a:ext uri="{FF2B5EF4-FFF2-40B4-BE49-F238E27FC236}">
                <a16:creationId xmlns:a16="http://schemas.microsoft.com/office/drawing/2014/main" id="{496E8EE1-19F1-68A6-13BE-9F68A8CDEBFA}"/>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38" name="Rectangle: Rounded Corners 37">
            <a:extLst>
              <a:ext uri="{FF2B5EF4-FFF2-40B4-BE49-F238E27FC236}">
                <a16:creationId xmlns:a16="http://schemas.microsoft.com/office/drawing/2014/main" id="{B3E5ACC6-3CBB-19F5-EDC9-6417A8EA7154}"/>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39" name="Rectangle: Rounded Corners 38">
            <a:extLst>
              <a:ext uri="{FF2B5EF4-FFF2-40B4-BE49-F238E27FC236}">
                <a16:creationId xmlns:a16="http://schemas.microsoft.com/office/drawing/2014/main" id="{9543FB69-B8E3-D158-ED2A-3E3F52D9260F}"/>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40" name="Rectangle: Rounded Corners 39">
            <a:extLst>
              <a:ext uri="{FF2B5EF4-FFF2-40B4-BE49-F238E27FC236}">
                <a16:creationId xmlns:a16="http://schemas.microsoft.com/office/drawing/2014/main" id="{D959DB28-325B-97C9-CA49-5DA62DC3934F}"/>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41" name="Rectangle 40">
            <a:extLst>
              <a:ext uri="{FF2B5EF4-FFF2-40B4-BE49-F238E27FC236}">
                <a16:creationId xmlns:a16="http://schemas.microsoft.com/office/drawing/2014/main" id="{C909BD2C-F8DA-996C-B7B6-353DC79F5E47}"/>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42" name="Rectangle: Rounded Corners 41">
            <a:extLst>
              <a:ext uri="{FF2B5EF4-FFF2-40B4-BE49-F238E27FC236}">
                <a16:creationId xmlns:a16="http://schemas.microsoft.com/office/drawing/2014/main" id="{1DD36CF9-096D-8330-5AEE-39DBAACA5942}"/>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43" name="Rectangle: Rounded Corners 42">
            <a:hlinkClick r:id="rId4" action="ppaction://hlinksldjump"/>
            <a:extLst>
              <a:ext uri="{FF2B5EF4-FFF2-40B4-BE49-F238E27FC236}">
                <a16:creationId xmlns:a16="http://schemas.microsoft.com/office/drawing/2014/main" id="{F4D19DF8-B7BB-DB1E-9AF3-B238A5E684E3}"/>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Tree>
    <p:extLst>
      <p:ext uri="{BB962C8B-B14F-4D97-AF65-F5344CB8AC3E}">
        <p14:creationId xmlns:p14="http://schemas.microsoft.com/office/powerpoint/2010/main" val="402454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70A767-41B1-8B53-0492-AE7B2127913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DED0A39-9396-0914-1321-01778721AD2A}"/>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877E538-4EBC-C92F-BE62-3F42F4143B79}"/>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9" name="Rectangle: Rounded Corners 8">
            <a:extLst>
              <a:ext uri="{FF2B5EF4-FFF2-40B4-BE49-F238E27FC236}">
                <a16:creationId xmlns:a16="http://schemas.microsoft.com/office/drawing/2014/main" id="{E8007418-BEBB-72D8-5703-AD217D9FBB7B}"/>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10" name="Rectangle: Rounded Corners 9">
            <a:extLst>
              <a:ext uri="{FF2B5EF4-FFF2-40B4-BE49-F238E27FC236}">
                <a16:creationId xmlns:a16="http://schemas.microsoft.com/office/drawing/2014/main" id="{C459AF32-56FD-A57B-BEE7-3F1F095B058E}"/>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15" name="Rectangle: Rounded Corners 14">
            <a:hlinkClick r:id="rId2" action="ppaction://hlinksldjump"/>
            <a:extLst>
              <a:ext uri="{FF2B5EF4-FFF2-40B4-BE49-F238E27FC236}">
                <a16:creationId xmlns:a16="http://schemas.microsoft.com/office/drawing/2014/main" id="{B4E7F7BD-0372-08FE-FEDE-5F4FCE6DFC7C}"/>
              </a:ext>
            </a:extLst>
          </p:cNvPr>
          <p:cNvSpPr/>
          <p:nvPr/>
        </p:nvSpPr>
        <p:spPr>
          <a:xfrm>
            <a:off x="6563297" y="6466114"/>
            <a:ext cx="1420597" cy="3147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Book a Flat</a:t>
            </a:r>
            <a:endParaRPr lang="en-IN" sz="1100" dirty="0"/>
          </a:p>
        </p:txBody>
      </p:sp>
      <p:sp>
        <p:nvSpPr>
          <p:cNvPr id="16" name="Rectangle: Rounded Corners 15">
            <a:hlinkClick r:id="rId3" action="ppaction://hlinksldjump"/>
            <a:extLst>
              <a:ext uri="{FF2B5EF4-FFF2-40B4-BE49-F238E27FC236}">
                <a16:creationId xmlns:a16="http://schemas.microsoft.com/office/drawing/2014/main" id="{72D8344E-C0E8-F82F-2507-10F42F1BA7EC}"/>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7" name="Rectangle: Rounded Corners 16">
            <a:hlinkClick r:id="rId4" action="ppaction://hlinksldjump"/>
            <a:extLst>
              <a:ext uri="{FF2B5EF4-FFF2-40B4-BE49-F238E27FC236}">
                <a16:creationId xmlns:a16="http://schemas.microsoft.com/office/drawing/2014/main" id="{9056C325-BCBE-0821-33EF-7A13036F0D11}"/>
              </a:ext>
            </a:extLst>
          </p:cNvPr>
          <p:cNvSpPr/>
          <p:nvPr/>
        </p:nvSpPr>
        <p:spPr>
          <a:xfrm>
            <a:off x="9206971"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18" name="Arrow: Left 17">
            <a:hlinkClick r:id="rId5" action="ppaction://hlinksldjump"/>
            <a:extLst>
              <a:ext uri="{FF2B5EF4-FFF2-40B4-BE49-F238E27FC236}">
                <a16:creationId xmlns:a16="http://schemas.microsoft.com/office/drawing/2014/main" id="{8DE495E2-88F1-E0AD-6B8E-B4FDF4F65353}"/>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0C0A23D-0023-A995-96F6-16EE3AEED97F}"/>
              </a:ext>
            </a:extLst>
          </p:cNvPr>
          <p:cNvPicPr>
            <a:picLocks noChangeAspect="1"/>
          </p:cNvPicPr>
          <p:nvPr/>
        </p:nvPicPr>
        <p:blipFill>
          <a:blip r:embed="rId6"/>
          <a:srcRect l="-700" t="801" r="33927" b="-801"/>
          <a:stretch>
            <a:fillRect/>
          </a:stretch>
        </p:blipFill>
        <p:spPr>
          <a:xfrm>
            <a:off x="4220987" y="2100218"/>
            <a:ext cx="6677906" cy="1943647"/>
          </a:xfrm>
          <a:prstGeom prst="rect">
            <a:avLst/>
          </a:prstGeom>
        </p:spPr>
      </p:pic>
      <p:pic>
        <p:nvPicPr>
          <p:cNvPr id="11" name="Picture 10">
            <a:extLst>
              <a:ext uri="{FF2B5EF4-FFF2-40B4-BE49-F238E27FC236}">
                <a16:creationId xmlns:a16="http://schemas.microsoft.com/office/drawing/2014/main" id="{25E0C674-9D4F-1233-11B2-9DEDEA93D67F}"/>
              </a:ext>
            </a:extLst>
          </p:cNvPr>
          <p:cNvPicPr>
            <a:picLocks noChangeAspect="1"/>
          </p:cNvPicPr>
          <p:nvPr/>
        </p:nvPicPr>
        <p:blipFill>
          <a:blip r:embed="rId6"/>
          <a:srcRect l="66772"/>
          <a:stretch>
            <a:fillRect/>
          </a:stretch>
        </p:blipFill>
        <p:spPr>
          <a:xfrm>
            <a:off x="7682901" y="4128729"/>
            <a:ext cx="3215992" cy="1755105"/>
          </a:xfrm>
          <a:prstGeom prst="rect">
            <a:avLst/>
          </a:prstGeom>
        </p:spPr>
      </p:pic>
      <p:pic>
        <p:nvPicPr>
          <p:cNvPr id="20" name="Picture 19">
            <a:extLst>
              <a:ext uri="{FF2B5EF4-FFF2-40B4-BE49-F238E27FC236}">
                <a16:creationId xmlns:a16="http://schemas.microsoft.com/office/drawing/2014/main" id="{073C05F2-DBFE-CF20-F8D3-9CD81D62C048}"/>
              </a:ext>
            </a:extLst>
          </p:cNvPr>
          <p:cNvPicPr>
            <a:picLocks noChangeAspect="1"/>
          </p:cNvPicPr>
          <p:nvPr/>
        </p:nvPicPr>
        <p:blipFill>
          <a:blip r:embed="rId7"/>
          <a:stretch>
            <a:fillRect/>
          </a:stretch>
        </p:blipFill>
        <p:spPr>
          <a:xfrm>
            <a:off x="4272927" y="4137525"/>
            <a:ext cx="3409973" cy="1737511"/>
          </a:xfrm>
          <a:prstGeom prst="rect">
            <a:avLst/>
          </a:prstGeom>
        </p:spPr>
      </p:pic>
      <p:pic>
        <p:nvPicPr>
          <p:cNvPr id="21" name="Picture 20">
            <a:extLst>
              <a:ext uri="{FF2B5EF4-FFF2-40B4-BE49-F238E27FC236}">
                <a16:creationId xmlns:a16="http://schemas.microsoft.com/office/drawing/2014/main" id="{6A848807-A848-6F0D-3583-70B2636A3419}"/>
              </a:ext>
            </a:extLst>
          </p:cNvPr>
          <p:cNvPicPr>
            <a:picLocks noChangeAspect="1"/>
          </p:cNvPicPr>
          <p:nvPr/>
        </p:nvPicPr>
        <p:blipFill>
          <a:blip r:embed="rId8"/>
          <a:srcRect b="17757"/>
          <a:stretch>
            <a:fillRect/>
          </a:stretch>
        </p:blipFill>
        <p:spPr>
          <a:xfrm>
            <a:off x="0" y="1446245"/>
            <a:ext cx="3713584" cy="5411755"/>
          </a:xfrm>
          <a:prstGeom prst="rect">
            <a:avLst/>
          </a:prstGeom>
        </p:spPr>
      </p:pic>
      <p:graphicFrame>
        <p:nvGraphicFramePr>
          <p:cNvPr id="22" name="Table 21">
            <a:extLst>
              <a:ext uri="{FF2B5EF4-FFF2-40B4-BE49-F238E27FC236}">
                <a16:creationId xmlns:a16="http://schemas.microsoft.com/office/drawing/2014/main" id="{86F9AC4C-8E0B-E7BF-2A56-770EE60C737F}"/>
              </a:ext>
            </a:extLst>
          </p:cNvPr>
          <p:cNvGraphicFramePr>
            <a:graphicFrameLocks noGrp="1"/>
          </p:cNvGraphicFramePr>
          <p:nvPr>
            <p:extLst>
              <p:ext uri="{D42A27DB-BD31-4B8C-83A1-F6EECF244321}">
                <p14:modId xmlns:p14="http://schemas.microsoft.com/office/powerpoint/2010/main" val="3322540903"/>
              </p:ext>
            </p:extLst>
          </p:nvPr>
        </p:nvGraphicFramePr>
        <p:xfrm>
          <a:off x="27992" y="1220030"/>
          <a:ext cx="11962087" cy="457200"/>
        </p:xfrm>
        <a:graphic>
          <a:graphicData uri="http://schemas.openxmlformats.org/drawingml/2006/table">
            <a:tbl>
              <a:tblPr firstRow="1" bandRow="1">
                <a:tableStyleId>{5C22544A-7EE6-4342-B048-85BDC9FD1C3A}</a:tableStyleId>
              </a:tblPr>
              <a:tblGrid>
                <a:gridCol w="3617975">
                  <a:extLst>
                    <a:ext uri="{9D8B030D-6E8A-4147-A177-3AD203B41FA5}">
                      <a16:colId xmlns:a16="http://schemas.microsoft.com/office/drawing/2014/main" val="230775505"/>
                    </a:ext>
                  </a:extLst>
                </a:gridCol>
                <a:gridCol w="1192016">
                  <a:extLst>
                    <a:ext uri="{9D8B030D-6E8A-4147-A177-3AD203B41FA5}">
                      <a16:colId xmlns:a16="http://schemas.microsoft.com/office/drawing/2014/main" val="907134791"/>
                    </a:ext>
                  </a:extLst>
                </a:gridCol>
                <a:gridCol w="1192016">
                  <a:extLst>
                    <a:ext uri="{9D8B030D-6E8A-4147-A177-3AD203B41FA5}">
                      <a16:colId xmlns:a16="http://schemas.microsoft.com/office/drawing/2014/main" val="1695442251"/>
                    </a:ext>
                  </a:extLst>
                </a:gridCol>
                <a:gridCol w="1192016">
                  <a:extLst>
                    <a:ext uri="{9D8B030D-6E8A-4147-A177-3AD203B41FA5}">
                      <a16:colId xmlns:a16="http://schemas.microsoft.com/office/drawing/2014/main" val="3686765644"/>
                    </a:ext>
                  </a:extLst>
                </a:gridCol>
                <a:gridCol w="1192016">
                  <a:extLst>
                    <a:ext uri="{9D8B030D-6E8A-4147-A177-3AD203B41FA5}">
                      <a16:colId xmlns:a16="http://schemas.microsoft.com/office/drawing/2014/main" val="4149670488"/>
                    </a:ext>
                  </a:extLst>
                </a:gridCol>
                <a:gridCol w="1192016">
                  <a:extLst>
                    <a:ext uri="{9D8B030D-6E8A-4147-A177-3AD203B41FA5}">
                      <a16:colId xmlns:a16="http://schemas.microsoft.com/office/drawing/2014/main" val="355720662"/>
                    </a:ext>
                  </a:extLst>
                </a:gridCol>
                <a:gridCol w="1192016">
                  <a:extLst>
                    <a:ext uri="{9D8B030D-6E8A-4147-A177-3AD203B41FA5}">
                      <a16:colId xmlns:a16="http://schemas.microsoft.com/office/drawing/2014/main" val="2086517765"/>
                    </a:ext>
                  </a:extLst>
                </a:gridCol>
                <a:gridCol w="1192016">
                  <a:extLst>
                    <a:ext uri="{9D8B030D-6E8A-4147-A177-3AD203B41FA5}">
                      <a16:colId xmlns:a16="http://schemas.microsoft.com/office/drawing/2014/main" val="1774807078"/>
                    </a:ext>
                  </a:extLst>
                </a:gridCol>
              </a:tblGrid>
              <a:tr h="370840">
                <a:tc>
                  <a:txBody>
                    <a:bodyPr/>
                    <a:lstStyle/>
                    <a:p>
                      <a:pPr algn="ct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tx1">
                              <a:lumMod val="75000"/>
                              <a:lumOff val="25000"/>
                            </a:schemeClr>
                          </a:solidFill>
                        </a:rPr>
                        <a:t>Project Highlights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Amenities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Gallery</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Videos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Mater Plan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Price</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Location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0730427"/>
                  </a:ext>
                </a:extLst>
              </a:tr>
            </a:tbl>
          </a:graphicData>
        </a:graphic>
      </p:graphicFrame>
      <p:sp>
        <p:nvSpPr>
          <p:cNvPr id="23" name="Rectangle: Rounded Corners 22">
            <a:extLst>
              <a:ext uri="{FF2B5EF4-FFF2-40B4-BE49-F238E27FC236}">
                <a16:creationId xmlns:a16="http://schemas.microsoft.com/office/drawing/2014/main" id="{C3029FC2-B762-78D7-BA78-9A001BCA9500}"/>
              </a:ext>
            </a:extLst>
          </p:cNvPr>
          <p:cNvSpPr/>
          <p:nvPr/>
        </p:nvSpPr>
        <p:spPr>
          <a:xfrm>
            <a:off x="3713584" y="1281639"/>
            <a:ext cx="989045" cy="352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24" name="Rectangle: Rounded Corners 23">
            <a:hlinkClick r:id="rId9" action="ppaction://hlinksldjump"/>
            <a:extLst>
              <a:ext uri="{FF2B5EF4-FFF2-40B4-BE49-F238E27FC236}">
                <a16:creationId xmlns:a16="http://schemas.microsoft.com/office/drawing/2014/main" id="{DC6377F7-22A3-E538-007B-AE8EF846B4B0}"/>
              </a:ext>
            </a:extLst>
          </p:cNvPr>
          <p:cNvSpPr/>
          <p:nvPr/>
        </p:nvSpPr>
        <p:spPr>
          <a:xfrm>
            <a:off x="3720581"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hlinkClick r:id="rId10" action="ppaction://hlinksldjump"/>
            <a:extLst>
              <a:ext uri="{FF2B5EF4-FFF2-40B4-BE49-F238E27FC236}">
                <a16:creationId xmlns:a16="http://schemas.microsoft.com/office/drawing/2014/main" id="{BEEC6485-BC3A-32BF-C9F6-516880786714}"/>
              </a:ext>
            </a:extLst>
          </p:cNvPr>
          <p:cNvSpPr/>
          <p:nvPr/>
        </p:nvSpPr>
        <p:spPr>
          <a:xfrm>
            <a:off x="4927334"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hlinkClick r:id="rId11" action="ppaction://hlinksldjump"/>
            <a:extLst>
              <a:ext uri="{FF2B5EF4-FFF2-40B4-BE49-F238E27FC236}">
                <a16:creationId xmlns:a16="http://schemas.microsoft.com/office/drawing/2014/main" id="{AB5CCF9B-4661-1993-ADB4-887D0EAC496E}"/>
              </a:ext>
            </a:extLst>
          </p:cNvPr>
          <p:cNvSpPr/>
          <p:nvPr/>
        </p:nvSpPr>
        <p:spPr>
          <a:xfrm>
            <a:off x="6134087"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hlinkClick r:id="rId12" action="ppaction://hlinksldjump"/>
            <a:extLst>
              <a:ext uri="{FF2B5EF4-FFF2-40B4-BE49-F238E27FC236}">
                <a16:creationId xmlns:a16="http://schemas.microsoft.com/office/drawing/2014/main" id="{FB1A8CA4-067A-A509-FF81-9C64FB43C209}"/>
              </a:ext>
            </a:extLst>
          </p:cNvPr>
          <p:cNvSpPr/>
          <p:nvPr/>
        </p:nvSpPr>
        <p:spPr>
          <a:xfrm>
            <a:off x="734084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hlinkClick r:id="rId13" action="ppaction://hlinksldjump"/>
            <a:extLst>
              <a:ext uri="{FF2B5EF4-FFF2-40B4-BE49-F238E27FC236}">
                <a16:creationId xmlns:a16="http://schemas.microsoft.com/office/drawing/2014/main" id="{5BC98C3E-C22B-EEB3-3A8B-F0628278C74E}"/>
              </a:ext>
            </a:extLst>
          </p:cNvPr>
          <p:cNvSpPr/>
          <p:nvPr/>
        </p:nvSpPr>
        <p:spPr>
          <a:xfrm>
            <a:off x="8547593"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hlinkClick r:id="rId14" action="ppaction://hlinksldjump"/>
            <a:extLst>
              <a:ext uri="{FF2B5EF4-FFF2-40B4-BE49-F238E27FC236}">
                <a16:creationId xmlns:a16="http://schemas.microsoft.com/office/drawing/2014/main" id="{05A77B9A-EED8-D422-1AB9-C582C6AC2E1A}"/>
              </a:ext>
            </a:extLst>
          </p:cNvPr>
          <p:cNvSpPr/>
          <p:nvPr/>
        </p:nvSpPr>
        <p:spPr>
          <a:xfrm>
            <a:off x="9754346"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hlinkClick r:id="rId15" action="ppaction://hlinksldjump"/>
            <a:extLst>
              <a:ext uri="{FF2B5EF4-FFF2-40B4-BE49-F238E27FC236}">
                <a16:creationId xmlns:a16="http://schemas.microsoft.com/office/drawing/2014/main" id="{4C403A3D-82EE-511E-FD27-20E21AD4B2F4}"/>
              </a:ext>
            </a:extLst>
          </p:cNvPr>
          <p:cNvSpPr/>
          <p:nvPr/>
        </p:nvSpPr>
        <p:spPr>
          <a:xfrm>
            <a:off x="1096110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3738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0E0AFA-E15F-FAD2-4B86-ADFE62D075E6}"/>
            </a:ext>
          </a:extLst>
        </p:cNvPr>
        <p:cNvGrpSpPr/>
        <p:nvPr/>
      </p:nvGrpSpPr>
      <p:grpSpPr>
        <a:xfrm>
          <a:off x="0" y="0"/>
          <a:ext cx="0" cy="0"/>
          <a:chOff x="0" y="0"/>
          <a:chExt cx="0" cy="0"/>
        </a:xfrm>
      </p:grpSpPr>
      <p:sp>
        <p:nvSpPr>
          <p:cNvPr id="16" name="Rectangle: Rounded Corners 15">
            <a:hlinkClick r:id="rId2" action="ppaction://hlinksldjump"/>
            <a:extLst>
              <a:ext uri="{FF2B5EF4-FFF2-40B4-BE49-F238E27FC236}">
                <a16:creationId xmlns:a16="http://schemas.microsoft.com/office/drawing/2014/main" id="{F2D5FB5C-E457-0E42-71B5-95DA64775F35}"/>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22" name="Rectangle 21">
            <a:extLst>
              <a:ext uri="{FF2B5EF4-FFF2-40B4-BE49-F238E27FC236}">
                <a16:creationId xmlns:a16="http://schemas.microsoft.com/office/drawing/2014/main" id="{16951283-E2C1-6F2F-81EA-8293FE29C7C1}"/>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A7296B73-10AF-DA8C-6C73-0D1E57C24789}"/>
              </a:ext>
            </a:extLst>
          </p:cNvPr>
          <p:cNvGraphicFramePr>
            <a:graphicFrameLocks noGrp="1"/>
          </p:cNvGraphicFramePr>
          <p:nvPr>
            <p:extLst>
              <p:ext uri="{D42A27DB-BD31-4B8C-83A1-F6EECF244321}">
                <p14:modId xmlns:p14="http://schemas.microsoft.com/office/powerpoint/2010/main" val="3614320048"/>
              </p:ext>
            </p:extLst>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extLst>
              <a:ext uri="{FF2B5EF4-FFF2-40B4-BE49-F238E27FC236}">
                <a16:creationId xmlns:a16="http://schemas.microsoft.com/office/drawing/2014/main" id="{A337DF76-4B30-2132-C4F4-442113DA0BD5}"/>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hlinkClick r:id="rId3" action="ppaction://hlinksldjump"/>
            <a:extLst>
              <a:ext uri="{FF2B5EF4-FFF2-40B4-BE49-F238E27FC236}">
                <a16:creationId xmlns:a16="http://schemas.microsoft.com/office/drawing/2014/main" id="{6004FCA2-8136-2D66-B999-9BCFE1B7A9E0}"/>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6B00D98D-C29F-2EBB-0F39-3670DEDE414D}"/>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BF029A68-2A67-D5ED-F650-03D049027CD3}"/>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FF98F243-3569-4E41-0168-565A40F50826}"/>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66BBB8ED-4767-D7C9-E8D4-515B1F39DC48}"/>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extLst>
              <a:ext uri="{FF2B5EF4-FFF2-40B4-BE49-F238E27FC236}">
                <a16:creationId xmlns:a16="http://schemas.microsoft.com/office/drawing/2014/main" id="{1BCD3BED-AC19-9144-A90C-EDF1465D5801}"/>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extLst>
              <a:ext uri="{FF2B5EF4-FFF2-40B4-BE49-F238E27FC236}">
                <a16:creationId xmlns:a16="http://schemas.microsoft.com/office/drawing/2014/main" id="{F692BD13-6F9C-675E-D6D5-D2D77F31C777}"/>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 name="Rectangle 1">
            <a:extLst>
              <a:ext uri="{FF2B5EF4-FFF2-40B4-BE49-F238E27FC236}">
                <a16:creationId xmlns:a16="http://schemas.microsoft.com/office/drawing/2014/main" id="{0287EADC-585E-0D3A-B974-506AB90CC9D3}"/>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02EB8D11-3F9F-1DB6-F73E-A25C63B9E59F}"/>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7" name="Rectangle: Rounded Corners 6">
            <a:hlinkClick r:id="rId4" action="ppaction://hlinksldjump"/>
            <a:extLst>
              <a:ext uri="{FF2B5EF4-FFF2-40B4-BE49-F238E27FC236}">
                <a16:creationId xmlns:a16="http://schemas.microsoft.com/office/drawing/2014/main" id="{F01BDF1B-7000-90C3-F2E4-572EBCC176A8}"/>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Tree>
    <p:extLst>
      <p:ext uri="{BB962C8B-B14F-4D97-AF65-F5344CB8AC3E}">
        <p14:creationId xmlns:p14="http://schemas.microsoft.com/office/powerpoint/2010/main" val="942641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DBF766-991C-E70D-885F-41963545E13C}"/>
              </a:ext>
            </a:extLst>
          </p:cNvPr>
          <p:cNvPicPr>
            <a:picLocks noChangeAspect="1"/>
          </p:cNvPicPr>
          <p:nvPr/>
        </p:nvPicPr>
        <p:blipFill>
          <a:blip r:embed="rId2"/>
          <a:stretch>
            <a:fillRect/>
          </a:stretch>
        </p:blipFill>
        <p:spPr>
          <a:xfrm>
            <a:off x="6553586" y="2637851"/>
            <a:ext cx="4903186" cy="3134360"/>
          </a:xfrm>
          <a:prstGeom prst="rect">
            <a:avLst/>
          </a:prstGeom>
        </p:spPr>
      </p:pic>
      <p:sp>
        <p:nvSpPr>
          <p:cNvPr id="3" name="Rectangle: Rounded Corners 2">
            <a:hlinkClick r:id="rId3" action="ppaction://hlinksldjump"/>
            <a:extLst>
              <a:ext uri="{FF2B5EF4-FFF2-40B4-BE49-F238E27FC236}">
                <a16:creationId xmlns:a16="http://schemas.microsoft.com/office/drawing/2014/main" id="{766BBBFF-1B91-16C0-07E0-1540F6C88F0C}"/>
              </a:ext>
            </a:extLst>
          </p:cNvPr>
          <p:cNvSpPr/>
          <p:nvPr/>
        </p:nvSpPr>
        <p:spPr>
          <a:xfrm>
            <a:off x="8396763" y="622447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4" name="Rectangle: Rounded Corners 3">
            <a:hlinkClick r:id="rId4" action="ppaction://hlinksldjump"/>
            <a:extLst>
              <a:ext uri="{FF2B5EF4-FFF2-40B4-BE49-F238E27FC236}">
                <a16:creationId xmlns:a16="http://schemas.microsoft.com/office/drawing/2014/main" id="{E8A42AAB-42A1-BAFB-D5D5-AAF15665E644}"/>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6" name="Rectangle 5">
            <a:extLst>
              <a:ext uri="{FF2B5EF4-FFF2-40B4-BE49-F238E27FC236}">
                <a16:creationId xmlns:a16="http://schemas.microsoft.com/office/drawing/2014/main" id="{969D7C58-6044-368D-0303-81ED5DEEF9A9}"/>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7" name="Table 6">
            <a:extLst>
              <a:ext uri="{FF2B5EF4-FFF2-40B4-BE49-F238E27FC236}">
                <a16:creationId xmlns:a16="http://schemas.microsoft.com/office/drawing/2014/main" id="{3AA42BD8-FC19-1BD8-C6C6-3561CB11040D}"/>
              </a:ext>
            </a:extLst>
          </p:cNvPr>
          <p:cNvGraphicFramePr>
            <a:graphicFrameLocks noGrp="1"/>
          </p:cNvGraphicFramePr>
          <p:nvPr>
            <p:extLst>
              <p:ext uri="{D42A27DB-BD31-4B8C-83A1-F6EECF244321}">
                <p14:modId xmlns:p14="http://schemas.microsoft.com/office/powerpoint/2010/main" val="2857491264"/>
              </p:ext>
            </p:extLst>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8" name="Rectangle: Rounded Corners 7">
            <a:extLst>
              <a:ext uri="{FF2B5EF4-FFF2-40B4-BE49-F238E27FC236}">
                <a16:creationId xmlns:a16="http://schemas.microsoft.com/office/drawing/2014/main" id="{6BC47792-C9EA-1DA5-9E93-DD79D1BA9967}"/>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9" name="Rectangle: Rounded Corners 8">
            <a:extLst>
              <a:ext uri="{FF2B5EF4-FFF2-40B4-BE49-F238E27FC236}">
                <a16:creationId xmlns:a16="http://schemas.microsoft.com/office/drawing/2014/main" id="{722EB0CD-0834-493D-46DE-3A2BAD50A053}"/>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5E54AEE7-6712-02D4-48EF-AE1599B0D83C}"/>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1" name="Rectangle: Rounded Corners 10">
            <a:extLst>
              <a:ext uri="{FF2B5EF4-FFF2-40B4-BE49-F238E27FC236}">
                <a16:creationId xmlns:a16="http://schemas.microsoft.com/office/drawing/2014/main" id="{6834D77F-9039-F7D7-C470-872D32D4F839}"/>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EB1F7DA6-8B78-AFF7-FD92-0862D9292700}"/>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665EBEAD-00FD-A2D5-F4FF-A50842A53924}"/>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70CD8E86-D903-62AC-2F21-6BBF16F2CB06}"/>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5" name="Rectangle: Rounded Corners 14">
            <a:extLst>
              <a:ext uri="{FF2B5EF4-FFF2-40B4-BE49-F238E27FC236}">
                <a16:creationId xmlns:a16="http://schemas.microsoft.com/office/drawing/2014/main" id="{6BD21E4A-3A3D-828B-1F07-E529A9C66F7E}"/>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6" name="Rectangle 15">
            <a:extLst>
              <a:ext uri="{FF2B5EF4-FFF2-40B4-BE49-F238E27FC236}">
                <a16:creationId xmlns:a16="http://schemas.microsoft.com/office/drawing/2014/main" id="{35ED23A7-4EF1-2295-9524-B8EF3EF433F4}"/>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17" name="Rectangle: Rounded Corners 16">
            <a:extLst>
              <a:ext uri="{FF2B5EF4-FFF2-40B4-BE49-F238E27FC236}">
                <a16:creationId xmlns:a16="http://schemas.microsoft.com/office/drawing/2014/main" id="{7B13B891-D47B-DD07-99D7-2F42DF0E3371}"/>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18" name="Rectangle: Rounded Corners 17">
            <a:hlinkClick r:id="rId5" action="ppaction://hlinksldjump"/>
            <a:extLst>
              <a:ext uri="{FF2B5EF4-FFF2-40B4-BE49-F238E27FC236}">
                <a16:creationId xmlns:a16="http://schemas.microsoft.com/office/drawing/2014/main" id="{A7DB8DF0-D232-BEDC-703B-A18182FF5DE8}"/>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Tree>
    <p:extLst>
      <p:ext uri="{BB962C8B-B14F-4D97-AF65-F5344CB8AC3E}">
        <p14:creationId xmlns:p14="http://schemas.microsoft.com/office/powerpoint/2010/main" val="35870491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C0501B-4E97-F12B-636C-D48ACFCB429F}"/>
            </a:ext>
          </a:extLst>
        </p:cNvPr>
        <p:cNvGrpSpPr/>
        <p:nvPr/>
      </p:nvGrpSpPr>
      <p:grpSpPr>
        <a:xfrm>
          <a:off x="0" y="0"/>
          <a:ext cx="0" cy="0"/>
          <a:chOff x="0" y="0"/>
          <a:chExt cx="0" cy="0"/>
        </a:xfrm>
      </p:grpSpPr>
      <p:sp>
        <p:nvSpPr>
          <p:cNvPr id="16" name="Rectangle: Rounded Corners 15">
            <a:hlinkClick r:id="rId2" action="ppaction://hlinksldjump"/>
            <a:extLst>
              <a:ext uri="{FF2B5EF4-FFF2-40B4-BE49-F238E27FC236}">
                <a16:creationId xmlns:a16="http://schemas.microsoft.com/office/drawing/2014/main" id="{2871ED5A-B681-00B9-739D-5404DD95CF7E}"/>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22" name="Rectangle 21">
            <a:extLst>
              <a:ext uri="{FF2B5EF4-FFF2-40B4-BE49-F238E27FC236}">
                <a16:creationId xmlns:a16="http://schemas.microsoft.com/office/drawing/2014/main" id="{59FA0FC3-C6A1-82AF-FA2A-5F9EF5AE9851}"/>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CC55A817-6F70-B581-6602-2D50FC80025E}"/>
              </a:ext>
            </a:extLst>
          </p:cNvPr>
          <p:cNvGraphicFramePr>
            <a:graphicFrameLocks noGrp="1"/>
          </p:cNvGraphicFramePr>
          <p:nvPr>
            <p:extLst>
              <p:ext uri="{D42A27DB-BD31-4B8C-83A1-F6EECF244321}">
                <p14:modId xmlns:p14="http://schemas.microsoft.com/office/powerpoint/2010/main" val="2158082159"/>
              </p:ext>
            </p:extLst>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hlinkClick r:id="rId3" action="ppaction://hlinksldjump"/>
            <a:extLst>
              <a:ext uri="{FF2B5EF4-FFF2-40B4-BE49-F238E27FC236}">
                <a16:creationId xmlns:a16="http://schemas.microsoft.com/office/drawing/2014/main" id="{02C33FA4-4F1B-5726-93EA-667C5AFF7D62}"/>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extLst>
              <a:ext uri="{FF2B5EF4-FFF2-40B4-BE49-F238E27FC236}">
                <a16:creationId xmlns:a16="http://schemas.microsoft.com/office/drawing/2014/main" id="{506F979D-1B63-E61F-EB57-80C0751DEFF3}"/>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1450EA17-BCFD-8C80-A145-52D515D2237D}"/>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DEA452DF-A13D-5400-0A40-FB27500B3D97}"/>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55F71DC8-1DAD-E151-1A9E-6E360CA6BCFA}"/>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5B275B05-5751-0957-3C33-5A9A3CF4F845}"/>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extLst>
              <a:ext uri="{FF2B5EF4-FFF2-40B4-BE49-F238E27FC236}">
                <a16:creationId xmlns:a16="http://schemas.microsoft.com/office/drawing/2014/main" id="{EBF4B59F-2E42-1C48-BF24-651162B6A27B}"/>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extLst>
              <a:ext uri="{FF2B5EF4-FFF2-40B4-BE49-F238E27FC236}">
                <a16:creationId xmlns:a16="http://schemas.microsoft.com/office/drawing/2014/main" id="{42C9D25D-8FAC-1746-CA4A-3B61D4D8742F}"/>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 name="Rectangle 1">
            <a:extLst>
              <a:ext uri="{FF2B5EF4-FFF2-40B4-BE49-F238E27FC236}">
                <a16:creationId xmlns:a16="http://schemas.microsoft.com/office/drawing/2014/main" id="{20AB4D60-E290-A7DF-67D7-9E82CF312490}"/>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2A5AAFDC-9DBE-F109-55CC-3CBCE9A522B7}"/>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7" name="Rectangle: Rounded Corners 6">
            <a:hlinkClick r:id="rId4" action="ppaction://hlinksldjump"/>
            <a:extLst>
              <a:ext uri="{FF2B5EF4-FFF2-40B4-BE49-F238E27FC236}">
                <a16:creationId xmlns:a16="http://schemas.microsoft.com/office/drawing/2014/main" id="{53AD1CB8-3905-46B2-0383-0A4284AF5FFB}"/>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Tree>
    <p:extLst>
      <p:ext uri="{BB962C8B-B14F-4D97-AF65-F5344CB8AC3E}">
        <p14:creationId xmlns:p14="http://schemas.microsoft.com/office/powerpoint/2010/main" val="2662916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CDF792-82E0-C823-3528-3459A3B1541B}"/>
            </a:ext>
          </a:extLst>
        </p:cNvPr>
        <p:cNvGrpSpPr/>
        <p:nvPr/>
      </p:nvGrpSpPr>
      <p:grpSpPr>
        <a:xfrm>
          <a:off x="0" y="0"/>
          <a:ext cx="0" cy="0"/>
          <a:chOff x="0" y="0"/>
          <a:chExt cx="0" cy="0"/>
        </a:xfrm>
      </p:grpSpPr>
      <p:sp>
        <p:nvSpPr>
          <p:cNvPr id="16" name="Rectangle: Rounded Corners 15">
            <a:hlinkClick r:id="rId2" action="ppaction://hlinksldjump"/>
            <a:extLst>
              <a:ext uri="{FF2B5EF4-FFF2-40B4-BE49-F238E27FC236}">
                <a16:creationId xmlns:a16="http://schemas.microsoft.com/office/drawing/2014/main" id="{EE3A2584-36EB-2FB1-9292-75B3DB26E72D}"/>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22" name="Rectangle 21">
            <a:extLst>
              <a:ext uri="{FF2B5EF4-FFF2-40B4-BE49-F238E27FC236}">
                <a16:creationId xmlns:a16="http://schemas.microsoft.com/office/drawing/2014/main" id="{265E3219-99CF-0514-5EB1-F5AF6796C97A}"/>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AB245F16-A250-3181-ABF6-FCEC8618888E}"/>
              </a:ext>
            </a:extLst>
          </p:cNvPr>
          <p:cNvGraphicFramePr>
            <a:graphicFrameLocks noGrp="1"/>
          </p:cNvGraphicFramePr>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extLst>
              <a:ext uri="{FF2B5EF4-FFF2-40B4-BE49-F238E27FC236}">
                <a16:creationId xmlns:a16="http://schemas.microsoft.com/office/drawing/2014/main" id="{932890E9-7597-C042-D842-CB1B71734A21}"/>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extLst>
              <a:ext uri="{FF2B5EF4-FFF2-40B4-BE49-F238E27FC236}">
                <a16:creationId xmlns:a16="http://schemas.microsoft.com/office/drawing/2014/main" id="{E2CF7906-584A-BE30-61F9-2CFF7BEE5719}"/>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46314CAC-3167-B74E-4C97-9BA3EC114012}"/>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C7F1706E-F4D9-677C-4771-4719A693B752}"/>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DC379416-04BA-A851-B719-FE4DD85206C5}"/>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0B17349C-8122-AC4C-A11C-1B4CDAD1E85B}"/>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extLst>
              <a:ext uri="{FF2B5EF4-FFF2-40B4-BE49-F238E27FC236}">
                <a16:creationId xmlns:a16="http://schemas.microsoft.com/office/drawing/2014/main" id="{FE006DB8-A21E-28FB-0AAE-03929189A5F5}"/>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extLst>
              <a:ext uri="{FF2B5EF4-FFF2-40B4-BE49-F238E27FC236}">
                <a16:creationId xmlns:a16="http://schemas.microsoft.com/office/drawing/2014/main" id="{5E56E17A-3C2F-994F-E369-01EA98F94F3C}"/>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graphicFrame>
        <p:nvGraphicFramePr>
          <p:cNvPr id="2" name="Table 1">
            <a:extLst>
              <a:ext uri="{FF2B5EF4-FFF2-40B4-BE49-F238E27FC236}">
                <a16:creationId xmlns:a16="http://schemas.microsoft.com/office/drawing/2014/main" id="{B045AA76-571C-D16B-F915-B0F7A96A1739}"/>
              </a:ext>
            </a:extLst>
          </p:cNvPr>
          <p:cNvGraphicFramePr>
            <a:graphicFrameLocks noGrp="1"/>
          </p:cNvGraphicFramePr>
          <p:nvPr>
            <p:extLst>
              <p:ext uri="{D42A27DB-BD31-4B8C-83A1-F6EECF244321}">
                <p14:modId xmlns:p14="http://schemas.microsoft.com/office/powerpoint/2010/main" val="1610367724"/>
              </p:ext>
            </p:extLst>
          </p:nvPr>
        </p:nvGraphicFramePr>
        <p:xfrm>
          <a:off x="6190072" y="3032449"/>
          <a:ext cx="5071978" cy="2776404"/>
        </p:xfrm>
        <a:graphic>
          <a:graphicData uri="http://schemas.openxmlformats.org/drawingml/2006/table">
            <a:tbl>
              <a:tblPr firstRow="1" bandRow="1">
                <a:tableStyleId>{5C22544A-7EE6-4342-B048-85BDC9FD1C3A}</a:tableStyleId>
              </a:tblPr>
              <a:tblGrid>
                <a:gridCol w="1145137">
                  <a:extLst>
                    <a:ext uri="{9D8B030D-6E8A-4147-A177-3AD203B41FA5}">
                      <a16:colId xmlns:a16="http://schemas.microsoft.com/office/drawing/2014/main" val="3442136842"/>
                    </a:ext>
                  </a:extLst>
                </a:gridCol>
                <a:gridCol w="3926841">
                  <a:extLst>
                    <a:ext uri="{9D8B030D-6E8A-4147-A177-3AD203B41FA5}">
                      <a16:colId xmlns:a16="http://schemas.microsoft.com/office/drawing/2014/main" val="3164406585"/>
                    </a:ext>
                  </a:extLst>
                </a:gridCol>
              </a:tblGrid>
              <a:tr h="574428">
                <a:tc>
                  <a:txBody>
                    <a:bodyPr/>
                    <a:lstStyle/>
                    <a:p>
                      <a:pPr>
                        <a:buNone/>
                      </a:pPr>
                      <a:r>
                        <a:rPr lang="en-IN" sz="1050" b="0" i="0" kern="1200" dirty="0">
                          <a:solidFill>
                            <a:schemeClr val="tx1"/>
                          </a:solidFill>
                          <a:effectLst/>
                          <a:latin typeface="+mn-lt"/>
                          <a:ea typeface="+mn-ea"/>
                          <a:cs typeface="+mn-cs"/>
                        </a:rPr>
                        <a:t>TYPE OF STRUCTURE: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dirty="0">
                          <a:solidFill>
                            <a:schemeClr val="tx1"/>
                          </a:solidFill>
                          <a:effectLst/>
                          <a:latin typeface="+mn-lt"/>
                          <a:ea typeface="+mn-ea"/>
                          <a:cs typeface="+mn-cs"/>
                        </a:rPr>
                        <a:t>CAST INSITU SHEAR WALL CONSTRUCTION(MILAN TECHNOLOGY)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1749144"/>
                  </a:ext>
                </a:extLst>
              </a:tr>
              <a:tr h="574428">
                <a:tc>
                  <a:txBody>
                    <a:bodyPr/>
                    <a:lstStyle/>
                    <a:p>
                      <a:pPr>
                        <a:buNone/>
                      </a:pPr>
                      <a:r>
                        <a:rPr lang="en-IN" sz="1050" b="0" i="0" kern="1200" dirty="0">
                          <a:solidFill>
                            <a:schemeClr val="tx1"/>
                          </a:solidFill>
                          <a:effectLst/>
                          <a:latin typeface="+mn-lt"/>
                          <a:ea typeface="+mn-ea"/>
                          <a:cs typeface="+mn-cs"/>
                        </a:rPr>
                        <a:t>FLOORING: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VITRIFIED FLOORING (2X2) FOR LIVING, BEDROOM. ANTI-SKID TILE FOR TOILET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9437164"/>
                  </a:ext>
                </a:extLst>
              </a:tr>
              <a:tr h="574428">
                <a:tc>
                  <a:txBody>
                    <a:bodyPr/>
                    <a:lstStyle/>
                    <a:p>
                      <a:pPr>
                        <a:buNone/>
                      </a:pPr>
                      <a:r>
                        <a:rPr lang="en-IN" sz="1050" b="0" i="0" kern="1200" dirty="0">
                          <a:solidFill>
                            <a:schemeClr val="tx1"/>
                          </a:solidFill>
                          <a:effectLst/>
                          <a:latin typeface="+mn-lt"/>
                          <a:ea typeface="+mn-ea"/>
                          <a:cs typeface="+mn-cs"/>
                        </a:rPr>
                        <a:t>COMMON AREA FLOORING: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HASSAN GREEN/GRANITE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88845215"/>
                  </a:ext>
                </a:extLst>
              </a:tr>
              <a:tr h="351040">
                <a:tc>
                  <a:txBody>
                    <a:bodyPr/>
                    <a:lstStyle/>
                    <a:p>
                      <a:pPr>
                        <a:buNone/>
                      </a:pPr>
                      <a:r>
                        <a:rPr lang="en-IN" sz="1050" b="0" i="0" kern="1200">
                          <a:solidFill>
                            <a:schemeClr val="tx1"/>
                          </a:solidFill>
                          <a:effectLst/>
                          <a:latin typeface="+mn-lt"/>
                          <a:ea typeface="+mn-ea"/>
                          <a:cs typeface="+mn-cs"/>
                        </a:rPr>
                        <a:t>STAIRCASE: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HASSAN GREEN/GRANITE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78808304"/>
                  </a:ext>
                </a:extLst>
              </a:tr>
              <a:tr h="351040">
                <a:tc>
                  <a:txBody>
                    <a:bodyPr/>
                    <a:lstStyle/>
                    <a:p>
                      <a:pPr>
                        <a:buNone/>
                      </a:pPr>
                      <a:r>
                        <a:rPr lang="en-IN" sz="1050" b="0" i="0" kern="1200">
                          <a:solidFill>
                            <a:schemeClr val="tx1"/>
                          </a:solidFill>
                          <a:effectLst/>
                          <a:latin typeface="+mn-lt"/>
                          <a:ea typeface="+mn-ea"/>
                          <a:cs typeface="+mn-cs"/>
                        </a:rPr>
                        <a:t>DADO: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US" sz="1050" b="0" i="0" kern="1200">
                          <a:solidFill>
                            <a:schemeClr val="tx1"/>
                          </a:solidFill>
                          <a:effectLst/>
                          <a:latin typeface="+mn-lt"/>
                          <a:ea typeface="+mn-ea"/>
                          <a:cs typeface="+mn-cs"/>
                        </a:rPr>
                        <a:t>GLAZED TILE FOR BATHROOM AND TOILET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59492389"/>
                  </a:ext>
                </a:extLst>
              </a:tr>
              <a:tr h="351040">
                <a:tc>
                  <a:txBody>
                    <a:bodyPr/>
                    <a:lstStyle/>
                    <a:p>
                      <a:pPr>
                        <a:buNone/>
                      </a:pPr>
                      <a:r>
                        <a:rPr lang="en-IN" sz="1050" b="0" i="0" kern="1200">
                          <a:solidFill>
                            <a:schemeClr val="tx1"/>
                          </a:solidFill>
                          <a:effectLst/>
                          <a:latin typeface="+mn-lt"/>
                          <a:ea typeface="+mn-ea"/>
                          <a:cs typeface="+mn-cs"/>
                        </a:rPr>
                        <a:t>DOORS: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buNone/>
                      </a:pPr>
                      <a:r>
                        <a:rPr lang="en-IN" sz="1050" b="0" i="0" kern="1200" dirty="0">
                          <a:solidFill>
                            <a:schemeClr val="tx1"/>
                          </a:solidFill>
                          <a:effectLst/>
                          <a:latin typeface="+mn-lt"/>
                          <a:ea typeface="+mn-ea"/>
                          <a:cs typeface="+mn-cs"/>
                        </a:rPr>
                        <a:t>FLUSH DOORS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6586114"/>
                  </a:ext>
                </a:extLst>
              </a:tr>
            </a:tbl>
          </a:graphicData>
        </a:graphic>
      </p:graphicFrame>
      <p:sp>
        <p:nvSpPr>
          <p:cNvPr id="5" name="Rectangle: Rounded Corners 4">
            <a:hlinkClick r:id="rId3" action="ppaction://hlinksldjump"/>
            <a:extLst>
              <a:ext uri="{FF2B5EF4-FFF2-40B4-BE49-F238E27FC236}">
                <a16:creationId xmlns:a16="http://schemas.microsoft.com/office/drawing/2014/main" id="{0A4796EE-6620-C7A9-15D7-1755A62DEC0D}"/>
              </a:ext>
            </a:extLst>
          </p:cNvPr>
          <p:cNvSpPr/>
          <p:nvPr/>
        </p:nvSpPr>
        <p:spPr>
          <a:xfrm>
            <a:off x="8396763" y="622447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a:t>
            </a:r>
            <a:endParaRPr lang="en-IN" sz="1400" dirty="0"/>
          </a:p>
        </p:txBody>
      </p:sp>
      <p:sp>
        <p:nvSpPr>
          <p:cNvPr id="7" name="Rectangle 6">
            <a:extLst>
              <a:ext uri="{FF2B5EF4-FFF2-40B4-BE49-F238E27FC236}">
                <a16:creationId xmlns:a16="http://schemas.microsoft.com/office/drawing/2014/main" id="{DE922B80-2CD9-033F-113F-4E570629586F}"/>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8" name="Rectangle: Rounded Corners 7">
            <a:extLst>
              <a:ext uri="{FF2B5EF4-FFF2-40B4-BE49-F238E27FC236}">
                <a16:creationId xmlns:a16="http://schemas.microsoft.com/office/drawing/2014/main" id="{A9A3B13A-4469-C750-42FB-0AB4578D972A}"/>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9" name="Rectangle: Rounded Corners 8">
            <a:hlinkClick r:id="rId4" action="ppaction://hlinksldjump"/>
            <a:extLst>
              <a:ext uri="{FF2B5EF4-FFF2-40B4-BE49-F238E27FC236}">
                <a16:creationId xmlns:a16="http://schemas.microsoft.com/office/drawing/2014/main" id="{CDEA5FE2-E1B0-854C-ACC9-F90101FCBD8D}"/>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Tree>
    <p:extLst>
      <p:ext uri="{BB962C8B-B14F-4D97-AF65-F5344CB8AC3E}">
        <p14:creationId xmlns:p14="http://schemas.microsoft.com/office/powerpoint/2010/main" val="110082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EA39AE-D8E5-988C-0362-CC472A441145}"/>
            </a:ext>
          </a:extLst>
        </p:cNvPr>
        <p:cNvGrpSpPr/>
        <p:nvPr/>
      </p:nvGrpSpPr>
      <p:grpSpPr>
        <a:xfrm>
          <a:off x="0" y="0"/>
          <a:ext cx="0" cy="0"/>
          <a:chOff x="0" y="0"/>
          <a:chExt cx="0" cy="0"/>
        </a:xfrm>
      </p:grpSpPr>
      <p:sp>
        <p:nvSpPr>
          <p:cNvPr id="16" name="Rectangle: Rounded Corners 15">
            <a:hlinkClick r:id="rId2" action="ppaction://hlinksldjump"/>
            <a:extLst>
              <a:ext uri="{FF2B5EF4-FFF2-40B4-BE49-F238E27FC236}">
                <a16:creationId xmlns:a16="http://schemas.microsoft.com/office/drawing/2014/main" id="{4AF01725-F63A-D1C4-1B78-B38873021300}"/>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22" name="Rectangle 21">
            <a:extLst>
              <a:ext uri="{FF2B5EF4-FFF2-40B4-BE49-F238E27FC236}">
                <a16:creationId xmlns:a16="http://schemas.microsoft.com/office/drawing/2014/main" id="{927CB612-948D-06A5-D4BC-BBC9EC19A688}"/>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3" name="Table 2">
            <a:extLst>
              <a:ext uri="{FF2B5EF4-FFF2-40B4-BE49-F238E27FC236}">
                <a16:creationId xmlns:a16="http://schemas.microsoft.com/office/drawing/2014/main" id="{E4A2A1C9-CB92-A192-A9D5-2D8A7B09D3BC}"/>
              </a:ext>
            </a:extLst>
          </p:cNvPr>
          <p:cNvGraphicFramePr>
            <a:graphicFrameLocks noGrp="1"/>
          </p:cNvGraphicFramePr>
          <p:nvPr>
            <p:extLst>
              <p:ext uri="{D42A27DB-BD31-4B8C-83A1-F6EECF244321}">
                <p14:modId xmlns:p14="http://schemas.microsoft.com/office/powerpoint/2010/main" val="2437499731"/>
              </p:ext>
            </p:extLst>
          </p:nvPr>
        </p:nvGraphicFramePr>
        <p:xfrm>
          <a:off x="498973" y="1526827"/>
          <a:ext cx="4309593" cy="3505200"/>
        </p:xfrm>
        <a:graphic>
          <a:graphicData uri="http://schemas.openxmlformats.org/drawingml/2006/table">
            <a:tbl>
              <a:tblPr firstRow="1" bandRow="1">
                <a:tableStyleId>{5C22544A-7EE6-4342-B048-85BDC9FD1C3A}</a:tableStyleId>
              </a:tblPr>
              <a:tblGrid>
                <a:gridCol w="1436531">
                  <a:extLst>
                    <a:ext uri="{9D8B030D-6E8A-4147-A177-3AD203B41FA5}">
                      <a16:colId xmlns:a16="http://schemas.microsoft.com/office/drawing/2014/main" val="4236659682"/>
                    </a:ext>
                  </a:extLst>
                </a:gridCol>
                <a:gridCol w="1436531">
                  <a:extLst>
                    <a:ext uri="{9D8B030D-6E8A-4147-A177-3AD203B41FA5}">
                      <a16:colId xmlns:a16="http://schemas.microsoft.com/office/drawing/2014/main" val="2698805702"/>
                    </a:ext>
                  </a:extLst>
                </a:gridCol>
                <a:gridCol w="1436531">
                  <a:extLst>
                    <a:ext uri="{9D8B030D-6E8A-4147-A177-3AD203B41FA5}">
                      <a16:colId xmlns:a16="http://schemas.microsoft.com/office/drawing/2014/main" val="2912366679"/>
                    </a:ext>
                  </a:extLst>
                </a:gridCol>
              </a:tblGrid>
              <a:tr h="370840">
                <a:tc>
                  <a:txBody>
                    <a:bodyPr/>
                    <a:lstStyle/>
                    <a:p>
                      <a:pPr algn="ctr"/>
                      <a:r>
                        <a:rPr lang="en-US" sz="1400" b="1" dirty="0">
                          <a:solidFill>
                            <a:schemeClr val="tx1"/>
                          </a:solidFill>
                        </a:rPr>
                        <a:t>Item</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pPr algn="ctr"/>
                      <a:r>
                        <a:rPr lang="en-US" sz="1400" b="1" dirty="0">
                          <a:solidFill>
                            <a:schemeClr val="tx1"/>
                          </a:solidFill>
                        </a:rPr>
                        <a:t>Status</a:t>
                      </a:r>
                      <a:endParaRPr lang="en-IN" sz="14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lumOff val="50000"/>
                      </a:schemeClr>
                    </a:solidFill>
                  </a:tcPr>
                </a:tc>
                <a:tc>
                  <a:txBody>
                    <a:bodyPr/>
                    <a:lstStyle/>
                    <a:p>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421705"/>
                  </a:ext>
                </a:extLst>
              </a:tr>
              <a:tr h="370840">
                <a:tc>
                  <a:txBody>
                    <a:bodyPr/>
                    <a:lstStyle/>
                    <a:p>
                      <a:r>
                        <a:rPr lang="en-US" sz="1100" b="0" dirty="0">
                          <a:solidFill>
                            <a:schemeClr val="tx1"/>
                          </a:solidFill>
                        </a:rPr>
                        <a:t>Project Name</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0" dirty="0">
                          <a:solidFill>
                            <a:schemeClr val="tx1"/>
                          </a:solidFill>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0476888"/>
                  </a:ext>
                </a:extLst>
              </a:tr>
              <a:tr h="370840">
                <a:tc>
                  <a:txBody>
                    <a:bodyPr/>
                    <a:lstStyle/>
                    <a:p>
                      <a:r>
                        <a:rPr lang="en-US" sz="1100" b="0" dirty="0">
                          <a:solidFill>
                            <a:schemeClr val="tx1"/>
                          </a:solidFill>
                        </a:rPr>
                        <a:t>Project Video</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4182676"/>
                  </a:ext>
                </a:extLst>
              </a:tr>
              <a:tr h="390718">
                <a:tc>
                  <a:txBody>
                    <a:bodyPr/>
                    <a:lstStyle/>
                    <a:p>
                      <a:r>
                        <a:rPr lang="en-US" sz="1100" b="0" dirty="0">
                          <a:solidFill>
                            <a:schemeClr val="tx1"/>
                          </a:solidFill>
                        </a:rPr>
                        <a:t>Individual Flat Photo Gallery </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8355448"/>
                  </a:ext>
                </a:extLst>
              </a:tr>
              <a:tr h="370840">
                <a:tc>
                  <a:txBody>
                    <a:bodyPr/>
                    <a:lstStyle/>
                    <a:p>
                      <a:r>
                        <a:rPr lang="en-US" sz="1100" b="0" dirty="0">
                          <a:solidFill>
                            <a:schemeClr val="tx1"/>
                          </a:solidFill>
                        </a:rPr>
                        <a:t>Individual Flat floor plan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6494221"/>
                  </a:ext>
                </a:extLst>
              </a:tr>
              <a:tr h="370840">
                <a:tc>
                  <a:txBody>
                    <a:bodyPr/>
                    <a:lstStyle/>
                    <a:p>
                      <a:r>
                        <a:rPr lang="en-US" sz="1100" b="0" dirty="0">
                          <a:solidFill>
                            <a:schemeClr val="tx1"/>
                          </a:solidFill>
                        </a:rPr>
                        <a:t>Flat Cost</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7968706"/>
                  </a:ext>
                </a:extLst>
              </a:tr>
              <a:tr h="370840">
                <a:tc>
                  <a:txBody>
                    <a:bodyPr/>
                    <a:lstStyle/>
                    <a:p>
                      <a:r>
                        <a:rPr lang="en-US" sz="1100" b="0" dirty="0">
                          <a:solidFill>
                            <a:schemeClr val="tx1"/>
                          </a:solidFill>
                        </a:rPr>
                        <a:t>Amenities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8163689"/>
                  </a:ext>
                </a:extLst>
              </a:tr>
              <a:tr h="370840">
                <a:tc>
                  <a:txBody>
                    <a:bodyPr/>
                    <a:lstStyle/>
                    <a:p>
                      <a:r>
                        <a:rPr lang="en-US" sz="1100" b="0" dirty="0">
                          <a:solidFill>
                            <a:schemeClr val="tx1"/>
                          </a:solidFill>
                        </a:rPr>
                        <a:t>Location</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4599687"/>
                  </a:ext>
                </a:extLst>
              </a:tr>
              <a:tr h="370840">
                <a:tc>
                  <a:txBody>
                    <a:bodyPr/>
                    <a:lstStyle/>
                    <a:p>
                      <a:r>
                        <a:rPr lang="en-US" sz="1100" b="0" dirty="0">
                          <a:solidFill>
                            <a:schemeClr val="tx1"/>
                          </a:solidFill>
                        </a:rPr>
                        <a:t>Flat Construction Details</a:t>
                      </a:r>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Updated</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IN" sz="11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6498513"/>
                  </a:ext>
                </a:extLst>
              </a:tr>
            </a:tbl>
          </a:graphicData>
        </a:graphic>
      </p:graphicFrame>
      <p:sp>
        <p:nvSpPr>
          <p:cNvPr id="4" name="Rectangle: Rounded Corners 3">
            <a:extLst>
              <a:ext uri="{FF2B5EF4-FFF2-40B4-BE49-F238E27FC236}">
                <a16:creationId xmlns:a16="http://schemas.microsoft.com/office/drawing/2014/main" id="{22ACA8AC-B3AC-A252-A4BB-CB6963B9136F}"/>
              </a:ext>
            </a:extLst>
          </p:cNvPr>
          <p:cNvSpPr/>
          <p:nvPr/>
        </p:nvSpPr>
        <p:spPr>
          <a:xfrm>
            <a:off x="3706227" y="468315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6" name="Rectangle: Rounded Corners 5">
            <a:extLst>
              <a:ext uri="{FF2B5EF4-FFF2-40B4-BE49-F238E27FC236}">
                <a16:creationId xmlns:a16="http://schemas.microsoft.com/office/drawing/2014/main" id="{8C07E7FC-12B6-ADA2-C7FA-DBF9F7B267CC}"/>
              </a:ext>
            </a:extLst>
          </p:cNvPr>
          <p:cNvSpPr/>
          <p:nvPr/>
        </p:nvSpPr>
        <p:spPr>
          <a:xfrm>
            <a:off x="3706227" y="429127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0" name="Rectangle: Rounded Corners 9">
            <a:extLst>
              <a:ext uri="{FF2B5EF4-FFF2-40B4-BE49-F238E27FC236}">
                <a16:creationId xmlns:a16="http://schemas.microsoft.com/office/drawing/2014/main" id="{7E0BED28-E77B-0E29-CF5C-5DB7BA44E3DF}"/>
              </a:ext>
            </a:extLst>
          </p:cNvPr>
          <p:cNvSpPr/>
          <p:nvPr/>
        </p:nvSpPr>
        <p:spPr>
          <a:xfrm>
            <a:off x="3706227" y="3899384"/>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2" name="Rectangle: Rounded Corners 11">
            <a:extLst>
              <a:ext uri="{FF2B5EF4-FFF2-40B4-BE49-F238E27FC236}">
                <a16:creationId xmlns:a16="http://schemas.microsoft.com/office/drawing/2014/main" id="{BD1D95B0-6B05-5A98-52E7-81CB2E44A4D6}"/>
              </a:ext>
            </a:extLst>
          </p:cNvPr>
          <p:cNvSpPr/>
          <p:nvPr/>
        </p:nvSpPr>
        <p:spPr>
          <a:xfrm>
            <a:off x="3706227" y="3507498"/>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3" name="Rectangle: Rounded Corners 12">
            <a:extLst>
              <a:ext uri="{FF2B5EF4-FFF2-40B4-BE49-F238E27FC236}">
                <a16:creationId xmlns:a16="http://schemas.microsoft.com/office/drawing/2014/main" id="{08AAB60A-89C5-54F2-2465-AEBA76E4CBE2}"/>
              </a:ext>
            </a:extLst>
          </p:cNvPr>
          <p:cNvSpPr/>
          <p:nvPr/>
        </p:nvSpPr>
        <p:spPr>
          <a:xfrm>
            <a:off x="3706227" y="3115612"/>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14" name="Rectangle: Rounded Corners 13">
            <a:extLst>
              <a:ext uri="{FF2B5EF4-FFF2-40B4-BE49-F238E27FC236}">
                <a16:creationId xmlns:a16="http://schemas.microsoft.com/office/drawing/2014/main" id="{9E33017F-8466-FDC3-2F23-7678E83E5A41}"/>
              </a:ext>
            </a:extLst>
          </p:cNvPr>
          <p:cNvSpPr/>
          <p:nvPr/>
        </p:nvSpPr>
        <p:spPr>
          <a:xfrm>
            <a:off x="3706227" y="2723726"/>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0" name="Rectangle: Rounded Corners 19">
            <a:extLst>
              <a:ext uri="{FF2B5EF4-FFF2-40B4-BE49-F238E27FC236}">
                <a16:creationId xmlns:a16="http://schemas.microsoft.com/office/drawing/2014/main" id="{95C8BB43-21E9-8287-2DC9-D4AE857970B4}"/>
              </a:ext>
            </a:extLst>
          </p:cNvPr>
          <p:cNvSpPr/>
          <p:nvPr/>
        </p:nvSpPr>
        <p:spPr>
          <a:xfrm>
            <a:off x="3706227" y="2331840"/>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1" name="Rectangle: Rounded Corners 20">
            <a:extLst>
              <a:ext uri="{FF2B5EF4-FFF2-40B4-BE49-F238E27FC236}">
                <a16:creationId xmlns:a16="http://schemas.microsoft.com/office/drawing/2014/main" id="{627E2C30-DF49-C7E4-DD76-5457254E6324}"/>
              </a:ext>
            </a:extLst>
          </p:cNvPr>
          <p:cNvSpPr/>
          <p:nvPr/>
        </p:nvSpPr>
        <p:spPr>
          <a:xfrm>
            <a:off x="3706226" y="1982967"/>
            <a:ext cx="790303" cy="22312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a:t>
            </a:r>
            <a:endParaRPr lang="en-IN" sz="1200" dirty="0"/>
          </a:p>
        </p:txBody>
      </p:sp>
      <p:sp>
        <p:nvSpPr>
          <p:cNvPr id="2" name="Rectangle: Rounded Corners 1">
            <a:hlinkClick r:id="rId3" action="ppaction://hlinksldjump"/>
            <a:extLst>
              <a:ext uri="{FF2B5EF4-FFF2-40B4-BE49-F238E27FC236}">
                <a16:creationId xmlns:a16="http://schemas.microsoft.com/office/drawing/2014/main" id="{9BBA92A4-AC2A-73C9-773F-F7898F8194F8}"/>
              </a:ext>
            </a:extLst>
          </p:cNvPr>
          <p:cNvSpPr/>
          <p:nvPr/>
        </p:nvSpPr>
        <p:spPr>
          <a:xfrm>
            <a:off x="8396763" y="6224478"/>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Submit for Approval</a:t>
            </a:r>
            <a:endParaRPr lang="en-IN" sz="1400" dirty="0"/>
          </a:p>
        </p:txBody>
      </p:sp>
      <p:sp>
        <p:nvSpPr>
          <p:cNvPr id="8" name="Rectangle 7">
            <a:extLst>
              <a:ext uri="{FF2B5EF4-FFF2-40B4-BE49-F238E27FC236}">
                <a16:creationId xmlns:a16="http://schemas.microsoft.com/office/drawing/2014/main" id="{035C84EF-DDA2-1E3B-6330-128610738753}"/>
              </a:ext>
            </a:extLst>
          </p:cNvPr>
          <p:cNvSpPr/>
          <p:nvPr/>
        </p:nvSpPr>
        <p:spPr>
          <a:xfrm>
            <a:off x="8052318" y="1571148"/>
            <a:ext cx="2838851" cy="30324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Tippagondanahalli</a:t>
            </a:r>
            <a:r>
              <a:rPr lang="en-US" sz="1400" dirty="0">
                <a:solidFill>
                  <a:schemeClr val="tx1">
                    <a:lumMod val="50000"/>
                    <a:lumOff val="50000"/>
                  </a:schemeClr>
                </a:solidFill>
              </a:rPr>
              <a:t> Phase 1</a:t>
            </a:r>
            <a:endParaRPr lang="en-IN" sz="1400" dirty="0">
              <a:solidFill>
                <a:schemeClr val="tx1">
                  <a:lumMod val="50000"/>
                  <a:lumOff val="50000"/>
                </a:schemeClr>
              </a:solidFill>
            </a:endParaRPr>
          </a:p>
        </p:txBody>
      </p:sp>
      <p:sp>
        <p:nvSpPr>
          <p:cNvPr id="9" name="Rectangle: Rounded Corners 8">
            <a:extLst>
              <a:ext uri="{FF2B5EF4-FFF2-40B4-BE49-F238E27FC236}">
                <a16:creationId xmlns:a16="http://schemas.microsoft.com/office/drawing/2014/main" id="{C5BF7D3C-4714-1339-F5E6-6327F8061C43}"/>
              </a:ext>
            </a:extLst>
          </p:cNvPr>
          <p:cNvSpPr/>
          <p:nvPr/>
        </p:nvSpPr>
        <p:spPr>
          <a:xfrm>
            <a:off x="6269383" y="1526827"/>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Name</a:t>
            </a:r>
            <a:endParaRPr lang="en-IN" sz="1400" dirty="0"/>
          </a:p>
        </p:txBody>
      </p:sp>
      <p:sp>
        <p:nvSpPr>
          <p:cNvPr id="5" name="Rectangle: Rounded Corners 4">
            <a:hlinkClick r:id="rId3" action="ppaction://hlinksldjump"/>
            <a:extLst>
              <a:ext uri="{FF2B5EF4-FFF2-40B4-BE49-F238E27FC236}">
                <a16:creationId xmlns:a16="http://schemas.microsoft.com/office/drawing/2014/main" id="{A5C817C8-821E-8DC5-3231-E917C61D9A94}"/>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Tree>
    <p:extLst>
      <p:ext uri="{BB962C8B-B14F-4D97-AF65-F5344CB8AC3E}">
        <p14:creationId xmlns:p14="http://schemas.microsoft.com/office/powerpoint/2010/main" val="29106066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F1D031-12E9-81AD-F2D5-73EF9904E8F5}"/>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7" name="Rectangle: Rounded Corners 6">
            <a:extLst>
              <a:ext uri="{FF2B5EF4-FFF2-40B4-BE49-F238E27FC236}">
                <a16:creationId xmlns:a16="http://schemas.microsoft.com/office/drawing/2014/main" id="{599CDFAE-6A90-D594-B783-31E3ED79E62E}"/>
              </a:ext>
            </a:extLst>
          </p:cNvPr>
          <p:cNvSpPr/>
          <p:nvPr/>
        </p:nvSpPr>
        <p:spPr>
          <a:xfrm>
            <a:off x="1342029" y="1407675"/>
            <a:ext cx="191823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Review Booking Status</a:t>
            </a:r>
            <a:endParaRPr lang="en-IN" sz="1400" dirty="0"/>
          </a:p>
        </p:txBody>
      </p:sp>
      <p:sp>
        <p:nvSpPr>
          <p:cNvPr id="8" name="Rectangle 7">
            <a:extLst>
              <a:ext uri="{FF2B5EF4-FFF2-40B4-BE49-F238E27FC236}">
                <a16:creationId xmlns:a16="http://schemas.microsoft.com/office/drawing/2014/main" id="{D0FCE4D9-DB3B-53CF-CD6D-25DBA122FAF0}"/>
              </a:ext>
            </a:extLst>
          </p:cNvPr>
          <p:cNvSpPr/>
          <p:nvPr/>
        </p:nvSpPr>
        <p:spPr>
          <a:xfrm>
            <a:off x="4039290" y="1407675"/>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Kommaghatta</a:t>
            </a:r>
            <a:r>
              <a:rPr lang="en-US" sz="1200" dirty="0">
                <a:solidFill>
                  <a:schemeClr val="tx1"/>
                </a:solidFill>
              </a:rPr>
              <a:t> NPKL Phase 1</a:t>
            </a:r>
          </a:p>
        </p:txBody>
      </p:sp>
      <p:sp>
        <p:nvSpPr>
          <p:cNvPr id="9" name="Rectangle: Rounded Corners 8">
            <a:extLst>
              <a:ext uri="{FF2B5EF4-FFF2-40B4-BE49-F238E27FC236}">
                <a16:creationId xmlns:a16="http://schemas.microsoft.com/office/drawing/2014/main" id="{587C7E38-AC7E-E506-C327-835451868EF4}"/>
              </a:ext>
            </a:extLst>
          </p:cNvPr>
          <p:cNvSpPr/>
          <p:nvPr/>
        </p:nvSpPr>
        <p:spPr>
          <a:xfrm>
            <a:off x="8174382" y="1407675"/>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endParaRPr lang="en-IN" dirty="0"/>
          </a:p>
        </p:txBody>
      </p:sp>
      <p:sp>
        <p:nvSpPr>
          <p:cNvPr id="11" name="Isosceles Triangle 10">
            <a:extLst>
              <a:ext uri="{FF2B5EF4-FFF2-40B4-BE49-F238E27FC236}">
                <a16:creationId xmlns:a16="http://schemas.microsoft.com/office/drawing/2014/main" id="{51FC4F5A-E419-9E0B-CAE4-7ED54ADD7B95}"/>
              </a:ext>
            </a:extLst>
          </p:cNvPr>
          <p:cNvSpPr/>
          <p:nvPr/>
        </p:nvSpPr>
        <p:spPr>
          <a:xfrm rot="10800000">
            <a:off x="6184812" y="1549618"/>
            <a:ext cx="180000" cy="108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Table 11">
            <a:extLst>
              <a:ext uri="{FF2B5EF4-FFF2-40B4-BE49-F238E27FC236}">
                <a16:creationId xmlns:a16="http://schemas.microsoft.com/office/drawing/2014/main" id="{97596A04-2497-509D-CA36-E357E31CE646}"/>
              </a:ext>
            </a:extLst>
          </p:cNvPr>
          <p:cNvGraphicFramePr>
            <a:graphicFrameLocks noGrp="1"/>
          </p:cNvGraphicFramePr>
          <p:nvPr>
            <p:extLst>
              <p:ext uri="{D42A27DB-BD31-4B8C-83A1-F6EECF244321}">
                <p14:modId xmlns:p14="http://schemas.microsoft.com/office/powerpoint/2010/main" val="2104288445"/>
              </p:ext>
            </p:extLst>
          </p:nvPr>
        </p:nvGraphicFramePr>
        <p:xfrm>
          <a:off x="110416" y="2007851"/>
          <a:ext cx="11933844" cy="2407236"/>
        </p:xfrm>
        <a:graphic>
          <a:graphicData uri="http://schemas.openxmlformats.org/drawingml/2006/table">
            <a:tbl>
              <a:tblPr firstRow="1" bandRow="1">
                <a:tableStyleId>{5C22544A-7EE6-4342-B048-85BDC9FD1C3A}</a:tableStyleId>
              </a:tblPr>
              <a:tblGrid>
                <a:gridCol w="782377">
                  <a:extLst>
                    <a:ext uri="{9D8B030D-6E8A-4147-A177-3AD203B41FA5}">
                      <a16:colId xmlns:a16="http://schemas.microsoft.com/office/drawing/2014/main" val="2042881957"/>
                    </a:ext>
                  </a:extLst>
                </a:gridCol>
                <a:gridCol w="309737">
                  <a:extLst>
                    <a:ext uri="{9D8B030D-6E8A-4147-A177-3AD203B41FA5}">
                      <a16:colId xmlns:a16="http://schemas.microsoft.com/office/drawing/2014/main" val="1929315645"/>
                    </a:ext>
                  </a:extLst>
                </a:gridCol>
                <a:gridCol w="768651">
                  <a:extLst>
                    <a:ext uri="{9D8B030D-6E8A-4147-A177-3AD203B41FA5}">
                      <a16:colId xmlns:a16="http://schemas.microsoft.com/office/drawing/2014/main" val="2273943358"/>
                    </a:ext>
                  </a:extLst>
                </a:gridCol>
                <a:gridCol w="768651">
                  <a:extLst>
                    <a:ext uri="{9D8B030D-6E8A-4147-A177-3AD203B41FA5}">
                      <a16:colId xmlns:a16="http://schemas.microsoft.com/office/drawing/2014/main" val="25569759"/>
                    </a:ext>
                  </a:extLst>
                </a:gridCol>
                <a:gridCol w="768651">
                  <a:extLst>
                    <a:ext uri="{9D8B030D-6E8A-4147-A177-3AD203B41FA5}">
                      <a16:colId xmlns:a16="http://schemas.microsoft.com/office/drawing/2014/main" val="1193627722"/>
                    </a:ext>
                  </a:extLst>
                </a:gridCol>
                <a:gridCol w="768651">
                  <a:extLst>
                    <a:ext uri="{9D8B030D-6E8A-4147-A177-3AD203B41FA5}">
                      <a16:colId xmlns:a16="http://schemas.microsoft.com/office/drawing/2014/main" val="803024579"/>
                    </a:ext>
                  </a:extLst>
                </a:gridCol>
                <a:gridCol w="265322">
                  <a:extLst>
                    <a:ext uri="{9D8B030D-6E8A-4147-A177-3AD203B41FA5}">
                      <a16:colId xmlns:a16="http://schemas.microsoft.com/office/drawing/2014/main" val="291574391"/>
                    </a:ext>
                  </a:extLst>
                </a:gridCol>
                <a:gridCol w="1017037">
                  <a:extLst>
                    <a:ext uri="{9D8B030D-6E8A-4147-A177-3AD203B41FA5}">
                      <a16:colId xmlns:a16="http://schemas.microsoft.com/office/drawing/2014/main" val="305647078"/>
                    </a:ext>
                  </a:extLst>
                </a:gridCol>
                <a:gridCol w="1023594">
                  <a:extLst>
                    <a:ext uri="{9D8B030D-6E8A-4147-A177-3AD203B41FA5}">
                      <a16:colId xmlns:a16="http://schemas.microsoft.com/office/drawing/2014/main" val="3255315275"/>
                    </a:ext>
                  </a:extLst>
                </a:gridCol>
                <a:gridCol w="768651">
                  <a:extLst>
                    <a:ext uri="{9D8B030D-6E8A-4147-A177-3AD203B41FA5}">
                      <a16:colId xmlns:a16="http://schemas.microsoft.com/office/drawing/2014/main" val="2941533846"/>
                    </a:ext>
                  </a:extLst>
                </a:gridCol>
                <a:gridCol w="768651">
                  <a:extLst>
                    <a:ext uri="{9D8B030D-6E8A-4147-A177-3AD203B41FA5}">
                      <a16:colId xmlns:a16="http://schemas.microsoft.com/office/drawing/2014/main" val="3618753316"/>
                    </a:ext>
                  </a:extLst>
                </a:gridCol>
                <a:gridCol w="350255">
                  <a:extLst>
                    <a:ext uri="{9D8B030D-6E8A-4147-A177-3AD203B41FA5}">
                      <a16:colId xmlns:a16="http://schemas.microsoft.com/office/drawing/2014/main" val="356277654"/>
                    </a:ext>
                  </a:extLst>
                </a:gridCol>
                <a:gridCol w="951722">
                  <a:extLst>
                    <a:ext uri="{9D8B030D-6E8A-4147-A177-3AD203B41FA5}">
                      <a16:colId xmlns:a16="http://schemas.microsoft.com/office/drawing/2014/main" val="2652597047"/>
                    </a:ext>
                  </a:extLst>
                </a:gridCol>
                <a:gridCol w="830425">
                  <a:extLst>
                    <a:ext uri="{9D8B030D-6E8A-4147-A177-3AD203B41FA5}">
                      <a16:colId xmlns:a16="http://schemas.microsoft.com/office/drawing/2014/main" val="3195816821"/>
                    </a:ext>
                  </a:extLst>
                </a:gridCol>
                <a:gridCol w="821093">
                  <a:extLst>
                    <a:ext uri="{9D8B030D-6E8A-4147-A177-3AD203B41FA5}">
                      <a16:colId xmlns:a16="http://schemas.microsoft.com/office/drawing/2014/main" val="3041143416"/>
                    </a:ext>
                  </a:extLst>
                </a:gridCol>
                <a:gridCol w="970376">
                  <a:extLst>
                    <a:ext uri="{9D8B030D-6E8A-4147-A177-3AD203B41FA5}">
                      <a16:colId xmlns:a16="http://schemas.microsoft.com/office/drawing/2014/main" val="2992733849"/>
                    </a:ext>
                  </a:extLst>
                </a:gridCol>
              </a:tblGrid>
              <a:tr h="236772">
                <a:tc>
                  <a:txBody>
                    <a:bodyPr/>
                    <a:lstStyle/>
                    <a:p>
                      <a:r>
                        <a:rPr lang="en-US" sz="1100" b="0" dirty="0">
                          <a:solidFill>
                            <a:schemeClr val="tx1"/>
                          </a:solidFill>
                        </a:rPr>
                        <a:t>8</a:t>
                      </a:r>
                      <a:r>
                        <a:rPr lang="en-US" sz="1100" b="0" baseline="30000" dirty="0">
                          <a:solidFill>
                            <a:schemeClr val="tx1"/>
                          </a:solidFill>
                        </a:rPr>
                        <a:t>th</a:t>
                      </a:r>
                      <a:r>
                        <a:rPr lang="en-US" sz="1100" b="0" dirty="0">
                          <a:solidFill>
                            <a:schemeClr val="tx1"/>
                          </a:solidFill>
                        </a:rPr>
                        <a:t> Floor</a:t>
                      </a:r>
                      <a:endParaRPr lang="en-IN" sz="11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rowSpan="9">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marL="0" algn="ctr" defTabSz="914400" rtl="0" eaLnBrk="1" latinLnBrk="0" hangingPunct="1"/>
                      <a:endParaRPr lang="en-IN" sz="8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b="0" dirty="0">
                          <a:solidFill>
                            <a:schemeClr val="tx1"/>
                          </a:solidFill>
                        </a:rPr>
                        <a:t>805</a:t>
                      </a:r>
                      <a:endParaRPr lang="en-IN" sz="1000" b="0" dirty="0">
                        <a:solidFill>
                          <a:schemeClr val="tx1"/>
                        </a:solidFill>
                      </a:endParaRPr>
                    </a:p>
                  </a:txBody>
                  <a:tcPr anchor="ctr" anchorCtr="1">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b="0" dirty="0">
                          <a:solidFill>
                            <a:schemeClr val="tx1"/>
                          </a:solidFill>
                        </a:rPr>
                        <a:t>806</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b="0" dirty="0">
                          <a:solidFill>
                            <a:schemeClr val="tx1"/>
                          </a:solidFill>
                        </a:rPr>
                        <a:t>807</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b="0" dirty="0">
                          <a:solidFill>
                            <a:schemeClr val="tx1"/>
                          </a:solidFill>
                        </a:rPr>
                        <a:t>808</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rowSpan="9">
                  <a:txBody>
                    <a:bodyPr/>
                    <a:lstStyle/>
                    <a:p>
                      <a:pPr marL="0" algn="ctr" defTabSz="914400" rtl="0" eaLnBrk="1" latinLnBrk="0" hangingPunct="1"/>
                      <a:endParaRPr lang="en-IN" sz="800" b="0" kern="1200" dirty="0">
                        <a:solidFill>
                          <a:schemeClr val="tx1"/>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b="0" dirty="0">
                          <a:solidFill>
                            <a:schemeClr val="tx1"/>
                          </a:solidFill>
                        </a:rPr>
                        <a:t>809</a:t>
                      </a:r>
                      <a:endParaRPr lang="en-IN" sz="1000" b="0" dirty="0">
                        <a:solidFill>
                          <a:schemeClr val="tx1"/>
                        </a:solidFill>
                      </a:endParaRPr>
                    </a:p>
                  </a:txBody>
                  <a:tcPr anchor="ctr" anchorCtr="1">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b="0" dirty="0">
                          <a:solidFill>
                            <a:schemeClr val="tx1"/>
                          </a:solidFill>
                        </a:rPr>
                        <a:t>810</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b="0" dirty="0">
                          <a:solidFill>
                            <a:schemeClr val="tx1"/>
                          </a:solidFill>
                        </a:rPr>
                        <a:t>811</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b="0" dirty="0">
                          <a:solidFill>
                            <a:schemeClr val="tx1"/>
                          </a:solidFill>
                        </a:rPr>
                        <a:t>812</a:t>
                      </a:r>
                      <a:endParaRPr lang="en-IN" sz="1000" b="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2612060570"/>
                  </a:ext>
                </a:extLst>
              </a:tr>
              <a:tr h="236772">
                <a:tc>
                  <a:txBody>
                    <a:bodyPr/>
                    <a:lstStyle/>
                    <a:p>
                      <a:r>
                        <a:rPr lang="en-US" sz="1100" dirty="0">
                          <a:solidFill>
                            <a:schemeClr val="tx1"/>
                          </a:solidFill>
                        </a:rPr>
                        <a:t>7</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IN" sz="1000" b="0" kern="1200" dirty="0">
                        <a:solidFill>
                          <a:schemeClr val="tx1"/>
                        </a:solidFill>
                        <a:latin typeface="+mn-lt"/>
                        <a:ea typeface="+mn-ea"/>
                        <a:cs typeface="+mn-cs"/>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705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dirty="0">
                          <a:solidFill>
                            <a:schemeClr val="tx1"/>
                          </a:solidFill>
                        </a:rPr>
                        <a:t>706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707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708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709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710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711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712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4220895557"/>
                  </a:ext>
                </a:extLst>
              </a:tr>
              <a:tr h="236772">
                <a:tc>
                  <a:txBody>
                    <a:bodyPr/>
                    <a:lstStyle/>
                    <a:p>
                      <a:r>
                        <a:rPr lang="en-US" sz="1100" dirty="0">
                          <a:solidFill>
                            <a:schemeClr val="tx1"/>
                          </a:solidFill>
                        </a:rPr>
                        <a:t>6</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601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lang="en-US" sz="1000" b="0" kern="1200" dirty="0">
                          <a:solidFill>
                            <a:schemeClr val="tx1"/>
                          </a:solidFill>
                          <a:latin typeface="+mn-lt"/>
                          <a:ea typeface="+mn-ea"/>
                          <a:cs typeface="+mn-cs"/>
                        </a:rPr>
                        <a:t>602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lang="en-US" sz="1000" b="0" kern="1200" dirty="0">
                          <a:solidFill>
                            <a:schemeClr val="tx1"/>
                          </a:solidFill>
                          <a:latin typeface="+mn-lt"/>
                          <a:ea typeface="+mn-ea"/>
                          <a:cs typeface="+mn-cs"/>
                        </a:rPr>
                        <a:t>603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algn="ctr" defTabSz="914400" rtl="0" eaLnBrk="1" latinLnBrk="0" hangingPunct="1"/>
                      <a:r>
                        <a:rPr lang="en-US" sz="1000" b="0" kern="1200" dirty="0">
                          <a:solidFill>
                            <a:schemeClr val="tx1"/>
                          </a:solidFill>
                          <a:latin typeface="+mn-lt"/>
                          <a:ea typeface="+mn-ea"/>
                          <a:cs typeface="+mn-cs"/>
                        </a:rPr>
                        <a:t>604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605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606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607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608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609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610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611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612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2750320416"/>
                  </a:ext>
                </a:extLst>
              </a:tr>
              <a:tr h="236772">
                <a:tc>
                  <a:txBody>
                    <a:bodyPr/>
                    <a:lstStyle/>
                    <a:p>
                      <a:r>
                        <a:rPr lang="en-US" sz="1100" dirty="0">
                          <a:solidFill>
                            <a:schemeClr val="tx1"/>
                          </a:solidFill>
                        </a:rPr>
                        <a:t>5</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501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algn="ctr" defTabSz="914400" rtl="0" eaLnBrk="1" latinLnBrk="0" hangingPunct="1"/>
                      <a:r>
                        <a:rPr lang="en-US" sz="1000" b="0" kern="1200" dirty="0">
                          <a:solidFill>
                            <a:schemeClr val="tx1"/>
                          </a:solidFill>
                          <a:latin typeface="+mn-lt"/>
                          <a:ea typeface="+mn-ea"/>
                          <a:cs typeface="+mn-cs"/>
                        </a:rPr>
                        <a:t>502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503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algn="ctr" defTabSz="914400" rtl="0" eaLnBrk="1" latinLnBrk="0" hangingPunct="1"/>
                      <a:r>
                        <a:rPr lang="en-US" sz="1000" b="0" kern="1200" dirty="0">
                          <a:solidFill>
                            <a:schemeClr val="tx1"/>
                          </a:solidFill>
                          <a:latin typeface="+mn-lt"/>
                          <a:ea typeface="+mn-ea"/>
                          <a:cs typeface="+mn-cs"/>
                        </a:rPr>
                        <a:t>504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505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506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507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508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509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510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511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512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44625577"/>
                  </a:ext>
                </a:extLst>
              </a:tr>
              <a:tr h="236772">
                <a:tc>
                  <a:txBody>
                    <a:bodyPr/>
                    <a:lstStyle/>
                    <a:p>
                      <a:r>
                        <a:rPr lang="en-US" sz="1100" dirty="0">
                          <a:solidFill>
                            <a:schemeClr val="tx1"/>
                          </a:solidFill>
                        </a:rPr>
                        <a:t>4</a:t>
                      </a:r>
                      <a:r>
                        <a:rPr lang="en-US" sz="1100" baseline="30000" dirty="0">
                          <a:solidFill>
                            <a:schemeClr val="tx1"/>
                          </a:solidFill>
                        </a:rPr>
                        <a:t>th</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401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402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403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404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405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406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dirty="0">
                          <a:solidFill>
                            <a:schemeClr val="tx1"/>
                          </a:solidFill>
                        </a:rPr>
                        <a:t>407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408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409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410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dirty="0">
                          <a:solidFill>
                            <a:schemeClr val="tx1"/>
                          </a:solidFill>
                        </a:rPr>
                        <a:t>411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dirty="0">
                          <a:solidFill>
                            <a:schemeClr val="tx1"/>
                          </a:solidFill>
                        </a:rPr>
                        <a:t>412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516023547"/>
                  </a:ext>
                </a:extLst>
              </a:tr>
              <a:tr h="236772">
                <a:tc>
                  <a:txBody>
                    <a:bodyPr/>
                    <a:lstStyle/>
                    <a:p>
                      <a:r>
                        <a:rPr lang="en-US" sz="1100" dirty="0">
                          <a:solidFill>
                            <a:schemeClr val="tx1"/>
                          </a:solidFill>
                        </a:rPr>
                        <a:t>3</a:t>
                      </a:r>
                      <a:r>
                        <a:rPr lang="en-US" sz="1100" baseline="30000" dirty="0">
                          <a:solidFill>
                            <a:schemeClr val="tx1"/>
                          </a:solidFill>
                        </a:rPr>
                        <a:t>rd</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301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302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303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304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305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306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dirty="0">
                          <a:solidFill>
                            <a:schemeClr val="tx1"/>
                          </a:solidFill>
                        </a:rPr>
                        <a:t>307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308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309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310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311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312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704485005"/>
                  </a:ext>
                </a:extLst>
              </a:tr>
              <a:tr h="236772">
                <a:tc>
                  <a:txBody>
                    <a:bodyPr/>
                    <a:lstStyle/>
                    <a:p>
                      <a:r>
                        <a:rPr lang="en-US" sz="1100" dirty="0">
                          <a:solidFill>
                            <a:schemeClr val="tx1"/>
                          </a:solidFill>
                        </a:rPr>
                        <a:t>2</a:t>
                      </a:r>
                      <a:r>
                        <a:rPr lang="en-US" sz="1100" baseline="30000" dirty="0">
                          <a:solidFill>
                            <a:schemeClr val="tx1"/>
                          </a:solidFill>
                        </a:rPr>
                        <a:t>nd</a:t>
                      </a:r>
                      <a:r>
                        <a:rPr lang="en-US" sz="1100" dirty="0">
                          <a:solidFill>
                            <a:schemeClr val="tx1"/>
                          </a:solidFill>
                        </a:rPr>
                        <a:t>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201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202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hlinkClick r:id="rId2" action="ppaction://hlinksldjump"/>
                        </a:rPr>
                        <a:t>203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algn="ctr" defTabSz="914400" rtl="0" eaLnBrk="1" latinLnBrk="0" hangingPunct="1"/>
                      <a:r>
                        <a:rPr lang="en-US" sz="1000" b="0" kern="1200" dirty="0">
                          <a:solidFill>
                            <a:schemeClr val="tx1"/>
                          </a:solidFill>
                          <a:latin typeface="+mn-lt"/>
                          <a:ea typeface="+mn-ea"/>
                          <a:cs typeface="+mn-cs"/>
                        </a:rPr>
                        <a:t>204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205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206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207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208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209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210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211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dirty="0">
                          <a:solidFill>
                            <a:schemeClr val="tx1"/>
                          </a:solidFill>
                        </a:rPr>
                        <a:t>212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3686601576"/>
                  </a:ext>
                </a:extLst>
              </a:tr>
              <a:tr h="236772">
                <a:tc>
                  <a:txBody>
                    <a:bodyPr/>
                    <a:lstStyle/>
                    <a:p>
                      <a:r>
                        <a:rPr lang="en-US" sz="1100" dirty="0">
                          <a:solidFill>
                            <a:schemeClr val="tx1"/>
                          </a:solidFill>
                        </a:rPr>
                        <a:t>1</a:t>
                      </a:r>
                      <a:r>
                        <a:rPr lang="en-US" sz="1100" baseline="30000" dirty="0">
                          <a:solidFill>
                            <a:schemeClr val="tx1"/>
                          </a:solidFill>
                        </a:rPr>
                        <a:t>st</a:t>
                      </a:r>
                      <a:r>
                        <a:rPr lang="en-US" sz="1100" dirty="0">
                          <a:solidFill>
                            <a:schemeClr val="tx1"/>
                          </a:solidFill>
                        </a:rPr>
                        <a:t>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hlinkClick r:id="rId3" action="ppaction://hlinksldjump">
                            <a:extLst>
                              <a:ext uri="{A12FA001-AC4F-418D-AE19-62706E023703}">
                                <ahyp:hlinkClr xmlns:ahyp="http://schemas.microsoft.com/office/drawing/2018/hyperlinkcolor" val="tx"/>
                              </a:ext>
                            </a:extLst>
                          </a:hlinkClick>
                        </a:rPr>
                        <a:t>101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102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103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pPr marL="0" algn="ctr" defTabSz="914400" rtl="0" eaLnBrk="1" latinLnBrk="0" hangingPunct="1"/>
                      <a:r>
                        <a:rPr lang="en-US" sz="1000" b="0" kern="1200" dirty="0">
                          <a:solidFill>
                            <a:schemeClr val="tx1"/>
                          </a:solidFill>
                          <a:latin typeface="+mn-lt"/>
                          <a:ea typeface="+mn-ea"/>
                          <a:cs typeface="+mn-cs"/>
                        </a:rPr>
                        <a:t>104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105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106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107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108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109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110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111</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dirty="0">
                          <a:solidFill>
                            <a:schemeClr val="tx1"/>
                          </a:solidFill>
                        </a:rPr>
                        <a:t>112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96434221"/>
                  </a:ext>
                </a:extLst>
              </a:tr>
              <a:tr h="334596">
                <a:tc>
                  <a:txBody>
                    <a:bodyPr/>
                    <a:lstStyle/>
                    <a:p>
                      <a:r>
                        <a:rPr lang="en-US" sz="1100" dirty="0">
                          <a:solidFill>
                            <a:schemeClr val="tx1"/>
                          </a:solidFill>
                        </a:rPr>
                        <a:t>G Floor</a:t>
                      </a:r>
                      <a:endParaRPr lang="en-IN" sz="11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ctr" defTabSz="914400" rtl="0" eaLnBrk="1" latinLnBrk="0" hangingPunct="1"/>
                      <a:r>
                        <a:rPr lang="en-US" sz="1000" b="0" kern="1200" dirty="0">
                          <a:solidFill>
                            <a:schemeClr val="tx1"/>
                          </a:solidFill>
                          <a:latin typeface="+mn-lt"/>
                          <a:ea typeface="+mn-ea"/>
                          <a:cs typeface="+mn-cs"/>
                        </a:rPr>
                        <a:t>001</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lang="en-US" sz="1000" b="0" kern="1200" dirty="0">
                          <a:solidFill>
                            <a:schemeClr val="tx1"/>
                          </a:solidFill>
                          <a:latin typeface="+mn-lt"/>
                          <a:ea typeface="+mn-ea"/>
                          <a:cs typeface="+mn-cs"/>
                        </a:rPr>
                        <a:t>002</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lang="en-US" sz="1000" b="0" kern="1200" dirty="0">
                          <a:solidFill>
                            <a:schemeClr val="tx1"/>
                          </a:solidFill>
                          <a:latin typeface="+mn-lt"/>
                          <a:ea typeface="+mn-ea"/>
                          <a:cs typeface="+mn-cs"/>
                        </a:rPr>
                        <a:t>003</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algn="ctr" defTabSz="914400" rtl="0" eaLnBrk="1" latinLnBrk="0" hangingPunct="1"/>
                      <a:r>
                        <a:rPr lang="en-US" sz="1000" b="0" kern="1200" dirty="0">
                          <a:solidFill>
                            <a:schemeClr val="tx1"/>
                          </a:solidFill>
                          <a:latin typeface="+mn-lt"/>
                          <a:ea typeface="+mn-ea"/>
                          <a:cs typeface="+mn-cs"/>
                        </a:rPr>
                        <a:t>004</a:t>
                      </a:r>
                      <a:endParaRPr lang="en-IN" sz="1000" b="0" kern="1200" dirty="0">
                        <a:solidFill>
                          <a:schemeClr val="tx1"/>
                        </a:solidFill>
                        <a:latin typeface="+mn-lt"/>
                        <a:ea typeface="+mn-ea"/>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005</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r>
                        <a:rPr lang="en-US" sz="1000" dirty="0">
                          <a:solidFill>
                            <a:schemeClr val="tx1"/>
                          </a:solidFill>
                        </a:rPr>
                        <a:t>006</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dirty="0">
                          <a:solidFill>
                            <a:schemeClr val="tx1"/>
                          </a:solidFill>
                        </a:rPr>
                        <a:t>007</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lumMod val="50000"/>
                      </a:schemeClr>
                    </a:solidFill>
                  </a:tcPr>
                </a:tc>
                <a:tc>
                  <a:txBody>
                    <a:bodyPr/>
                    <a:lstStyle/>
                    <a:p>
                      <a:r>
                        <a:rPr lang="en-US" sz="1000" dirty="0">
                          <a:solidFill>
                            <a:schemeClr val="tx1"/>
                          </a:solidFill>
                        </a:rPr>
                        <a:t>008</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vMerge="1">
                  <a:txBody>
                    <a:bodyPr/>
                    <a:lstStyle/>
                    <a:p>
                      <a:endParaRPr lang="en-IN" sz="1100" dirty="0">
                        <a:solidFill>
                          <a:schemeClr val="tx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000" dirty="0">
                          <a:solidFill>
                            <a:schemeClr val="tx1"/>
                          </a:solidFill>
                        </a:rPr>
                        <a:t>009</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dirty="0">
                          <a:solidFill>
                            <a:schemeClr val="tx1"/>
                          </a:solidFill>
                        </a:rPr>
                        <a:t>010</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dirty="0">
                          <a:solidFill>
                            <a:schemeClr val="tx1"/>
                          </a:solidFill>
                        </a:rPr>
                        <a:t>012</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r>
                        <a:rPr lang="en-US" sz="1000" dirty="0">
                          <a:solidFill>
                            <a:schemeClr val="tx1"/>
                          </a:solidFill>
                        </a:rPr>
                        <a:t>013</a:t>
                      </a:r>
                      <a:endParaRPr lang="en-IN" sz="1000" dirty="0">
                        <a:solidFill>
                          <a:schemeClr val="tx1"/>
                        </a:solidFill>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573705049"/>
                  </a:ext>
                </a:extLst>
              </a:tr>
            </a:tbl>
          </a:graphicData>
        </a:graphic>
      </p:graphicFrame>
      <p:sp>
        <p:nvSpPr>
          <p:cNvPr id="13" name="Rectangle 12">
            <a:extLst>
              <a:ext uri="{FF2B5EF4-FFF2-40B4-BE49-F238E27FC236}">
                <a16:creationId xmlns:a16="http://schemas.microsoft.com/office/drawing/2014/main" id="{97E000E4-21F9-DDD9-6DAF-86CA1B344080}"/>
              </a:ext>
            </a:extLst>
          </p:cNvPr>
          <p:cNvSpPr/>
          <p:nvPr/>
        </p:nvSpPr>
        <p:spPr>
          <a:xfrm>
            <a:off x="1206223" y="4415879"/>
            <a:ext cx="3076527" cy="269211"/>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1</a:t>
            </a:r>
            <a:endParaRPr lang="en-IN" sz="1400" b="1" dirty="0">
              <a:solidFill>
                <a:schemeClr val="tx1"/>
              </a:solidFill>
            </a:endParaRPr>
          </a:p>
        </p:txBody>
      </p:sp>
      <p:sp>
        <p:nvSpPr>
          <p:cNvPr id="14" name="Rectangle 13">
            <a:extLst>
              <a:ext uri="{FF2B5EF4-FFF2-40B4-BE49-F238E27FC236}">
                <a16:creationId xmlns:a16="http://schemas.microsoft.com/office/drawing/2014/main" id="{A167A0A5-F02E-D274-34BC-8ABABE8FF97D}"/>
              </a:ext>
            </a:extLst>
          </p:cNvPr>
          <p:cNvSpPr/>
          <p:nvPr/>
        </p:nvSpPr>
        <p:spPr>
          <a:xfrm>
            <a:off x="4553340" y="4415879"/>
            <a:ext cx="3526968" cy="269211"/>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2</a:t>
            </a:r>
            <a:endParaRPr lang="en-IN" sz="1400" b="1" dirty="0">
              <a:solidFill>
                <a:schemeClr val="tx1"/>
              </a:solidFill>
            </a:endParaRPr>
          </a:p>
        </p:txBody>
      </p:sp>
      <p:sp>
        <p:nvSpPr>
          <p:cNvPr id="15" name="Rectangle 14">
            <a:extLst>
              <a:ext uri="{FF2B5EF4-FFF2-40B4-BE49-F238E27FC236}">
                <a16:creationId xmlns:a16="http://schemas.microsoft.com/office/drawing/2014/main" id="{2D306057-15D7-D350-F055-5CA104FFCD91}"/>
              </a:ext>
            </a:extLst>
          </p:cNvPr>
          <p:cNvSpPr/>
          <p:nvPr/>
        </p:nvSpPr>
        <p:spPr>
          <a:xfrm>
            <a:off x="8462863" y="4415879"/>
            <a:ext cx="3581397" cy="269211"/>
          </a:xfrm>
          <a:prstGeom prst="rect">
            <a:avLst/>
          </a:prstGeom>
          <a:solidFill>
            <a:schemeClr val="bg1">
              <a:lumMod val="6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 3</a:t>
            </a:r>
            <a:endParaRPr lang="en-IN" sz="1400" b="1" dirty="0">
              <a:solidFill>
                <a:schemeClr val="tx1"/>
              </a:solidFill>
            </a:endParaRPr>
          </a:p>
        </p:txBody>
      </p:sp>
      <p:sp>
        <p:nvSpPr>
          <p:cNvPr id="16" name="Rectangle 15">
            <a:extLst>
              <a:ext uri="{FF2B5EF4-FFF2-40B4-BE49-F238E27FC236}">
                <a16:creationId xmlns:a16="http://schemas.microsoft.com/office/drawing/2014/main" id="{321C26C6-16BA-FDC1-D77A-6ED61A9513DB}"/>
              </a:ext>
            </a:extLst>
          </p:cNvPr>
          <p:cNvSpPr/>
          <p:nvPr/>
        </p:nvSpPr>
        <p:spPr>
          <a:xfrm>
            <a:off x="202562" y="6593453"/>
            <a:ext cx="190484" cy="210306"/>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9CB32D4-A5F3-DB0E-7823-533C7F6B2ED2}"/>
              </a:ext>
            </a:extLst>
          </p:cNvPr>
          <p:cNvSpPr/>
          <p:nvPr/>
        </p:nvSpPr>
        <p:spPr>
          <a:xfrm>
            <a:off x="1078060" y="6593453"/>
            <a:ext cx="190484" cy="210306"/>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61E9820-6F40-72A9-52B7-9157D21A0D1B}"/>
              </a:ext>
            </a:extLst>
          </p:cNvPr>
          <p:cNvSpPr/>
          <p:nvPr/>
        </p:nvSpPr>
        <p:spPr>
          <a:xfrm>
            <a:off x="2389801" y="6593453"/>
            <a:ext cx="190484" cy="210306"/>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D828122E-6CE4-6F01-DC7B-B21BC9F70F72}"/>
              </a:ext>
            </a:extLst>
          </p:cNvPr>
          <p:cNvSpPr txBox="1"/>
          <p:nvPr/>
        </p:nvSpPr>
        <p:spPr>
          <a:xfrm>
            <a:off x="370443" y="6560107"/>
            <a:ext cx="726486" cy="276999"/>
          </a:xfrm>
          <a:prstGeom prst="rect">
            <a:avLst/>
          </a:prstGeom>
          <a:noFill/>
        </p:spPr>
        <p:txBody>
          <a:bodyPr wrap="square" rtlCol="0">
            <a:spAutoFit/>
          </a:bodyPr>
          <a:lstStyle/>
          <a:p>
            <a:r>
              <a:rPr lang="en-US" sz="1200" b="1" dirty="0"/>
              <a:t>Sold</a:t>
            </a:r>
            <a:endParaRPr lang="en-IN" sz="1200" b="1" dirty="0"/>
          </a:p>
        </p:txBody>
      </p:sp>
      <p:sp>
        <p:nvSpPr>
          <p:cNvPr id="20" name="TextBox 19">
            <a:extLst>
              <a:ext uri="{FF2B5EF4-FFF2-40B4-BE49-F238E27FC236}">
                <a16:creationId xmlns:a16="http://schemas.microsoft.com/office/drawing/2014/main" id="{ACFB3C51-8219-C6B3-974B-26231DA56E13}"/>
              </a:ext>
            </a:extLst>
          </p:cNvPr>
          <p:cNvSpPr txBox="1"/>
          <p:nvPr/>
        </p:nvSpPr>
        <p:spPr>
          <a:xfrm>
            <a:off x="1342029" y="6560107"/>
            <a:ext cx="1160900" cy="276999"/>
          </a:xfrm>
          <a:prstGeom prst="rect">
            <a:avLst/>
          </a:prstGeom>
          <a:noFill/>
        </p:spPr>
        <p:txBody>
          <a:bodyPr wrap="square" rtlCol="0">
            <a:spAutoFit/>
          </a:bodyPr>
          <a:lstStyle/>
          <a:p>
            <a:r>
              <a:rPr lang="en-US" sz="1200" b="1" dirty="0"/>
              <a:t>Available</a:t>
            </a:r>
            <a:endParaRPr lang="en-IN" sz="1200" b="1" dirty="0"/>
          </a:p>
        </p:txBody>
      </p:sp>
      <p:sp>
        <p:nvSpPr>
          <p:cNvPr id="21" name="TextBox 20">
            <a:extLst>
              <a:ext uri="{FF2B5EF4-FFF2-40B4-BE49-F238E27FC236}">
                <a16:creationId xmlns:a16="http://schemas.microsoft.com/office/drawing/2014/main" id="{F876CDFC-1BC7-2AB4-23B2-4F3FA7B8381C}"/>
              </a:ext>
            </a:extLst>
          </p:cNvPr>
          <p:cNvSpPr txBox="1"/>
          <p:nvPr/>
        </p:nvSpPr>
        <p:spPr>
          <a:xfrm>
            <a:off x="2653770" y="6560107"/>
            <a:ext cx="1160900" cy="276999"/>
          </a:xfrm>
          <a:prstGeom prst="rect">
            <a:avLst/>
          </a:prstGeom>
          <a:noFill/>
        </p:spPr>
        <p:txBody>
          <a:bodyPr wrap="square" rtlCol="0">
            <a:spAutoFit/>
          </a:bodyPr>
          <a:lstStyle/>
          <a:p>
            <a:r>
              <a:rPr lang="en-US" sz="1200" b="1" dirty="0"/>
              <a:t>Booked</a:t>
            </a:r>
            <a:endParaRPr lang="en-IN" sz="1200" b="1" dirty="0"/>
          </a:p>
        </p:txBody>
      </p:sp>
      <p:sp>
        <p:nvSpPr>
          <p:cNvPr id="22" name="Star: 5 Points 21">
            <a:extLst>
              <a:ext uri="{FF2B5EF4-FFF2-40B4-BE49-F238E27FC236}">
                <a16:creationId xmlns:a16="http://schemas.microsoft.com/office/drawing/2014/main" id="{5FE1310F-7564-C815-2F19-A0FA3C52E5A5}"/>
              </a:ext>
            </a:extLst>
          </p:cNvPr>
          <p:cNvSpPr/>
          <p:nvPr/>
        </p:nvSpPr>
        <p:spPr>
          <a:xfrm>
            <a:off x="2543739" y="2828657"/>
            <a:ext cx="182737" cy="158621"/>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Star: 5 Points 22">
            <a:extLst>
              <a:ext uri="{FF2B5EF4-FFF2-40B4-BE49-F238E27FC236}">
                <a16:creationId xmlns:a16="http://schemas.microsoft.com/office/drawing/2014/main" id="{ED4250D6-3457-93EF-CA2C-117D3DC2200D}"/>
              </a:ext>
            </a:extLst>
          </p:cNvPr>
          <p:cNvSpPr/>
          <p:nvPr/>
        </p:nvSpPr>
        <p:spPr>
          <a:xfrm>
            <a:off x="3241597" y="3080583"/>
            <a:ext cx="182737" cy="158621"/>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Star: 5 Points 23">
            <a:extLst>
              <a:ext uri="{FF2B5EF4-FFF2-40B4-BE49-F238E27FC236}">
                <a16:creationId xmlns:a16="http://schemas.microsoft.com/office/drawing/2014/main" id="{2D585ED6-01C0-E1D9-2231-68074CD1A16B}"/>
              </a:ext>
            </a:extLst>
          </p:cNvPr>
          <p:cNvSpPr/>
          <p:nvPr/>
        </p:nvSpPr>
        <p:spPr>
          <a:xfrm>
            <a:off x="2543738" y="3594128"/>
            <a:ext cx="182737" cy="158621"/>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Star: 5 Points 24">
            <a:extLst>
              <a:ext uri="{FF2B5EF4-FFF2-40B4-BE49-F238E27FC236}">
                <a16:creationId xmlns:a16="http://schemas.microsoft.com/office/drawing/2014/main" id="{AE3BE025-8DCC-CE74-3DE1-9FCE00F5DA9C}"/>
              </a:ext>
            </a:extLst>
          </p:cNvPr>
          <p:cNvSpPr/>
          <p:nvPr/>
        </p:nvSpPr>
        <p:spPr>
          <a:xfrm>
            <a:off x="1752946" y="3579740"/>
            <a:ext cx="182737" cy="158621"/>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tar: 5 Points 25">
            <a:extLst>
              <a:ext uri="{FF2B5EF4-FFF2-40B4-BE49-F238E27FC236}">
                <a16:creationId xmlns:a16="http://schemas.microsoft.com/office/drawing/2014/main" id="{297D5C4E-3619-5032-F057-4EE1E6A20C51}"/>
              </a:ext>
            </a:extLst>
          </p:cNvPr>
          <p:cNvSpPr/>
          <p:nvPr/>
        </p:nvSpPr>
        <p:spPr>
          <a:xfrm>
            <a:off x="7113199" y="2819975"/>
            <a:ext cx="182737" cy="158621"/>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Star: 5 Points 26">
            <a:extLst>
              <a:ext uri="{FF2B5EF4-FFF2-40B4-BE49-F238E27FC236}">
                <a16:creationId xmlns:a16="http://schemas.microsoft.com/office/drawing/2014/main" id="{D14E84A7-09DB-9638-36A2-997CF03BB1AC}"/>
              </a:ext>
            </a:extLst>
          </p:cNvPr>
          <p:cNvSpPr/>
          <p:nvPr/>
        </p:nvSpPr>
        <p:spPr>
          <a:xfrm>
            <a:off x="7936996" y="3080582"/>
            <a:ext cx="182737" cy="158621"/>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Star: 5 Points 27">
            <a:extLst>
              <a:ext uri="{FF2B5EF4-FFF2-40B4-BE49-F238E27FC236}">
                <a16:creationId xmlns:a16="http://schemas.microsoft.com/office/drawing/2014/main" id="{B5627EBA-9A1F-0871-3B05-2C7A45952BC3}"/>
              </a:ext>
            </a:extLst>
          </p:cNvPr>
          <p:cNvSpPr/>
          <p:nvPr/>
        </p:nvSpPr>
        <p:spPr>
          <a:xfrm>
            <a:off x="5361747" y="3579740"/>
            <a:ext cx="182737" cy="158621"/>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Star: 5 Points 28">
            <a:extLst>
              <a:ext uri="{FF2B5EF4-FFF2-40B4-BE49-F238E27FC236}">
                <a16:creationId xmlns:a16="http://schemas.microsoft.com/office/drawing/2014/main" id="{6C6C3183-132C-75DD-C60A-E83B8662CD56}"/>
              </a:ext>
            </a:extLst>
          </p:cNvPr>
          <p:cNvSpPr/>
          <p:nvPr/>
        </p:nvSpPr>
        <p:spPr>
          <a:xfrm>
            <a:off x="9215290" y="3345518"/>
            <a:ext cx="182737" cy="158621"/>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Star: 5 Points 29">
            <a:extLst>
              <a:ext uri="{FF2B5EF4-FFF2-40B4-BE49-F238E27FC236}">
                <a16:creationId xmlns:a16="http://schemas.microsoft.com/office/drawing/2014/main" id="{163F333A-E5FA-84C9-9DAA-E3BBBC83A89C}"/>
              </a:ext>
            </a:extLst>
          </p:cNvPr>
          <p:cNvSpPr/>
          <p:nvPr/>
        </p:nvSpPr>
        <p:spPr>
          <a:xfrm>
            <a:off x="11081412" y="2854908"/>
            <a:ext cx="182737" cy="158621"/>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Star: 5 Points 30">
            <a:extLst>
              <a:ext uri="{FF2B5EF4-FFF2-40B4-BE49-F238E27FC236}">
                <a16:creationId xmlns:a16="http://schemas.microsoft.com/office/drawing/2014/main" id="{12FC1527-D147-6064-83E0-D683BC68C8FD}"/>
              </a:ext>
            </a:extLst>
          </p:cNvPr>
          <p:cNvSpPr/>
          <p:nvPr/>
        </p:nvSpPr>
        <p:spPr>
          <a:xfrm>
            <a:off x="10112184" y="2828657"/>
            <a:ext cx="182737" cy="158621"/>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Star: 5 Points 31">
            <a:extLst>
              <a:ext uri="{FF2B5EF4-FFF2-40B4-BE49-F238E27FC236}">
                <a16:creationId xmlns:a16="http://schemas.microsoft.com/office/drawing/2014/main" id="{D0A94C7F-C329-0E5F-9165-00810F0C70BD}"/>
              </a:ext>
            </a:extLst>
          </p:cNvPr>
          <p:cNvSpPr/>
          <p:nvPr/>
        </p:nvSpPr>
        <p:spPr>
          <a:xfrm>
            <a:off x="9215290" y="2362878"/>
            <a:ext cx="182737" cy="158621"/>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3" name="Table 32">
            <a:extLst>
              <a:ext uri="{FF2B5EF4-FFF2-40B4-BE49-F238E27FC236}">
                <a16:creationId xmlns:a16="http://schemas.microsoft.com/office/drawing/2014/main" id="{E3E67FD1-6EF7-850B-77C4-6EC0B55ECF18}"/>
              </a:ext>
            </a:extLst>
          </p:cNvPr>
          <p:cNvGraphicFramePr>
            <a:graphicFrameLocks noGrp="1"/>
          </p:cNvGraphicFramePr>
          <p:nvPr>
            <p:extLst>
              <p:ext uri="{D42A27DB-BD31-4B8C-83A1-F6EECF244321}">
                <p14:modId xmlns:p14="http://schemas.microsoft.com/office/powerpoint/2010/main" val="3535702014"/>
              </p:ext>
            </p:extLst>
          </p:nvPr>
        </p:nvGraphicFramePr>
        <p:xfrm>
          <a:off x="1206224" y="4770115"/>
          <a:ext cx="10838036" cy="1582666"/>
        </p:xfrm>
        <a:graphic>
          <a:graphicData uri="http://schemas.openxmlformats.org/drawingml/2006/table">
            <a:tbl>
              <a:tblPr firstRow="1" bandRow="1">
                <a:tableStyleId>{5C22544A-7EE6-4342-B048-85BDC9FD1C3A}</a:tableStyleId>
              </a:tblPr>
              <a:tblGrid>
                <a:gridCol w="2665980">
                  <a:extLst>
                    <a:ext uri="{9D8B030D-6E8A-4147-A177-3AD203B41FA5}">
                      <a16:colId xmlns:a16="http://schemas.microsoft.com/office/drawing/2014/main" val="2680514281"/>
                    </a:ext>
                  </a:extLst>
                </a:gridCol>
                <a:gridCol w="8172056">
                  <a:extLst>
                    <a:ext uri="{9D8B030D-6E8A-4147-A177-3AD203B41FA5}">
                      <a16:colId xmlns:a16="http://schemas.microsoft.com/office/drawing/2014/main" val="3772945424"/>
                    </a:ext>
                  </a:extLst>
                </a:gridCol>
              </a:tblGrid>
              <a:tr h="391186">
                <a:tc>
                  <a:txBody>
                    <a:bodyPr/>
                    <a:lstStyle/>
                    <a:p>
                      <a:r>
                        <a:rPr lang="en-US" sz="1200" b="0" dirty="0">
                          <a:solidFill>
                            <a:schemeClr val="tx1"/>
                          </a:solidFill>
                        </a:rPr>
                        <a:t>Payment Completed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354652">
                <a:tc>
                  <a:txBody>
                    <a:bodyPr/>
                    <a:lstStyle/>
                    <a:p>
                      <a:r>
                        <a:rPr lang="en-US" sz="1200" b="0" dirty="0">
                          <a:solidFill>
                            <a:schemeClr val="tx1"/>
                          </a:solidFill>
                        </a:rPr>
                        <a:t>Payment Delayed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4278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Cancellation Request</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379628">
                <a:tc>
                  <a:txBody>
                    <a:bodyPr/>
                    <a:lstStyle/>
                    <a:p>
                      <a:r>
                        <a:rPr lang="en-US" sz="1200" b="0" dirty="0">
                          <a:solidFill>
                            <a:schemeClr val="tx1"/>
                          </a:solidFill>
                        </a:rPr>
                        <a:t>Payment Delayed Beyond 180 days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bl>
          </a:graphicData>
        </a:graphic>
      </p:graphicFrame>
      <p:sp>
        <p:nvSpPr>
          <p:cNvPr id="34" name="Rectangle 33">
            <a:hlinkClick r:id="rId4" action="ppaction://hlinksldjump"/>
            <a:extLst>
              <a:ext uri="{FF2B5EF4-FFF2-40B4-BE49-F238E27FC236}">
                <a16:creationId xmlns:a16="http://schemas.microsoft.com/office/drawing/2014/main" id="{8156CD27-97B6-55DE-2E02-AC17CCE4A907}"/>
              </a:ext>
            </a:extLst>
          </p:cNvPr>
          <p:cNvSpPr/>
          <p:nvPr/>
        </p:nvSpPr>
        <p:spPr>
          <a:xfrm>
            <a:off x="4039290" y="4850098"/>
            <a:ext cx="514050" cy="25192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101</a:t>
            </a:r>
            <a:endParaRPr lang="en-IN" sz="1100" dirty="0">
              <a:solidFill>
                <a:schemeClr val="tx1"/>
              </a:solidFill>
            </a:endParaRPr>
          </a:p>
        </p:txBody>
      </p:sp>
      <p:sp>
        <p:nvSpPr>
          <p:cNvPr id="35" name="Rectangle 34">
            <a:extLst>
              <a:ext uri="{FF2B5EF4-FFF2-40B4-BE49-F238E27FC236}">
                <a16:creationId xmlns:a16="http://schemas.microsoft.com/office/drawing/2014/main" id="{97E90067-33E4-3F63-C40E-E0161BDC6BBF}"/>
              </a:ext>
            </a:extLst>
          </p:cNvPr>
          <p:cNvSpPr/>
          <p:nvPr/>
        </p:nvSpPr>
        <p:spPr>
          <a:xfrm>
            <a:off x="4786238" y="4850098"/>
            <a:ext cx="514050" cy="25192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202</a:t>
            </a:r>
            <a:endParaRPr lang="en-IN" sz="1100" dirty="0">
              <a:solidFill>
                <a:schemeClr val="tx1"/>
              </a:solidFill>
            </a:endParaRPr>
          </a:p>
        </p:txBody>
      </p:sp>
      <p:sp>
        <p:nvSpPr>
          <p:cNvPr id="36" name="Rectangle 35">
            <a:extLst>
              <a:ext uri="{FF2B5EF4-FFF2-40B4-BE49-F238E27FC236}">
                <a16:creationId xmlns:a16="http://schemas.microsoft.com/office/drawing/2014/main" id="{3174B389-7F5A-DE66-5071-F8D99E73A4AF}"/>
              </a:ext>
            </a:extLst>
          </p:cNvPr>
          <p:cNvSpPr/>
          <p:nvPr/>
        </p:nvSpPr>
        <p:spPr>
          <a:xfrm>
            <a:off x="5533186" y="4850098"/>
            <a:ext cx="514050" cy="25192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205</a:t>
            </a:r>
            <a:endParaRPr lang="en-IN" sz="1100" dirty="0">
              <a:solidFill>
                <a:schemeClr val="tx1"/>
              </a:solidFill>
            </a:endParaRPr>
          </a:p>
        </p:txBody>
      </p:sp>
      <p:sp>
        <p:nvSpPr>
          <p:cNvPr id="37" name="Rectangle 36">
            <a:extLst>
              <a:ext uri="{FF2B5EF4-FFF2-40B4-BE49-F238E27FC236}">
                <a16:creationId xmlns:a16="http://schemas.microsoft.com/office/drawing/2014/main" id="{30BDC09B-67C2-ECC7-EAAC-032BBDDAB179}"/>
              </a:ext>
            </a:extLst>
          </p:cNvPr>
          <p:cNvSpPr/>
          <p:nvPr/>
        </p:nvSpPr>
        <p:spPr>
          <a:xfrm>
            <a:off x="6280134" y="4850098"/>
            <a:ext cx="514050" cy="25192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208</a:t>
            </a:r>
            <a:endParaRPr lang="en-IN" sz="1100" dirty="0">
              <a:solidFill>
                <a:schemeClr val="tx1"/>
              </a:solidFill>
            </a:endParaRPr>
          </a:p>
        </p:txBody>
      </p:sp>
      <p:sp>
        <p:nvSpPr>
          <p:cNvPr id="38" name="Rectangle 37">
            <a:extLst>
              <a:ext uri="{FF2B5EF4-FFF2-40B4-BE49-F238E27FC236}">
                <a16:creationId xmlns:a16="http://schemas.microsoft.com/office/drawing/2014/main" id="{D11E64B6-A3AC-245A-8732-5E9B1F21A6A6}"/>
              </a:ext>
            </a:extLst>
          </p:cNvPr>
          <p:cNvSpPr/>
          <p:nvPr/>
        </p:nvSpPr>
        <p:spPr>
          <a:xfrm>
            <a:off x="7027082" y="4850098"/>
            <a:ext cx="514050" cy="25192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311</a:t>
            </a:r>
            <a:endParaRPr lang="en-IN" sz="1100" dirty="0">
              <a:solidFill>
                <a:schemeClr val="tx1"/>
              </a:solidFill>
            </a:endParaRPr>
          </a:p>
        </p:txBody>
      </p:sp>
      <p:sp>
        <p:nvSpPr>
          <p:cNvPr id="39" name="Rectangle 38">
            <a:extLst>
              <a:ext uri="{FF2B5EF4-FFF2-40B4-BE49-F238E27FC236}">
                <a16:creationId xmlns:a16="http://schemas.microsoft.com/office/drawing/2014/main" id="{74A35C7B-58A0-279B-6D43-832A90F6FE0C}"/>
              </a:ext>
            </a:extLst>
          </p:cNvPr>
          <p:cNvSpPr/>
          <p:nvPr/>
        </p:nvSpPr>
        <p:spPr>
          <a:xfrm>
            <a:off x="7774030" y="4850098"/>
            <a:ext cx="514050" cy="25192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510</a:t>
            </a:r>
            <a:endParaRPr lang="en-IN" sz="1100" dirty="0">
              <a:solidFill>
                <a:schemeClr val="tx1"/>
              </a:solidFill>
            </a:endParaRPr>
          </a:p>
        </p:txBody>
      </p:sp>
      <p:sp>
        <p:nvSpPr>
          <p:cNvPr id="40" name="Rectangle 39">
            <a:extLst>
              <a:ext uri="{FF2B5EF4-FFF2-40B4-BE49-F238E27FC236}">
                <a16:creationId xmlns:a16="http://schemas.microsoft.com/office/drawing/2014/main" id="{D215AFF0-5D59-1B33-2CC3-CAEBA5A0705E}"/>
              </a:ext>
            </a:extLst>
          </p:cNvPr>
          <p:cNvSpPr/>
          <p:nvPr/>
        </p:nvSpPr>
        <p:spPr>
          <a:xfrm>
            <a:off x="8520979" y="4850098"/>
            <a:ext cx="514050" cy="25192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709</a:t>
            </a:r>
            <a:endParaRPr lang="en-IN" sz="1100" dirty="0">
              <a:solidFill>
                <a:schemeClr val="tx1"/>
              </a:solidFill>
            </a:endParaRPr>
          </a:p>
        </p:txBody>
      </p:sp>
      <p:sp>
        <p:nvSpPr>
          <p:cNvPr id="41" name="Rectangle 40">
            <a:hlinkClick r:id="rId5" action="ppaction://hlinksldjump"/>
            <a:extLst>
              <a:ext uri="{FF2B5EF4-FFF2-40B4-BE49-F238E27FC236}">
                <a16:creationId xmlns:a16="http://schemas.microsoft.com/office/drawing/2014/main" id="{5E8081AE-73FA-E5AF-E95D-34629FCBF598}"/>
              </a:ext>
            </a:extLst>
          </p:cNvPr>
          <p:cNvSpPr/>
          <p:nvPr/>
        </p:nvSpPr>
        <p:spPr>
          <a:xfrm>
            <a:off x="4039290" y="5216274"/>
            <a:ext cx="514050" cy="251927"/>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202</a:t>
            </a:r>
            <a:endParaRPr lang="en-IN" sz="1100" dirty="0">
              <a:solidFill>
                <a:schemeClr val="tx1"/>
              </a:solidFill>
            </a:endParaRPr>
          </a:p>
        </p:txBody>
      </p:sp>
      <p:sp>
        <p:nvSpPr>
          <p:cNvPr id="42" name="Rectangle 41">
            <a:extLst>
              <a:ext uri="{FF2B5EF4-FFF2-40B4-BE49-F238E27FC236}">
                <a16:creationId xmlns:a16="http://schemas.microsoft.com/office/drawing/2014/main" id="{C05F6696-215E-172A-2A00-2924759A4F10}"/>
              </a:ext>
            </a:extLst>
          </p:cNvPr>
          <p:cNvSpPr/>
          <p:nvPr/>
        </p:nvSpPr>
        <p:spPr>
          <a:xfrm>
            <a:off x="4786238" y="5216273"/>
            <a:ext cx="514050" cy="251927"/>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408</a:t>
            </a:r>
            <a:endParaRPr lang="en-IN" sz="1100" dirty="0">
              <a:solidFill>
                <a:schemeClr val="tx1"/>
              </a:solidFill>
            </a:endParaRPr>
          </a:p>
        </p:txBody>
      </p:sp>
      <p:sp>
        <p:nvSpPr>
          <p:cNvPr id="43" name="Rectangle 42">
            <a:extLst>
              <a:ext uri="{FF2B5EF4-FFF2-40B4-BE49-F238E27FC236}">
                <a16:creationId xmlns:a16="http://schemas.microsoft.com/office/drawing/2014/main" id="{710FF652-8071-B441-518D-2070B24893B8}"/>
              </a:ext>
            </a:extLst>
          </p:cNvPr>
          <p:cNvSpPr/>
          <p:nvPr/>
        </p:nvSpPr>
        <p:spPr>
          <a:xfrm>
            <a:off x="5533186" y="5216272"/>
            <a:ext cx="514050" cy="251927"/>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510</a:t>
            </a:r>
            <a:endParaRPr lang="en-IN" sz="1100" dirty="0">
              <a:solidFill>
                <a:schemeClr val="tx1"/>
              </a:solidFill>
            </a:endParaRPr>
          </a:p>
        </p:txBody>
      </p:sp>
      <p:sp>
        <p:nvSpPr>
          <p:cNvPr id="48" name="Rectangle 47">
            <a:hlinkClick r:id="rId6" action="ppaction://hlinksldjump"/>
            <a:extLst>
              <a:ext uri="{FF2B5EF4-FFF2-40B4-BE49-F238E27FC236}">
                <a16:creationId xmlns:a16="http://schemas.microsoft.com/office/drawing/2014/main" id="{E116EEF8-2D08-D760-2318-2022F9D2D53D}"/>
              </a:ext>
            </a:extLst>
          </p:cNvPr>
          <p:cNvSpPr/>
          <p:nvPr/>
        </p:nvSpPr>
        <p:spPr>
          <a:xfrm>
            <a:off x="4039290" y="5590419"/>
            <a:ext cx="514050" cy="25192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201</a:t>
            </a:r>
            <a:endParaRPr lang="en-IN" sz="1100" dirty="0">
              <a:solidFill>
                <a:schemeClr val="tx1"/>
              </a:solidFill>
            </a:endParaRPr>
          </a:p>
        </p:txBody>
      </p:sp>
      <p:sp>
        <p:nvSpPr>
          <p:cNvPr id="49" name="Rectangle 48">
            <a:extLst>
              <a:ext uri="{FF2B5EF4-FFF2-40B4-BE49-F238E27FC236}">
                <a16:creationId xmlns:a16="http://schemas.microsoft.com/office/drawing/2014/main" id="{DBF77E55-FB2F-1317-8492-F62C87B494A1}"/>
              </a:ext>
            </a:extLst>
          </p:cNvPr>
          <p:cNvSpPr/>
          <p:nvPr/>
        </p:nvSpPr>
        <p:spPr>
          <a:xfrm>
            <a:off x="4786238" y="5590418"/>
            <a:ext cx="514050" cy="25192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507</a:t>
            </a:r>
            <a:endParaRPr lang="en-IN" sz="1100" dirty="0">
              <a:solidFill>
                <a:schemeClr val="tx1"/>
              </a:solidFill>
            </a:endParaRPr>
          </a:p>
        </p:txBody>
      </p:sp>
      <p:sp>
        <p:nvSpPr>
          <p:cNvPr id="50" name="Rectangle 49">
            <a:extLst>
              <a:ext uri="{FF2B5EF4-FFF2-40B4-BE49-F238E27FC236}">
                <a16:creationId xmlns:a16="http://schemas.microsoft.com/office/drawing/2014/main" id="{209073F9-C783-6460-06B8-385B11C0D10A}"/>
              </a:ext>
            </a:extLst>
          </p:cNvPr>
          <p:cNvSpPr/>
          <p:nvPr/>
        </p:nvSpPr>
        <p:spPr>
          <a:xfrm>
            <a:off x="5533186" y="5590417"/>
            <a:ext cx="514050" cy="25192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511</a:t>
            </a:r>
            <a:endParaRPr lang="en-IN" sz="1100" dirty="0">
              <a:solidFill>
                <a:schemeClr val="tx1"/>
              </a:solidFill>
            </a:endParaRPr>
          </a:p>
        </p:txBody>
      </p:sp>
      <p:sp>
        <p:nvSpPr>
          <p:cNvPr id="55" name="Rectangle 54">
            <a:hlinkClick r:id="rId7" action="ppaction://hlinksldjump"/>
            <a:extLst>
              <a:ext uri="{FF2B5EF4-FFF2-40B4-BE49-F238E27FC236}">
                <a16:creationId xmlns:a16="http://schemas.microsoft.com/office/drawing/2014/main" id="{F8A17CD8-6EAC-A68A-2175-6A84BC8BCB9C}"/>
              </a:ext>
            </a:extLst>
          </p:cNvPr>
          <p:cNvSpPr/>
          <p:nvPr/>
        </p:nvSpPr>
        <p:spPr>
          <a:xfrm>
            <a:off x="4039290" y="6040113"/>
            <a:ext cx="514050" cy="251927"/>
          </a:xfrm>
          <a:prstGeom prst="rect">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502</a:t>
            </a:r>
            <a:endParaRPr lang="en-IN" sz="1100" dirty="0">
              <a:solidFill>
                <a:schemeClr val="tx1"/>
              </a:solidFill>
            </a:endParaRPr>
          </a:p>
        </p:txBody>
      </p:sp>
      <p:sp>
        <p:nvSpPr>
          <p:cNvPr id="56" name="Rectangle 55">
            <a:extLst>
              <a:ext uri="{FF2B5EF4-FFF2-40B4-BE49-F238E27FC236}">
                <a16:creationId xmlns:a16="http://schemas.microsoft.com/office/drawing/2014/main" id="{278ADCF2-8CDE-B160-CA30-7D84A1760292}"/>
              </a:ext>
            </a:extLst>
          </p:cNvPr>
          <p:cNvSpPr/>
          <p:nvPr/>
        </p:nvSpPr>
        <p:spPr>
          <a:xfrm>
            <a:off x="4786238" y="6040112"/>
            <a:ext cx="514050" cy="251927"/>
          </a:xfrm>
          <a:prstGeom prst="rect">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512</a:t>
            </a:r>
            <a:endParaRPr lang="en-IN" sz="1100" dirty="0">
              <a:solidFill>
                <a:schemeClr val="tx1"/>
              </a:solidFill>
            </a:endParaRPr>
          </a:p>
        </p:txBody>
      </p:sp>
      <p:sp>
        <p:nvSpPr>
          <p:cNvPr id="62" name="Rectangle: Rounded Corners 61">
            <a:hlinkClick r:id="rId8" action="ppaction://hlinksldjump"/>
            <a:extLst>
              <a:ext uri="{FF2B5EF4-FFF2-40B4-BE49-F238E27FC236}">
                <a16:creationId xmlns:a16="http://schemas.microsoft.com/office/drawing/2014/main" id="{1E92C8B5-9BB1-875C-BE0B-E8C96284F418}"/>
              </a:ext>
            </a:extLst>
          </p:cNvPr>
          <p:cNvSpPr/>
          <p:nvPr/>
        </p:nvSpPr>
        <p:spPr>
          <a:xfrm>
            <a:off x="5838236" y="6432764"/>
            <a:ext cx="84598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5" name="Rectangle: Rounded Corners 4">
            <a:hlinkClick r:id="rId8" action="ppaction://hlinksldjump"/>
            <a:extLst>
              <a:ext uri="{FF2B5EF4-FFF2-40B4-BE49-F238E27FC236}">
                <a16:creationId xmlns:a16="http://schemas.microsoft.com/office/drawing/2014/main" id="{80AD75CA-4C3B-F66C-C56C-21A6B6DCE4CA}"/>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3" name="Rectangle: Rounded Corners 2">
            <a:hlinkClick r:id="rId9" action="ppaction://hlinksldjump"/>
            <a:extLst>
              <a:ext uri="{FF2B5EF4-FFF2-40B4-BE49-F238E27FC236}">
                <a16:creationId xmlns:a16="http://schemas.microsoft.com/office/drawing/2014/main" id="{70EB9B34-D449-6CC1-DE4C-61CB17535EC6}"/>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148812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101337-B213-9D83-0B60-3DB48049085C}"/>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10" name="TextBox 9">
            <a:extLst>
              <a:ext uri="{FF2B5EF4-FFF2-40B4-BE49-F238E27FC236}">
                <a16:creationId xmlns:a16="http://schemas.microsoft.com/office/drawing/2014/main" id="{3104DBEC-AE0C-5127-C2C5-DCFD1CDB3CC0}"/>
              </a:ext>
            </a:extLst>
          </p:cNvPr>
          <p:cNvSpPr txBox="1"/>
          <p:nvPr/>
        </p:nvSpPr>
        <p:spPr>
          <a:xfrm>
            <a:off x="1778149" y="1240606"/>
            <a:ext cx="3093887" cy="369332"/>
          </a:xfrm>
          <a:prstGeom prst="rect">
            <a:avLst/>
          </a:prstGeom>
          <a:noFill/>
        </p:spPr>
        <p:txBody>
          <a:bodyPr wrap="square" rtlCol="0">
            <a:spAutoFit/>
          </a:bodyPr>
          <a:lstStyle/>
          <a:p>
            <a:r>
              <a:rPr lang="en-US" dirty="0"/>
              <a:t>Details of the Flat Selected</a:t>
            </a:r>
            <a:endParaRPr lang="en-IN" dirty="0"/>
          </a:p>
        </p:txBody>
      </p:sp>
      <p:graphicFrame>
        <p:nvGraphicFramePr>
          <p:cNvPr id="11" name="Table 10">
            <a:extLst>
              <a:ext uri="{FF2B5EF4-FFF2-40B4-BE49-F238E27FC236}">
                <a16:creationId xmlns:a16="http://schemas.microsoft.com/office/drawing/2014/main" id="{25327D26-480F-1086-563A-9D682DE1EAE3}"/>
              </a:ext>
            </a:extLst>
          </p:cNvPr>
          <p:cNvGraphicFramePr>
            <a:graphicFrameLocks noGrp="1"/>
          </p:cNvGraphicFramePr>
          <p:nvPr>
            <p:extLst>
              <p:ext uri="{D42A27DB-BD31-4B8C-83A1-F6EECF244321}">
                <p14:modId xmlns:p14="http://schemas.microsoft.com/office/powerpoint/2010/main" val="965458656"/>
              </p:ext>
            </p:extLst>
          </p:nvPr>
        </p:nvGraphicFramePr>
        <p:xfrm>
          <a:off x="712237" y="1639259"/>
          <a:ext cx="4878373" cy="4192374"/>
        </p:xfrm>
        <a:graphic>
          <a:graphicData uri="http://schemas.openxmlformats.org/drawingml/2006/table">
            <a:tbl>
              <a:tblPr firstRow="1" bandRow="1">
                <a:tableStyleId>{5C22544A-7EE6-4342-B048-85BDC9FD1C3A}</a:tableStyleId>
              </a:tblPr>
              <a:tblGrid>
                <a:gridCol w="1666297">
                  <a:extLst>
                    <a:ext uri="{9D8B030D-6E8A-4147-A177-3AD203B41FA5}">
                      <a16:colId xmlns:a16="http://schemas.microsoft.com/office/drawing/2014/main" val="2680514281"/>
                    </a:ext>
                  </a:extLst>
                </a:gridCol>
                <a:gridCol w="3212076">
                  <a:extLst>
                    <a:ext uri="{9D8B030D-6E8A-4147-A177-3AD203B41FA5}">
                      <a16:colId xmlns:a16="http://schemas.microsoft.com/office/drawing/2014/main" val="3772945424"/>
                    </a:ext>
                  </a:extLst>
                </a:gridCol>
              </a:tblGrid>
              <a:tr h="228883">
                <a:tc>
                  <a:txBody>
                    <a:bodyPr/>
                    <a:lstStyle/>
                    <a:p>
                      <a:r>
                        <a:rPr lang="en-US" sz="1200" b="0" dirty="0">
                          <a:solidFill>
                            <a:schemeClr val="tx1"/>
                          </a:solidFill>
                        </a:rPr>
                        <a:t>Apartment / Villa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Kammaghatta</a:t>
                      </a:r>
                      <a:r>
                        <a:rPr lang="en-US" sz="1200" b="0" dirty="0">
                          <a:solidFill>
                            <a:schemeClr val="tx1"/>
                          </a:solidFill>
                        </a:rPr>
                        <a:t> Phase 2</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228883">
                <a:tc>
                  <a:txBody>
                    <a:bodyPr/>
                    <a:lstStyle/>
                    <a:p>
                      <a:r>
                        <a:rPr lang="en-US" sz="1200" b="0" dirty="0">
                          <a:solidFill>
                            <a:schemeClr val="tx1"/>
                          </a:solidFill>
                        </a:rPr>
                        <a:t>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3 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288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Built up Area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1300 Sq ft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228883">
                <a:tc>
                  <a:txBody>
                    <a:bodyPr/>
                    <a:lstStyle/>
                    <a:p>
                      <a:r>
                        <a:rPr lang="en-US" sz="1200" b="0" dirty="0">
                          <a:solidFill>
                            <a:schemeClr val="tx1"/>
                          </a:solidFill>
                        </a:rPr>
                        <a:t>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a:t>
                      </a:r>
                      <a:r>
                        <a:rPr lang="en-US" sz="1200" b="0" baseline="30000" dirty="0">
                          <a:solidFill>
                            <a:schemeClr val="tx1"/>
                          </a:solidFill>
                        </a:rPr>
                        <a:t>st</a:t>
                      </a:r>
                      <a:r>
                        <a:rPr lang="en-US" sz="1200" b="0" dirty="0">
                          <a:solidFill>
                            <a:schemeClr val="tx1"/>
                          </a:solidFill>
                        </a:rPr>
                        <a:t> 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228883">
                <a:tc>
                  <a:txBody>
                    <a:bodyPr/>
                    <a:lstStyle/>
                    <a:p>
                      <a:r>
                        <a:rPr lang="en-US" sz="1200" b="0" dirty="0">
                          <a:solidFill>
                            <a:schemeClr val="tx1"/>
                          </a:solidFill>
                        </a:rPr>
                        <a:t>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7</a:t>
                      </a:r>
                      <a:r>
                        <a:rPr lang="en-US" sz="1200" b="0" baseline="30000" dirty="0">
                          <a:solidFill>
                            <a:schemeClr val="tx1"/>
                          </a:solidFill>
                        </a:rPr>
                        <a:t>th</a:t>
                      </a:r>
                      <a:r>
                        <a:rPr lang="en-US" sz="1200" b="0" dirty="0">
                          <a:solidFill>
                            <a:schemeClr val="tx1"/>
                          </a:solidFill>
                        </a:rPr>
                        <a:t> 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228883">
                <a:tc>
                  <a:txBody>
                    <a:bodyPr/>
                    <a:lstStyle/>
                    <a:p>
                      <a:r>
                        <a:rPr lang="en-US" sz="1200" b="0" dirty="0">
                          <a:solidFill>
                            <a:schemeClr val="tx1"/>
                          </a:solidFill>
                        </a:rPr>
                        <a:t>Flat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No 701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8409775"/>
                  </a:ext>
                </a:extLst>
              </a:tr>
              <a:tr h="228883">
                <a:tc>
                  <a:txBody>
                    <a:bodyPr/>
                    <a:lstStyle/>
                    <a:p>
                      <a:r>
                        <a:rPr lang="en-US" sz="1200" b="1" dirty="0">
                          <a:solidFill>
                            <a:schemeClr val="tx1"/>
                          </a:solidFill>
                        </a:rPr>
                        <a:t>Date of Registration</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15 Mar 2025</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591525"/>
                  </a:ext>
                </a:extLst>
              </a:tr>
              <a:tr h="228883">
                <a:tc>
                  <a:txBody>
                    <a:bodyPr/>
                    <a:lstStyle/>
                    <a:p>
                      <a:r>
                        <a:rPr lang="en-US" sz="1200" b="0" dirty="0">
                          <a:solidFill>
                            <a:schemeClr val="tx1"/>
                          </a:solidFill>
                        </a:rPr>
                        <a:t>Registration Amount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9659645"/>
                  </a:ext>
                </a:extLst>
              </a:tr>
              <a:tr h="923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Payment History</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5649125"/>
                  </a:ext>
                </a:extLst>
              </a:tr>
              <a:tr h="1074105">
                <a:tc>
                  <a:txBody>
                    <a:bodyPr/>
                    <a:lstStyle/>
                    <a:p>
                      <a:r>
                        <a:rPr lang="en-US" sz="1200" b="0" dirty="0">
                          <a:solidFill>
                            <a:schemeClr val="tx1"/>
                          </a:solidFill>
                        </a:rPr>
                        <a:t>Documents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7966521"/>
                  </a:ext>
                </a:extLst>
              </a:tr>
            </a:tbl>
          </a:graphicData>
        </a:graphic>
      </p:graphicFrame>
      <p:graphicFrame>
        <p:nvGraphicFramePr>
          <p:cNvPr id="12" name="Table 11">
            <a:extLst>
              <a:ext uri="{FF2B5EF4-FFF2-40B4-BE49-F238E27FC236}">
                <a16:creationId xmlns:a16="http://schemas.microsoft.com/office/drawing/2014/main" id="{B1720D85-42EC-C347-7BFC-7F9A719DD556}"/>
              </a:ext>
            </a:extLst>
          </p:cNvPr>
          <p:cNvGraphicFramePr>
            <a:graphicFrameLocks noGrp="1"/>
          </p:cNvGraphicFramePr>
          <p:nvPr>
            <p:extLst>
              <p:ext uri="{D42A27DB-BD31-4B8C-83A1-F6EECF244321}">
                <p14:modId xmlns:p14="http://schemas.microsoft.com/office/powerpoint/2010/main" val="3100716377"/>
              </p:ext>
            </p:extLst>
          </p:nvPr>
        </p:nvGraphicFramePr>
        <p:xfrm>
          <a:off x="6096000" y="1639256"/>
          <a:ext cx="4878373" cy="4192375"/>
        </p:xfrm>
        <a:graphic>
          <a:graphicData uri="http://schemas.openxmlformats.org/drawingml/2006/table">
            <a:tbl>
              <a:tblPr firstRow="1" bandRow="1">
                <a:tableStyleId>{5C22544A-7EE6-4342-B048-85BDC9FD1C3A}</a:tableStyleId>
              </a:tblPr>
              <a:tblGrid>
                <a:gridCol w="1528684">
                  <a:extLst>
                    <a:ext uri="{9D8B030D-6E8A-4147-A177-3AD203B41FA5}">
                      <a16:colId xmlns:a16="http://schemas.microsoft.com/office/drawing/2014/main" val="2680514281"/>
                    </a:ext>
                  </a:extLst>
                </a:gridCol>
                <a:gridCol w="3349689">
                  <a:extLst>
                    <a:ext uri="{9D8B030D-6E8A-4147-A177-3AD203B41FA5}">
                      <a16:colId xmlns:a16="http://schemas.microsoft.com/office/drawing/2014/main" val="3772945424"/>
                    </a:ext>
                  </a:extLst>
                </a:gridCol>
              </a:tblGrid>
              <a:tr h="730719">
                <a:tc>
                  <a:txBody>
                    <a:bodyPr/>
                    <a:lstStyle/>
                    <a:p>
                      <a:r>
                        <a:rPr lang="en-US" sz="1200" b="0" dirty="0">
                          <a:solidFill>
                            <a:schemeClr val="tx1"/>
                          </a:solidFill>
                        </a:rPr>
                        <a:t>Purchaser Name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662474">
                <a:tc>
                  <a:txBody>
                    <a:bodyPr/>
                    <a:lstStyle/>
                    <a:p>
                      <a:r>
                        <a:rPr lang="en-US" sz="1200" b="0" dirty="0">
                          <a:solidFill>
                            <a:schemeClr val="tx1"/>
                          </a:solidFill>
                        </a:rPr>
                        <a:t>Email 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6718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Phone Number</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709126">
                <a:tc>
                  <a:txBody>
                    <a:bodyPr/>
                    <a:lstStyle/>
                    <a:p>
                      <a:r>
                        <a:rPr lang="en-US" sz="1200" b="0" dirty="0">
                          <a:solidFill>
                            <a:schemeClr val="tx1"/>
                          </a:solidFill>
                        </a:rPr>
                        <a:t>Adhaar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709126">
                <a:tc>
                  <a:txBody>
                    <a:bodyPr/>
                    <a:lstStyle/>
                    <a:p>
                      <a:r>
                        <a:rPr lang="en-US" sz="1200" b="0" dirty="0">
                          <a:solidFill>
                            <a:schemeClr val="tx1"/>
                          </a:solidFill>
                        </a:rPr>
                        <a:t>PAN</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0919008"/>
                  </a:ext>
                </a:extLst>
              </a:tr>
              <a:tr h="709126">
                <a:tc>
                  <a:txBody>
                    <a:bodyPr/>
                    <a:lstStyle/>
                    <a:p>
                      <a:r>
                        <a:rPr lang="en-US" sz="1200" b="0" dirty="0">
                          <a:solidFill>
                            <a:schemeClr val="tx1"/>
                          </a:solidFill>
                        </a:rPr>
                        <a:t>Address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2630655"/>
                  </a:ext>
                </a:extLst>
              </a:tr>
            </a:tbl>
          </a:graphicData>
        </a:graphic>
      </p:graphicFrame>
      <p:graphicFrame>
        <p:nvGraphicFramePr>
          <p:cNvPr id="13" name="Table 12">
            <a:extLst>
              <a:ext uri="{FF2B5EF4-FFF2-40B4-BE49-F238E27FC236}">
                <a16:creationId xmlns:a16="http://schemas.microsoft.com/office/drawing/2014/main" id="{C540EBA1-6250-6385-B5D6-93F831512B32}"/>
              </a:ext>
            </a:extLst>
          </p:cNvPr>
          <p:cNvGraphicFramePr>
            <a:graphicFrameLocks noGrp="1"/>
          </p:cNvGraphicFramePr>
          <p:nvPr>
            <p:extLst>
              <p:ext uri="{D42A27DB-BD31-4B8C-83A1-F6EECF244321}">
                <p14:modId xmlns:p14="http://schemas.microsoft.com/office/powerpoint/2010/main" val="291041940"/>
              </p:ext>
            </p:extLst>
          </p:nvPr>
        </p:nvGraphicFramePr>
        <p:xfrm>
          <a:off x="7710192" y="1722394"/>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sp>
        <p:nvSpPr>
          <p:cNvPr id="17" name="TextBox 16">
            <a:extLst>
              <a:ext uri="{FF2B5EF4-FFF2-40B4-BE49-F238E27FC236}">
                <a16:creationId xmlns:a16="http://schemas.microsoft.com/office/drawing/2014/main" id="{D144E7FF-A270-7B84-5CE4-E60FF332CA06}"/>
              </a:ext>
            </a:extLst>
          </p:cNvPr>
          <p:cNvSpPr txBox="1"/>
          <p:nvPr/>
        </p:nvSpPr>
        <p:spPr>
          <a:xfrm>
            <a:off x="6988242" y="1222561"/>
            <a:ext cx="3093887" cy="369332"/>
          </a:xfrm>
          <a:prstGeom prst="rect">
            <a:avLst/>
          </a:prstGeom>
          <a:noFill/>
        </p:spPr>
        <p:txBody>
          <a:bodyPr wrap="square" rtlCol="0">
            <a:spAutoFit/>
          </a:bodyPr>
          <a:lstStyle/>
          <a:p>
            <a:r>
              <a:rPr lang="en-US" dirty="0"/>
              <a:t>Details of the Owner</a:t>
            </a:r>
            <a:endParaRPr lang="en-IN" dirty="0"/>
          </a:p>
        </p:txBody>
      </p:sp>
      <p:graphicFrame>
        <p:nvGraphicFramePr>
          <p:cNvPr id="18" name="Table 17">
            <a:extLst>
              <a:ext uri="{FF2B5EF4-FFF2-40B4-BE49-F238E27FC236}">
                <a16:creationId xmlns:a16="http://schemas.microsoft.com/office/drawing/2014/main" id="{BBBBFB3E-73ED-C484-4CC0-C48556AC3C1E}"/>
              </a:ext>
            </a:extLst>
          </p:cNvPr>
          <p:cNvGraphicFramePr>
            <a:graphicFrameLocks noGrp="1"/>
          </p:cNvGraphicFramePr>
          <p:nvPr>
            <p:extLst>
              <p:ext uri="{D42A27DB-BD31-4B8C-83A1-F6EECF244321}">
                <p14:modId xmlns:p14="http://schemas.microsoft.com/office/powerpoint/2010/main" val="3861776655"/>
              </p:ext>
            </p:extLst>
          </p:nvPr>
        </p:nvGraphicFramePr>
        <p:xfrm>
          <a:off x="7748280" y="2413409"/>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19" name="Table 18">
            <a:extLst>
              <a:ext uri="{FF2B5EF4-FFF2-40B4-BE49-F238E27FC236}">
                <a16:creationId xmlns:a16="http://schemas.microsoft.com/office/drawing/2014/main" id="{D2C722A5-AAAF-F40B-797A-7FB54F84E736}"/>
              </a:ext>
            </a:extLst>
          </p:cNvPr>
          <p:cNvGraphicFramePr>
            <a:graphicFrameLocks noGrp="1"/>
          </p:cNvGraphicFramePr>
          <p:nvPr>
            <p:extLst>
              <p:ext uri="{D42A27DB-BD31-4B8C-83A1-F6EECF244321}">
                <p14:modId xmlns:p14="http://schemas.microsoft.com/office/powerpoint/2010/main" val="3103141962"/>
              </p:ext>
            </p:extLst>
          </p:nvPr>
        </p:nvGraphicFramePr>
        <p:xfrm>
          <a:off x="7748280" y="3107350"/>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20" name="Table 19">
            <a:extLst>
              <a:ext uri="{FF2B5EF4-FFF2-40B4-BE49-F238E27FC236}">
                <a16:creationId xmlns:a16="http://schemas.microsoft.com/office/drawing/2014/main" id="{BAE5825F-B7B9-D70C-68D8-7326453F6263}"/>
              </a:ext>
            </a:extLst>
          </p:cNvPr>
          <p:cNvGraphicFramePr>
            <a:graphicFrameLocks noGrp="1"/>
          </p:cNvGraphicFramePr>
          <p:nvPr>
            <p:extLst>
              <p:ext uri="{D42A27DB-BD31-4B8C-83A1-F6EECF244321}">
                <p14:modId xmlns:p14="http://schemas.microsoft.com/office/powerpoint/2010/main" val="581779694"/>
              </p:ext>
            </p:extLst>
          </p:nvPr>
        </p:nvGraphicFramePr>
        <p:xfrm>
          <a:off x="7748280" y="3782886"/>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21" name="Table 20">
            <a:extLst>
              <a:ext uri="{FF2B5EF4-FFF2-40B4-BE49-F238E27FC236}">
                <a16:creationId xmlns:a16="http://schemas.microsoft.com/office/drawing/2014/main" id="{1A44CA59-0E97-DA75-B2C6-70FE68115088}"/>
              </a:ext>
            </a:extLst>
          </p:cNvPr>
          <p:cNvGraphicFramePr>
            <a:graphicFrameLocks noGrp="1"/>
          </p:cNvGraphicFramePr>
          <p:nvPr>
            <p:extLst>
              <p:ext uri="{D42A27DB-BD31-4B8C-83A1-F6EECF244321}">
                <p14:modId xmlns:p14="http://schemas.microsoft.com/office/powerpoint/2010/main" val="288927298"/>
              </p:ext>
            </p:extLst>
          </p:nvPr>
        </p:nvGraphicFramePr>
        <p:xfrm>
          <a:off x="7748280" y="4458422"/>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22" name="Table 21">
            <a:extLst>
              <a:ext uri="{FF2B5EF4-FFF2-40B4-BE49-F238E27FC236}">
                <a16:creationId xmlns:a16="http://schemas.microsoft.com/office/drawing/2014/main" id="{CF4FAE02-8843-BE88-2FCD-06A6EE017A7A}"/>
              </a:ext>
            </a:extLst>
          </p:cNvPr>
          <p:cNvGraphicFramePr>
            <a:graphicFrameLocks noGrp="1"/>
          </p:cNvGraphicFramePr>
          <p:nvPr>
            <p:extLst>
              <p:ext uri="{D42A27DB-BD31-4B8C-83A1-F6EECF244321}">
                <p14:modId xmlns:p14="http://schemas.microsoft.com/office/powerpoint/2010/main" val="2220380954"/>
              </p:ext>
            </p:extLst>
          </p:nvPr>
        </p:nvGraphicFramePr>
        <p:xfrm>
          <a:off x="7748280" y="5188353"/>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23" name="Table 22">
            <a:extLst>
              <a:ext uri="{FF2B5EF4-FFF2-40B4-BE49-F238E27FC236}">
                <a16:creationId xmlns:a16="http://schemas.microsoft.com/office/drawing/2014/main" id="{E1F31299-3E4E-56BA-36B4-6227EDB0B4A4}"/>
              </a:ext>
            </a:extLst>
          </p:cNvPr>
          <p:cNvGraphicFramePr>
            <a:graphicFrameLocks noGrp="1"/>
          </p:cNvGraphicFramePr>
          <p:nvPr>
            <p:extLst>
              <p:ext uri="{D42A27DB-BD31-4B8C-83A1-F6EECF244321}">
                <p14:modId xmlns:p14="http://schemas.microsoft.com/office/powerpoint/2010/main" val="958418679"/>
              </p:ext>
            </p:extLst>
          </p:nvPr>
        </p:nvGraphicFramePr>
        <p:xfrm>
          <a:off x="2425187" y="3909782"/>
          <a:ext cx="3135086" cy="762000"/>
        </p:xfrm>
        <a:graphic>
          <a:graphicData uri="http://schemas.openxmlformats.org/drawingml/2006/table">
            <a:tbl>
              <a:tblPr firstRow="1" bandRow="1">
                <a:tableStyleId>{5C22544A-7EE6-4342-B048-85BDC9FD1C3A}</a:tableStyleId>
              </a:tblPr>
              <a:tblGrid>
                <a:gridCol w="877078">
                  <a:extLst>
                    <a:ext uri="{9D8B030D-6E8A-4147-A177-3AD203B41FA5}">
                      <a16:colId xmlns:a16="http://schemas.microsoft.com/office/drawing/2014/main" val="2680514281"/>
                    </a:ext>
                  </a:extLst>
                </a:gridCol>
                <a:gridCol w="811763">
                  <a:extLst>
                    <a:ext uri="{9D8B030D-6E8A-4147-A177-3AD203B41FA5}">
                      <a16:colId xmlns:a16="http://schemas.microsoft.com/office/drawing/2014/main" val="3772945424"/>
                    </a:ext>
                  </a:extLst>
                </a:gridCol>
                <a:gridCol w="802433">
                  <a:extLst>
                    <a:ext uri="{9D8B030D-6E8A-4147-A177-3AD203B41FA5}">
                      <a16:colId xmlns:a16="http://schemas.microsoft.com/office/drawing/2014/main" val="1963080308"/>
                    </a:ext>
                  </a:extLst>
                </a:gridCol>
                <a:gridCol w="643812">
                  <a:extLst>
                    <a:ext uri="{9D8B030D-6E8A-4147-A177-3AD203B41FA5}">
                      <a16:colId xmlns:a16="http://schemas.microsoft.com/office/drawing/2014/main" val="2192928450"/>
                    </a:ext>
                  </a:extLst>
                </a:gridCol>
              </a:tblGrid>
              <a:tr h="226631">
                <a:tc>
                  <a:txBody>
                    <a:bodyPr/>
                    <a:lstStyle/>
                    <a:p>
                      <a:pPr marL="0" algn="ctr"/>
                      <a:r>
                        <a:rPr lang="en-US" sz="800" b="0" dirty="0">
                          <a:solidFill>
                            <a:schemeClr val="tx1"/>
                          </a:solidFill>
                        </a:rPr>
                        <a:t>Payment type</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800" b="0" dirty="0">
                          <a:solidFill>
                            <a:schemeClr val="tx1"/>
                          </a:solidFill>
                        </a:rPr>
                        <a:t>Date of payment</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800" b="0" dirty="0">
                          <a:solidFill>
                            <a:schemeClr val="tx1"/>
                          </a:solidFill>
                        </a:rPr>
                        <a:t>Amount</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800" b="0" dirty="0">
                          <a:solidFill>
                            <a:schemeClr val="tx1"/>
                          </a:solidFill>
                        </a:rPr>
                        <a:t>Mode of Payment</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Booking </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1 Jan 2025</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Rs 2,50,000</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UPI</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1</a:t>
                      </a:r>
                      <a:r>
                        <a:rPr kumimoji="0" lang="en-US" sz="800" b="0" i="0" u="none" strike="noStrike" kern="1200" cap="none" spc="0" normalizeH="0" baseline="30000" noProof="0" dirty="0">
                          <a:ln>
                            <a:noFill/>
                          </a:ln>
                          <a:solidFill>
                            <a:prstClr val="black"/>
                          </a:solidFill>
                          <a:effectLst/>
                          <a:uLnTx/>
                          <a:uFillTx/>
                          <a:latin typeface="Aptos" panose="02110004020202020204"/>
                          <a:ea typeface="+mn-ea"/>
                          <a:cs typeface="+mn-cs"/>
                        </a:rPr>
                        <a:t>st</a:t>
                      </a: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 Installment</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1 Feb 2025</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Rs 10,00,000</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 Net Bank</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bl>
          </a:graphicData>
        </a:graphic>
      </p:graphicFrame>
      <p:graphicFrame>
        <p:nvGraphicFramePr>
          <p:cNvPr id="25" name="Table 24">
            <a:extLst>
              <a:ext uri="{FF2B5EF4-FFF2-40B4-BE49-F238E27FC236}">
                <a16:creationId xmlns:a16="http://schemas.microsoft.com/office/drawing/2014/main" id="{117131A7-3306-742A-BC0B-D485BC467E5C}"/>
              </a:ext>
            </a:extLst>
          </p:cNvPr>
          <p:cNvGraphicFramePr>
            <a:graphicFrameLocks noGrp="1"/>
          </p:cNvGraphicFramePr>
          <p:nvPr>
            <p:extLst>
              <p:ext uri="{D42A27DB-BD31-4B8C-83A1-F6EECF244321}">
                <p14:modId xmlns:p14="http://schemas.microsoft.com/office/powerpoint/2010/main" val="1286097014"/>
              </p:ext>
            </p:extLst>
          </p:nvPr>
        </p:nvGraphicFramePr>
        <p:xfrm>
          <a:off x="2406525" y="4814721"/>
          <a:ext cx="3135086" cy="883920"/>
        </p:xfrm>
        <a:graphic>
          <a:graphicData uri="http://schemas.openxmlformats.org/drawingml/2006/table">
            <a:tbl>
              <a:tblPr firstRow="1" bandRow="1">
                <a:tableStyleId>{5C22544A-7EE6-4342-B048-85BDC9FD1C3A}</a:tableStyleId>
              </a:tblPr>
              <a:tblGrid>
                <a:gridCol w="877078">
                  <a:extLst>
                    <a:ext uri="{9D8B030D-6E8A-4147-A177-3AD203B41FA5}">
                      <a16:colId xmlns:a16="http://schemas.microsoft.com/office/drawing/2014/main" val="2680514281"/>
                    </a:ext>
                  </a:extLst>
                </a:gridCol>
                <a:gridCol w="811763">
                  <a:extLst>
                    <a:ext uri="{9D8B030D-6E8A-4147-A177-3AD203B41FA5}">
                      <a16:colId xmlns:a16="http://schemas.microsoft.com/office/drawing/2014/main" val="3772945424"/>
                    </a:ext>
                  </a:extLst>
                </a:gridCol>
                <a:gridCol w="802433">
                  <a:extLst>
                    <a:ext uri="{9D8B030D-6E8A-4147-A177-3AD203B41FA5}">
                      <a16:colId xmlns:a16="http://schemas.microsoft.com/office/drawing/2014/main" val="1963080308"/>
                    </a:ext>
                  </a:extLst>
                </a:gridCol>
                <a:gridCol w="643812">
                  <a:extLst>
                    <a:ext uri="{9D8B030D-6E8A-4147-A177-3AD203B41FA5}">
                      <a16:colId xmlns:a16="http://schemas.microsoft.com/office/drawing/2014/main" val="2192928450"/>
                    </a:ext>
                  </a:extLst>
                </a:gridCol>
              </a:tblGrid>
              <a:tr h="226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prstClr val="black"/>
                          </a:solidFill>
                          <a:effectLst/>
                          <a:uLnTx/>
                          <a:uFillTx/>
                          <a:latin typeface="Aptos" panose="02110004020202020204"/>
                          <a:ea typeface="+mn-ea"/>
                          <a:cs typeface="+mn-cs"/>
                        </a:rPr>
                        <a:t>Domicile Certificate</a:t>
                      </a: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prstClr val="black"/>
                          </a:solidFill>
                          <a:effectLst/>
                          <a:uLnTx/>
                          <a:uFillTx/>
                          <a:latin typeface="Aptos" panose="02110004020202020204"/>
                          <a:ea typeface="+mn-ea"/>
                          <a:cs typeface="+mn-cs"/>
                        </a:rPr>
                        <a:t>Registered Sale Deed</a:t>
                      </a: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prstClr val="black"/>
                          </a:solidFill>
                          <a:effectLst/>
                          <a:uLnTx/>
                          <a:uFillTx/>
                          <a:latin typeface="Aptos" panose="02110004020202020204"/>
                          <a:ea typeface="+mn-ea"/>
                          <a:cs typeface="+mn-cs"/>
                        </a:rPr>
                        <a:t>NOC</a:t>
                      </a: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1st Installment</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prstClr val="black"/>
                          </a:solidFill>
                          <a:effectLst/>
                          <a:uLnTx/>
                          <a:uFillTx/>
                          <a:latin typeface="Aptos" panose="02110004020202020204"/>
                          <a:ea typeface="+mn-ea"/>
                          <a:cs typeface="+mn-cs"/>
                        </a:rPr>
                        <a:t>Procession Certificate</a:t>
                      </a: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bl>
          </a:graphicData>
        </a:graphic>
      </p:graphicFrame>
      <p:sp>
        <p:nvSpPr>
          <p:cNvPr id="26" name="Rectangle: Rounded Corners 25">
            <a:hlinkClick r:id="rId2" action="ppaction://hlinksldjump"/>
            <a:extLst>
              <a:ext uri="{FF2B5EF4-FFF2-40B4-BE49-F238E27FC236}">
                <a16:creationId xmlns:a16="http://schemas.microsoft.com/office/drawing/2014/main" id="{9AE4ABB9-B9CD-7ECC-19E1-1C7C7818B681}"/>
              </a:ext>
            </a:extLst>
          </p:cNvPr>
          <p:cNvSpPr/>
          <p:nvPr/>
        </p:nvSpPr>
        <p:spPr>
          <a:xfrm>
            <a:off x="5415246" y="6323792"/>
            <a:ext cx="84598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5" name="Rectangle: Rounded Corners 4">
            <a:hlinkClick r:id="rId3" action="ppaction://hlinksldjump"/>
            <a:extLst>
              <a:ext uri="{FF2B5EF4-FFF2-40B4-BE49-F238E27FC236}">
                <a16:creationId xmlns:a16="http://schemas.microsoft.com/office/drawing/2014/main" id="{9B2877A7-C5AF-FB31-5CAD-BF185C96D022}"/>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3" name="Rectangle: Rounded Corners 2">
            <a:hlinkClick r:id="rId4" action="ppaction://hlinksldjump"/>
            <a:extLst>
              <a:ext uri="{FF2B5EF4-FFF2-40B4-BE49-F238E27FC236}">
                <a16:creationId xmlns:a16="http://schemas.microsoft.com/office/drawing/2014/main" id="{E3EBDA4F-3945-D9FF-B3FE-E7B358ABB936}"/>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3470359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1043BD-00C6-7871-B65B-EF0A8E9F5E5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2F68E65-9ABA-17BD-9C0A-AF9E9A81ABC4}"/>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10" name="TextBox 9">
            <a:extLst>
              <a:ext uri="{FF2B5EF4-FFF2-40B4-BE49-F238E27FC236}">
                <a16:creationId xmlns:a16="http://schemas.microsoft.com/office/drawing/2014/main" id="{07F991D4-8969-5F5B-62DB-4BF69D4661F5}"/>
              </a:ext>
            </a:extLst>
          </p:cNvPr>
          <p:cNvSpPr txBox="1"/>
          <p:nvPr/>
        </p:nvSpPr>
        <p:spPr>
          <a:xfrm>
            <a:off x="1778149" y="1240606"/>
            <a:ext cx="3093887" cy="369332"/>
          </a:xfrm>
          <a:prstGeom prst="rect">
            <a:avLst/>
          </a:prstGeom>
          <a:noFill/>
        </p:spPr>
        <p:txBody>
          <a:bodyPr wrap="square" rtlCol="0">
            <a:spAutoFit/>
          </a:bodyPr>
          <a:lstStyle/>
          <a:p>
            <a:r>
              <a:rPr lang="en-US" dirty="0"/>
              <a:t>Details of the Flat Selected</a:t>
            </a:r>
            <a:endParaRPr lang="en-IN" dirty="0"/>
          </a:p>
        </p:txBody>
      </p:sp>
      <p:graphicFrame>
        <p:nvGraphicFramePr>
          <p:cNvPr id="11" name="Table 10">
            <a:extLst>
              <a:ext uri="{FF2B5EF4-FFF2-40B4-BE49-F238E27FC236}">
                <a16:creationId xmlns:a16="http://schemas.microsoft.com/office/drawing/2014/main" id="{AE8349EE-C8BA-77AE-1F5B-1F101F2FD1C1}"/>
              </a:ext>
            </a:extLst>
          </p:cNvPr>
          <p:cNvGraphicFramePr>
            <a:graphicFrameLocks noGrp="1"/>
          </p:cNvGraphicFramePr>
          <p:nvPr>
            <p:extLst>
              <p:ext uri="{D42A27DB-BD31-4B8C-83A1-F6EECF244321}">
                <p14:modId xmlns:p14="http://schemas.microsoft.com/office/powerpoint/2010/main" val="3141479998"/>
              </p:ext>
            </p:extLst>
          </p:nvPr>
        </p:nvGraphicFramePr>
        <p:xfrm>
          <a:off x="531845" y="1690515"/>
          <a:ext cx="5058767" cy="4939502"/>
        </p:xfrm>
        <a:graphic>
          <a:graphicData uri="http://schemas.openxmlformats.org/drawingml/2006/table">
            <a:tbl>
              <a:tblPr firstRow="1" bandRow="1">
                <a:tableStyleId>{5C22544A-7EE6-4342-B048-85BDC9FD1C3A}</a:tableStyleId>
              </a:tblPr>
              <a:tblGrid>
                <a:gridCol w="1903445">
                  <a:extLst>
                    <a:ext uri="{9D8B030D-6E8A-4147-A177-3AD203B41FA5}">
                      <a16:colId xmlns:a16="http://schemas.microsoft.com/office/drawing/2014/main" val="2680514281"/>
                    </a:ext>
                  </a:extLst>
                </a:gridCol>
                <a:gridCol w="3155322">
                  <a:extLst>
                    <a:ext uri="{9D8B030D-6E8A-4147-A177-3AD203B41FA5}">
                      <a16:colId xmlns:a16="http://schemas.microsoft.com/office/drawing/2014/main" val="3772945424"/>
                    </a:ext>
                  </a:extLst>
                </a:gridCol>
              </a:tblGrid>
              <a:tr h="263129">
                <a:tc>
                  <a:txBody>
                    <a:bodyPr/>
                    <a:lstStyle/>
                    <a:p>
                      <a:r>
                        <a:rPr lang="en-US" sz="1200" b="0" dirty="0">
                          <a:solidFill>
                            <a:schemeClr val="tx1"/>
                          </a:solidFill>
                        </a:rPr>
                        <a:t>Apartment / Villa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Kammaghatta</a:t>
                      </a:r>
                      <a:r>
                        <a:rPr lang="en-US" sz="1200" b="0" dirty="0">
                          <a:solidFill>
                            <a:schemeClr val="tx1"/>
                          </a:solidFill>
                        </a:rPr>
                        <a:t> Phase 2</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263129">
                <a:tc>
                  <a:txBody>
                    <a:bodyPr/>
                    <a:lstStyle/>
                    <a:p>
                      <a:r>
                        <a:rPr lang="en-US" sz="1200" b="0" dirty="0">
                          <a:solidFill>
                            <a:schemeClr val="tx1"/>
                          </a:solidFill>
                        </a:rPr>
                        <a:t>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3 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631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Built up Area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1300 Sq ft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263129">
                <a:tc>
                  <a:txBody>
                    <a:bodyPr/>
                    <a:lstStyle/>
                    <a:p>
                      <a:r>
                        <a:rPr lang="en-US" sz="1200" b="0" dirty="0">
                          <a:solidFill>
                            <a:schemeClr val="tx1"/>
                          </a:solidFill>
                        </a:rPr>
                        <a:t>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a:t>
                      </a:r>
                      <a:r>
                        <a:rPr lang="en-US" sz="1200" b="0" baseline="30000" dirty="0">
                          <a:solidFill>
                            <a:schemeClr val="tx1"/>
                          </a:solidFill>
                        </a:rPr>
                        <a:t>st</a:t>
                      </a:r>
                      <a:r>
                        <a:rPr lang="en-US" sz="1200" b="0" dirty="0">
                          <a:solidFill>
                            <a:schemeClr val="tx1"/>
                          </a:solidFill>
                        </a:rPr>
                        <a:t> 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263129">
                <a:tc>
                  <a:txBody>
                    <a:bodyPr/>
                    <a:lstStyle/>
                    <a:p>
                      <a:r>
                        <a:rPr lang="en-US" sz="1200" b="0" dirty="0">
                          <a:solidFill>
                            <a:schemeClr val="tx1"/>
                          </a:solidFill>
                        </a:rPr>
                        <a:t>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7</a:t>
                      </a:r>
                      <a:r>
                        <a:rPr lang="en-US" sz="1200" b="0" baseline="30000" dirty="0">
                          <a:solidFill>
                            <a:schemeClr val="tx1"/>
                          </a:solidFill>
                        </a:rPr>
                        <a:t>th</a:t>
                      </a:r>
                      <a:r>
                        <a:rPr lang="en-US" sz="1200" b="0" dirty="0">
                          <a:solidFill>
                            <a:schemeClr val="tx1"/>
                          </a:solidFill>
                        </a:rPr>
                        <a:t> 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263129">
                <a:tc>
                  <a:txBody>
                    <a:bodyPr/>
                    <a:lstStyle/>
                    <a:p>
                      <a:r>
                        <a:rPr lang="en-US" sz="1200" b="0" dirty="0">
                          <a:solidFill>
                            <a:schemeClr val="tx1"/>
                          </a:solidFill>
                        </a:rPr>
                        <a:t>Flat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No 701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8409775"/>
                  </a:ext>
                </a:extLst>
              </a:tr>
              <a:tr h="263129">
                <a:tc>
                  <a:txBody>
                    <a:bodyPr/>
                    <a:lstStyle/>
                    <a:p>
                      <a:r>
                        <a:rPr lang="en-US" sz="1200" b="1" dirty="0">
                          <a:solidFill>
                            <a:schemeClr val="tx1"/>
                          </a:solidFill>
                        </a:rPr>
                        <a:t>Date of Booking</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15 Mar 2025</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591525"/>
                  </a:ext>
                </a:extLst>
              </a:tr>
              <a:tr h="263129">
                <a:tc>
                  <a:txBody>
                    <a:bodyPr/>
                    <a:lstStyle/>
                    <a:p>
                      <a:r>
                        <a:rPr lang="en-US" sz="1200" b="0" dirty="0">
                          <a:solidFill>
                            <a:schemeClr val="tx1"/>
                          </a:solidFill>
                        </a:rPr>
                        <a:t>Total Amount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9659645"/>
                  </a:ext>
                </a:extLst>
              </a:tr>
              <a:tr h="263129">
                <a:tc>
                  <a:txBody>
                    <a:bodyPr/>
                    <a:lstStyle/>
                    <a:p>
                      <a:r>
                        <a:rPr lang="en-US" sz="1200" b="0" dirty="0">
                          <a:solidFill>
                            <a:schemeClr val="tx1"/>
                          </a:solidFill>
                        </a:rPr>
                        <a:t>Amount paid till date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5,00,000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2683422"/>
                  </a:ext>
                </a:extLst>
              </a:tr>
              <a:tr h="263129">
                <a:tc>
                  <a:txBody>
                    <a:bodyPr/>
                    <a:lstStyle/>
                    <a:p>
                      <a:r>
                        <a:rPr lang="en-US" sz="1200" b="0" dirty="0">
                          <a:solidFill>
                            <a:schemeClr val="tx1"/>
                          </a:solidFill>
                        </a:rPr>
                        <a:t>Balance Amount to pay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7,50,000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4323385"/>
                  </a:ext>
                </a:extLst>
              </a:tr>
              <a:tr h="263129">
                <a:tc>
                  <a:txBody>
                    <a:bodyPr/>
                    <a:lstStyle/>
                    <a:p>
                      <a:r>
                        <a:rPr lang="en-US" sz="1200" b="0" dirty="0">
                          <a:solidFill>
                            <a:schemeClr val="tx1"/>
                          </a:solidFill>
                        </a:rPr>
                        <a:t>Last Date Pay full amount without Penalty</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15 Jun 2025</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89324077"/>
                  </a:ext>
                </a:extLst>
              </a:tr>
              <a:tr h="8351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Payment History</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5649125"/>
                  </a:ext>
                </a:extLst>
              </a:tr>
              <a:tr h="903946">
                <a:tc>
                  <a:txBody>
                    <a:bodyPr/>
                    <a:lstStyle/>
                    <a:p>
                      <a:r>
                        <a:rPr lang="en-US" sz="1200" b="0" dirty="0">
                          <a:solidFill>
                            <a:schemeClr val="tx1"/>
                          </a:solidFill>
                        </a:rPr>
                        <a:t>Documents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7966521"/>
                  </a:ext>
                </a:extLst>
              </a:tr>
            </a:tbl>
          </a:graphicData>
        </a:graphic>
      </p:graphicFrame>
      <p:graphicFrame>
        <p:nvGraphicFramePr>
          <p:cNvPr id="12" name="Table 11">
            <a:extLst>
              <a:ext uri="{FF2B5EF4-FFF2-40B4-BE49-F238E27FC236}">
                <a16:creationId xmlns:a16="http://schemas.microsoft.com/office/drawing/2014/main" id="{716B3F59-03A9-3381-84A6-4EE63DA4BC3E}"/>
              </a:ext>
            </a:extLst>
          </p:cNvPr>
          <p:cNvGraphicFramePr>
            <a:graphicFrameLocks noGrp="1"/>
          </p:cNvGraphicFramePr>
          <p:nvPr>
            <p:extLst>
              <p:ext uri="{D42A27DB-BD31-4B8C-83A1-F6EECF244321}">
                <p14:modId xmlns:p14="http://schemas.microsoft.com/office/powerpoint/2010/main" val="3093704251"/>
              </p:ext>
            </p:extLst>
          </p:nvPr>
        </p:nvGraphicFramePr>
        <p:xfrm>
          <a:off x="6096000" y="1639256"/>
          <a:ext cx="4878373" cy="4192375"/>
        </p:xfrm>
        <a:graphic>
          <a:graphicData uri="http://schemas.openxmlformats.org/drawingml/2006/table">
            <a:tbl>
              <a:tblPr firstRow="1" bandRow="1">
                <a:tableStyleId>{5C22544A-7EE6-4342-B048-85BDC9FD1C3A}</a:tableStyleId>
              </a:tblPr>
              <a:tblGrid>
                <a:gridCol w="1528684">
                  <a:extLst>
                    <a:ext uri="{9D8B030D-6E8A-4147-A177-3AD203B41FA5}">
                      <a16:colId xmlns:a16="http://schemas.microsoft.com/office/drawing/2014/main" val="2680514281"/>
                    </a:ext>
                  </a:extLst>
                </a:gridCol>
                <a:gridCol w="3349689">
                  <a:extLst>
                    <a:ext uri="{9D8B030D-6E8A-4147-A177-3AD203B41FA5}">
                      <a16:colId xmlns:a16="http://schemas.microsoft.com/office/drawing/2014/main" val="3772945424"/>
                    </a:ext>
                  </a:extLst>
                </a:gridCol>
              </a:tblGrid>
              <a:tr h="730719">
                <a:tc>
                  <a:txBody>
                    <a:bodyPr/>
                    <a:lstStyle/>
                    <a:p>
                      <a:r>
                        <a:rPr lang="en-US" sz="1200" b="0" dirty="0">
                          <a:solidFill>
                            <a:schemeClr val="tx1"/>
                          </a:solidFill>
                        </a:rPr>
                        <a:t>Purchaser Name</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662474">
                <a:tc>
                  <a:txBody>
                    <a:bodyPr/>
                    <a:lstStyle/>
                    <a:p>
                      <a:r>
                        <a:rPr lang="en-US" sz="1200" b="0" dirty="0">
                          <a:solidFill>
                            <a:schemeClr val="tx1"/>
                          </a:solidFill>
                        </a:rPr>
                        <a:t>Email 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6718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Phone Number</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709126">
                <a:tc>
                  <a:txBody>
                    <a:bodyPr/>
                    <a:lstStyle/>
                    <a:p>
                      <a:r>
                        <a:rPr lang="en-US" sz="1200" b="0" dirty="0">
                          <a:solidFill>
                            <a:schemeClr val="tx1"/>
                          </a:solidFill>
                        </a:rPr>
                        <a:t>Adhaar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709126">
                <a:tc>
                  <a:txBody>
                    <a:bodyPr/>
                    <a:lstStyle/>
                    <a:p>
                      <a:r>
                        <a:rPr lang="en-US" sz="1200" b="0" dirty="0">
                          <a:solidFill>
                            <a:schemeClr val="tx1"/>
                          </a:solidFill>
                        </a:rPr>
                        <a:t>PAN</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0919008"/>
                  </a:ext>
                </a:extLst>
              </a:tr>
              <a:tr h="709126">
                <a:tc>
                  <a:txBody>
                    <a:bodyPr/>
                    <a:lstStyle/>
                    <a:p>
                      <a:r>
                        <a:rPr lang="en-US" sz="1200" b="0" dirty="0">
                          <a:solidFill>
                            <a:schemeClr val="tx1"/>
                          </a:solidFill>
                        </a:rPr>
                        <a:t>Address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2630655"/>
                  </a:ext>
                </a:extLst>
              </a:tr>
            </a:tbl>
          </a:graphicData>
        </a:graphic>
      </p:graphicFrame>
      <p:graphicFrame>
        <p:nvGraphicFramePr>
          <p:cNvPr id="13" name="Table 12">
            <a:extLst>
              <a:ext uri="{FF2B5EF4-FFF2-40B4-BE49-F238E27FC236}">
                <a16:creationId xmlns:a16="http://schemas.microsoft.com/office/drawing/2014/main" id="{E5F275DA-688C-5446-F28B-8ADDE3F9CA55}"/>
              </a:ext>
            </a:extLst>
          </p:cNvPr>
          <p:cNvGraphicFramePr>
            <a:graphicFrameLocks noGrp="1"/>
          </p:cNvGraphicFramePr>
          <p:nvPr/>
        </p:nvGraphicFramePr>
        <p:xfrm>
          <a:off x="7710192" y="1722394"/>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sp>
        <p:nvSpPr>
          <p:cNvPr id="17" name="TextBox 16">
            <a:extLst>
              <a:ext uri="{FF2B5EF4-FFF2-40B4-BE49-F238E27FC236}">
                <a16:creationId xmlns:a16="http://schemas.microsoft.com/office/drawing/2014/main" id="{0BD9C3B2-8381-9714-2AE6-C946D71B7BA2}"/>
              </a:ext>
            </a:extLst>
          </p:cNvPr>
          <p:cNvSpPr txBox="1"/>
          <p:nvPr/>
        </p:nvSpPr>
        <p:spPr>
          <a:xfrm>
            <a:off x="6988242" y="1222561"/>
            <a:ext cx="3093887" cy="369332"/>
          </a:xfrm>
          <a:prstGeom prst="rect">
            <a:avLst/>
          </a:prstGeom>
          <a:noFill/>
        </p:spPr>
        <p:txBody>
          <a:bodyPr wrap="square" rtlCol="0">
            <a:spAutoFit/>
          </a:bodyPr>
          <a:lstStyle/>
          <a:p>
            <a:r>
              <a:rPr lang="en-US" dirty="0"/>
              <a:t>Details of the Owner</a:t>
            </a:r>
            <a:endParaRPr lang="en-IN" dirty="0"/>
          </a:p>
        </p:txBody>
      </p:sp>
      <p:graphicFrame>
        <p:nvGraphicFramePr>
          <p:cNvPr id="18" name="Table 17">
            <a:extLst>
              <a:ext uri="{FF2B5EF4-FFF2-40B4-BE49-F238E27FC236}">
                <a16:creationId xmlns:a16="http://schemas.microsoft.com/office/drawing/2014/main" id="{7B2AB238-5310-A668-2A5C-4B7467B88572}"/>
              </a:ext>
            </a:extLst>
          </p:cNvPr>
          <p:cNvGraphicFramePr>
            <a:graphicFrameLocks noGrp="1"/>
          </p:cNvGraphicFramePr>
          <p:nvPr/>
        </p:nvGraphicFramePr>
        <p:xfrm>
          <a:off x="7748280" y="2413409"/>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19" name="Table 18">
            <a:extLst>
              <a:ext uri="{FF2B5EF4-FFF2-40B4-BE49-F238E27FC236}">
                <a16:creationId xmlns:a16="http://schemas.microsoft.com/office/drawing/2014/main" id="{AFC56BC0-3E62-4DAD-8472-EBF3EDD67D57}"/>
              </a:ext>
            </a:extLst>
          </p:cNvPr>
          <p:cNvGraphicFramePr>
            <a:graphicFrameLocks noGrp="1"/>
          </p:cNvGraphicFramePr>
          <p:nvPr/>
        </p:nvGraphicFramePr>
        <p:xfrm>
          <a:off x="7748280" y="3107350"/>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20" name="Table 19">
            <a:extLst>
              <a:ext uri="{FF2B5EF4-FFF2-40B4-BE49-F238E27FC236}">
                <a16:creationId xmlns:a16="http://schemas.microsoft.com/office/drawing/2014/main" id="{A22F7EF3-772C-74AE-A1F4-DB62F4FBBDA4}"/>
              </a:ext>
            </a:extLst>
          </p:cNvPr>
          <p:cNvGraphicFramePr>
            <a:graphicFrameLocks noGrp="1"/>
          </p:cNvGraphicFramePr>
          <p:nvPr/>
        </p:nvGraphicFramePr>
        <p:xfrm>
          <a:off x="7748280" y="3782886"/>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21" name="Table 20">
            <a:extLst>
              <a:ext uri="{FF2B5EF4-FFF2-40B4-BE49-F238E27FC236}">
                <a16:creationId xmlns:a16="http://schemas.microsoft.com/office/drawing/2014/main" id="{36DC0B8D-B2D9-17F1-3F2D-1E473E115D47}"/>
              </a:ext>
            </a:extLst>
          </p:cNvPr>
          <p:cNvGraphicFramePr>
            <a:graphicFrameLocks noGrp="1"/>
          </p:cNvGraphicFramePr>
          <p:nvPr/>
        </p:nvGraphicFramePr>
        <p:xfrm>
          <a:off x="7748280" y="4458422"/>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22" name="Table 21">
            <a:extLst>
              <a:ext uri="{FF2B5EF4-FFF2-40B4-BE49-F238E27FC236}">
                <a16:creationId xmlns:a16="http://schemas.microsoft.com/office/drawing/2014/main" id="{444C6831-F3DE-7A2C-C199-4AE83B36A6DE}"/>
              </a:ext>
            </a:extLst>
          </p:cNvPr>
          <p:cNvGraphicFramePr>
            <a:graphicFrameLocks noGrp="1"/>
          </p:cNvGraphicFramePr>
          <p:nvPr/>
        </p:nvGraphicFramePr>
        <p:xfrm>
          <a:off x="7748280" y="5188353"/>
          <a:ext cx="3153746" cy="548640"/>
        </p:xfrm>
        <a:graphic>
          <a:graphicData uri="http://schemas.openxmlformats.org/drawingml/2006/table">
            <a:tbl>
              <a:tblPr firstRow="1" bandRow="1">
                <a:tableStyleId>{5C22544A-7EE6-4342-B048-85BDC9FD1C3A}</a:tableStyleId>
              </a:tblPr>
              <a:tblGrid>
                <a:gridCol w="1017981">
                  <a:extLst>
                    <a:ext uri="{9D8B030D-6E8A-4147-A177-3AD203B41FA5}">
                      <a16:colId xmlns:a16="http://schemas.microsoft.com/office/drawing/2014/main" val="2680514281"/>
                    </a:ext>
                  </a:extLst>
                </a:gridCol>
                <a:gridCol w="2135765">
                  <a:extLst>
                    <a:ext uri="{9D8B030D-6E8A-4147-A177-3AD203B41FA5}">
                      <a16:colId xmlns:a16="http://schemas.microsoft.com/office/drawing/2014/main" val="3772945424"/>
                    </a:ext>
                  </a:extLst>
                </a:gridCol>
              </a:tblGrid>
              <a:tr h="263587">
                <a:tc>
                  <a:txBody>
                    <a:bodyPr/>
                    <a:lstStyle/>
                    <a:p>
                      <a:r>
                        <a:rPr lang="en-US" sz="1200" b="0" dirty="0">
                          <a:solidFill>
                            <a:schemeClr val="tx1"/>
                          </a:solidFill>
                        </a:rPr>
                        <a:t>Purchase 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Purchase 2</a:t>
                      </a:r>
                      <a:endPar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bl>
          </a:graphicData>
        </a:graphic>
      </p:graphicFrame>
      <p:graphicFrame>
        <p:nvGraphicFramePr>
          <p:cNvPr id="23" name="Table 22">
            <a:extLst>
              <a:ext uri="{FF2B5EF4-FFF2-40B4-BE49-F238E27FC236}">
                <a16:creationId xmlns:a16="http://schemas.microsoft.com/office/drawing/2014/main" id="{C6CA52EE-762C-AD21-2074-673B33568BAA}"/>
              </a:ext>
            </a:extLst>
          </p:cNvPr>
          <p:cNvGraphicFramePr>
            <a:graphicFrameLocks noGrp="1"/>
          </p:cNvGraphicFramePr>
          <p:nvPr>
            <p:extLst>
              <p:ext uri="{D42A27DB-BD31-4B8C-83A1-F6EECF244321}">
                <p14:modId xmlns:p14="http://schemas.microsoft.com/office/powerpoint/2010/main" val="1675875522"/>
              </p:ext>
            </p:extLst>
          </p:nvPr>
        </p:nvGraphicFramePr>
        <p:xfrm>
          <a:off x="2455526" y="4906475"/>
          <a:ext cx="3135086" cy="762000"/>
        </p:xfrm>
        <a:graphic>
          <a:graphicData uri="http://schemas.openxmlformats.org/drawingml/2006/table">
            <a:tbl>
              <a:tblPr firstRow="1" bandRow="1">
                <a:tableStyleId>{5C22544A-7EE6-4342-B048-85BDC9FD1C3A}</a:tableStyleId>
              </a:tblPr>
              <a:tblGrid>
                <a:gridCol w="877078">
                  <a:extLst>
                    <a:ext uri="{9D8B030D-6E8A-4147-A177-3AD203B41FA5}">
                      <a16:colId xmlns:a16="http://schemas.microsoft.com/office/drawing/2014/main" val="2680514281"/>
                    </a:ext>
                  </a:extLst>
                </a:gridCol>
                <a:gridCol w="811763">
                  <a:extLst>
                    <a:ext uri="{9D8B030D-6E8A-4147-A177-3AD203B41FA5}">
                      <a16:colId xmlns:a16="http://schemas.microsoft.com/office/drawing/2014/main" val="3772945424"/>
                    </a:ext>
                  </a:extLst>
                </a:gridCol>
                <a:gridCol w="802433">
                  <a:extLst>
                    <a:ext uri="{9D8B030D-6E8A-4147-A177-3AD203B41FA5}">
                      <a16:colId xmlns:a16="http://schemas.microsoft.com/office/drawing/2014/main" val="1963080308"/>
                    </a:ext>
                  </a:extLst>
                </a:gridCol>
                <a:gridCol w="643812">
                  <a:extLst>
                    <a:ext uri="{9D8B030D-6E8A-4147-A177-3AD203B41FA5}">
                      <a16:colId xmlns:a16="http://schemas.microsoft.com/office/drawing/2014/main" val="2192928450"/>
                    </a:ext>
                  </a:extLst>
                </a:gridCol>
              </a:tblGrid>
              <a:tr h="226631">
                <a:tc>
                  <a:txBody>
                    <a:bodyPr/>
                    <a:lstStyle/>
                    <a:p>
                      <a:pPr marL="0" algn="ctr"/>
                      <a:r>
                        <a:rPr lang="en-US" sz="800" b="0" dirty="0">
                          <a:solidFill>
                            <a:schemeClr val="tx1"/>
                          </a:solidFill>
                        </a:rPr>
                        <a:t>Payment type</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800" b="0" dirty="0">
                          <a:solidFill>
                            <a:schemeClr val="tx1"/>
                          </a:solidFill>
                        </a:rPr>
                        <a:t>Date of payment</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800" b="0" dirty="0">
                          <a:solidFill>
                            <a:schemeClr val="tx1"/>
                          </a:solidFill>
                        </a:rPr>
                        <a:t>Amount</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lgn="ctr"/>
                      <a:r>
                        <a:rPr lang="en-US" sz="800" b="0" dirty="0">
                          <a:solidFill>
                            <a:schemeClr val="tx1"/>
                          </a:solidFill>
                        </a:rPr>
                        <a:t>Mode of Payment</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Booking </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1 Jan 2025</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Rs 2,50,000</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UPI</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1</a:t>
                      </a:r>
                      <a:r>
                        <a:rPr kumimoji="0" lang="en-US" sz="800" b="0" i="0" u="none" strike="noStrike" kern="1200" cap="none" spc="0" normalizeH="0" baseline="30000" noProof="0" dirty="0">
                          <a:ln>
                            <a:noFill/>
                          </a:ln>
                          <a:solidFill>
                            <a:prstClr val="black"/>
                          </a:solidFill>
                          <a:effectLst/>
                          <a:uLnTx/>
                          <a:uFillTx/>
                          <a:latin typeface="Aptos" panose="02110004020202020204"/>
                          <a:ea typeface="+mn-ea"/>
                          <a:cs typeface="+mn-cs"/>
                        </a:rPr>
                        <a:t>st</a:t>
                      </a: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 Installment</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1 Feb 2025</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Rs 10,00,000</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800" b="0" dirty="0">
                          <a:solidFill>
                            <a:schemeClr val="tx1"/>
                          </a:solidFill>
                        </a:rPr>
                        <a:t> Net Bank</a:t>
                      </a:r>
                      <a:endParaRPr lang="en-IN" sz="8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bl>
          </a:graphicData>
        </a:graphic>
      </p:graphicFrame>
      <p:graphicFrame>
        <p:nvGraphicFramePr>
          <p:cNvPr id="25" name="Table 24">
            <a:extLst>
              <a:ext uri="{FF2B5EF4-FFF2-40B4-BE49-F238E27FC236}">
                <a16:creationId xmlns:a16="http://schemas.microsoft.com/office/drawing/2014/main" id="{3BD27DF0-7F9F-6C35-B595-359018072F40}"/>
              </a:ext>
            </a:extLst>
          </p:cNvPr>
          <p:cNvGraphicFramePr>
            <a:graphicFrameLocks noGrp="1"/>
          </p:cNvGraphicFramePr>
          <p:nvPr>
            <p:extLst>
              <p:ext uri="{D42A27DB-BD31-4B8C-83A1-F6EECF244321}">
                <p14:modId xmlns:p14="http://schemas.microsoft.com/office/powerpoint/2010/main" val="4151158614"/>
              </p:ext>
            </p:extLst>
          </p:nvPr>
        </p:nvGraphicFramePr>
        <p:xfrm>
          <a:off x="2464857" y="5746097"/>
          <a:ext cx="3098536" cy="883920"/>
        </p:xfrm>
        <a:graphic>
          <a:graphicData uri="http://schemas.openxmlformats.org/drawingml/2006/table">
            <a:tbl>
              <a:tblPr firstRow="1" bandRow="1">
                <a:tableStyleId>{5C22544A-7EE6-4342-B048-85BDC9FD1C3A}</a:tableStyleId>
              </a:tblPr>
              <a:tblGrid>
                <a:gridCol w="1113155">
                  <a:extLst>
                    <a:ext uri="{9D8B030D-6E8A-4147-A177-3AD203B41FA5}">
                      <a16:colId xmlns:a16="http://schemas.microsoft.com/office/drawing/2014/main" val="2680514281"/>
                    </a:ext>
                  </a:extLst>
                </a:gridCol>
                <a:gridCol w="613781">
                  <a:extLst>
                    <a:ext uri="{9D8B030D-6E8A-4147-A177-3AD203B41FA5}">
                      <a16:colId xmlns:a16="http://schemas.microsoft.com/office/drawing/2014/main" val="3772945424"/>
                    </a:ext>
                  </a:extLst>
                </a:gridCol>
                <a:gridCol w="802433">
                  <a:extLst>
                    <a:ext uri="{9D8B030D-6E8A-4147-A177-3AD203B41FA5}">
                      <a16:colId xmlns:a16="http://schemas.microsoft.com/office/drawing/2014/main" val="1963080308"/>
                    </a:ext>
                  </a:extLst>
                </a:gridCol>
                <a:gridCol w="569167">
                  <a:extLst>
                    <a:ext uri="{9D8B030D-6E8A-4147-A177-3AD203B41FA5}">
                      <a16:colId xmlns:a16="http://schemas.microsoft.com/office/drawing/2014/main" val="2192928450"/>
                    </a:ext>
                  </a:extLst>
                </a:gridCol>
              </a:tblGrid>
              <a:tr h="226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prstClr val="black"/>
                          </a:solidFill>
                          <a:effectLst/>
                          <a:uLnTx/>
                          <a:uFillTx/>
                          <a:latin typeface="Aptos" panose="02110004020202020204"/>
                          <a:ea typeface="+mn-ea"/>
                          <a:cs typeface="+mn-cs"/>
                        </a:rPr>
                        <a:t>Domicile Certificate</a:t>
                      </a: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prstClr val="black"/>
                          </a:solidFill>
                          <a:effectLst/>
                          <a:uLnTx/>
                          <a:uFillTx/>
                          <a:latin typeface="Aptos" panose="02110004020202020204"/>
                          <a:ea typeface="+mn-ea"/>
                          <a:cs typeface="+mn-cs"/>
                        </a:rPr>
                        <a:t>Registered Sale Deed</a:t>
                      </a: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ptos" panose="02110004020202020204"/>
                          <a:ea typeface="+mn-ea"/>
                          <a:cs typeface="+mn-cs"/>
                        </a:rPr>
                        <a:t>Photo of Purchaser 1</a:t>
                      </a:r>
                      <a:endParaRPr kumimoji="0" lang="en-IN" sz="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prstClr val="black"/>
                          </a:solidFill>
                          <a:effectLst/>
                          <a:uLnTx/>
                          <a:uFillTx/>
                          <a:latin typeface="Aptos" panose="02110004020202020204"/>
                          <a:ea typeface="+mn-ea"/>
                          <a:cs typeface="+mn-cs"/>
                        </a:rPr>
                        <a:t>NOC</a:t>
                      </a: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158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mn-lt"/>
                          <a:ea typeface="+mn-ea"/>
                          <a:cs typeface="+mn-cs"/>
                        </a:rPr>
                        <a:t>Photo of Purchaser 2</a:t>
                      </a:r>
                      <a:endParaRPr kumimoji="0" lang="en-IN" sz="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prstClr val="black"/>
                          </a:solidFill>
                          <a:effectLst/>
                          <a:uLnTx/>
                          <a:uFillTx/>
                          <a:latin typeface="Aptos" panose="02110004020202020204"/>
                          <a:ea typeface="+mn-ea"/>
                          <a:cs typeface="+mn-cs"/>
                        </a:rPr>
                        <a:t>Procession Certificate</a:t>
                      </a: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bl>
          </a:graphicData>
        </a:graphic>
      </p:graphicFrame>
      <p:sp>
        <p:nvSpPr>
          <p:cNvPr id="26" name="Rectangle: Rounded Corners 25">
            <a:hlinkClick r:id="rId2" action="ppaction://hlinksldjump"/>
            <a:extLst>
              <a:ext uri="{FF2B5EF4-FFF2-40B4-BE49-F238E27FC236}">
                <a16:creationId xmlns:a16="http://schemas.microsoft.com/office/drawing/2014/main" id="{B4A9F8DA-D436-3A7D-6611-2A4A36C0BCC7}"/>
              </a:ext>
            </a:extLst>
          </p:cNvPr>
          <p:cNvSpPr/>
          <p:nvPr/>
        </p:nvSpPr>
        <p:spPr>
          <a:xfrm>
            <a:off x="7542625" y="6391614"/>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5" name="Rectangle: Rounded Corners 4">
            <a:hlinkClick r:id="rId3" action="ppaction://hlinksldjump"/>
            <a:extLst>
              <a:ext uri="{FF2B5EF4-FFF2-40B4-BE49-F238E27FC236}">
                <a16:creationId xmlns:a16="http://schemas.microsoft.com/office/drawing/2014/main" id="{1302BC4D-9C0E-4DEF-7F3B-98D86764EA2D}"/>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3" name="Rectangle: Rounded Corners 2">
            <a:hlinkClick r:id="rId4" action="ppaction://hlinksldjump"/>
            <a:extLst>
              <a:ext uri="{FF2B5EF4-FFF2-40B4-BE49-F238E27FC236}">
                <a16:creationId xmlns:a16="http://schemas.microsoft.com/office/drawing/2014/main" id="{F686114D-F540-AA76-F6FA-4F3C9F3B3709}"/>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3777882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4D56A4-8FEB-7378-FDB4-70D40F224AEB}"/>
              </a:ext>
            </a:extLst>
          </p:cNvPr>
          <p:cNvSpPr/>
          <p:nvPr/>
        </p:nvSpPr>
        <p:spPr>
          <a:xfrm>
            <a:off x="1328823" y="1221063"/>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Kommaghatta</a:t>
            </a:r>
            <a:r>
              <a:rPr lang="en-US" sz="1200" dirty="0">
                <a:solidFill>
                  <a:schemeClr val="tx1"/>
                </a:solidFill>
              </a:rPr>
              <a:t> NPKL Phase 1</a:t>
            </a:r>
          </a:p>
        </p:txBody>
      </p:sp>
      <p:sp>
        <p:nvSpPr>
          <p:cNvPr id="5" name="Rectangle 4">
            <a:extLst>
              <a:ext uri="{FF2B5EF4-FFF2-40B4-BE49-F238E27FC236}">
                <a16:creationId xmlns:a16="http://schemas.microsoft.com/office/drawing/2014/main" id="{67905077-1AC7-53F1-790A-1E15EBD5741C}"/>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6" name="Table 5">
            <a:extLst>
              <a:ext uri="{FF2B5EF4-FFF2-40B4-BE49-F238E27FC236}">
                <a16:creationId xmlns:a16="http://schemas.microsoft.com/office/drawing/2014/main" id="{46C2F0A1-547B-5E95-270A-142A9C218C89}"/>
              </a:ext>
            </a:extLst>
          </p:cNvPr>
          <p:cNvGraphicFramePr>
            <a:graphicFrameLocks noGrp="1"/>
          </p:cNvGraphicFramePr>
          <p:nvPr>
            <p:extLst>
              <p:ext uri="{D42A27DB-BD31-4B8C-83A1-F6EECF244321}">
                <p14:modId xmlns:p14="http://schemas.microsoft.com/office/powerpoint/2010/main" val="2122663135"/>
              </p:ext>
            </p:extLst>
          </p:nvPr>
        </p:nvGraphicFramePr>
        <p:xfrm>
          <a:off x="702906" y="1928508"/>
          <a:ext cx="10456506" cy="4127059"/>
        </p:xfrm>
        <a:graphic>
          <a:graphicData uri="http://schemas.openxmlformats.org/drawingml/2006/table">
            <a:tbl>
              <a:tblPr firstRow="1" bandRow="1">
                <a:tableStyleId>{5C22544A-7EE6-4342-B048-85BDC9FD1C3A}</a:tableStyleId>
              </a:tblPr>
              <a:tblGrid>
                <a:gridCol w="1541571">
                  <a:extLst>
                    <a:ext uri="{9D8B030D-6E8A-4147-A177-3AD203B41FA5}">
                      <a16:colId xmlns:a16="http://schemas.microsoft.com/office/drawing/2014/main" val="2680514281"/>
                    </a:ext>
                  </a:extLst>
                </a:gridCol>
                <a:gridCol w="2140911">
                  <a:extLst>
                    <a:ext uri="{9D8B030D-6E8A-4147-A177-3AD203B41FA5}">
                      <a16:colId xmlns:a16="http://schemas.microsoft.com/office/drawing/2014/main" val="3772945424"/>
                    </a:ext>
                  </a:extLst>
                </a:gridCol>
                <a:gridCol w="6774024">
                  <a:extLst>
                    <a:ext uri="{9D8B030D-6E8A-4147-A177-3AD203B41FA5}">
                      <a16:colId xmlns:a16="http://schemas.microsoft.com/office/drawing/2014/main" val="3748725786"/>
                    </a:ext>
                  </a:extLst>
                </a:gridCol>
              </a:tblGrid>
              <a:tr h="228883">
                <a:tc>
                  <a:txBody>
                    <a:bodyPr/>
                    <a:lstStyle/>
                    <a:p>
                      <a:r>
                        <a:rPr lang="en-US" sz="1200" b="0" dirty="0">
                          <a:solidFill>
                            <a:schemeClr val="tx1"/>
                          </a:solidFill>
                        </a:rPr>
                        <a:t>Apartment / Villa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Kammaghatta</a:t>
                      </a:r>
                      <a:r>
                        <a:rPr lang="en-US" sz="1200" b="0" dirty="0">
                          <a:solidFill>
                            <a:schemeClr val="tx1"/>
                          </a:solidFill>
                        </a:rPr>
                        <a:t> Phase 2</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rowSpan="8">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228883">
                <a:tc>
                  <a:txBody>
                    <a:bodyPr/>
                    <a:lstStyle/>
                    <a:p>
                      <a:r>
                        <a:rPr lang="en-US" sz="1200" b="0" dirty="0">
                          <a:solidFill>
                            <a:schemeClr val="tx1"/>
                          </a:solidFill>
                        </a:rPr>
                        <a:t>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3 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288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Built up Area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1300 Sq ft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228883">
                <a:tc>
                  <a:txBody>
                    <a:bodyPr/>
                    <a:lstStyle/>
                    <a:p>
                      <a:r>
                        <a:rPr lang="en-US" sz="1200" b="0" dirty="0">
                          <a:solidFill>
                            <a:schemeClr val="tx1"/>
                          </a:solidFill>
                        </a:rPr>
                        <a:t>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a:t>
                      </a:r>
                      <a:r>
                        <a:rPr lang="en-US" sz="1200" b="0" baseline="30000" dirty="0">
                          <a:solidFill>
                            <a:schemeClr val="tx1"/>
                          </a:solidFill>
                        </a:rPr>
                        <a:t>st</a:t>
                      </a:r>
                      <a:r>
                        <a:rPr lang="en-US" sz="1200" b="0" dirty="0">
                          <a:solidFill>
                            <a:schemeClr val="tx1"/>
                          </a:solidFill>
                        </a:rPr>
                        <a:t> 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228883">
                <a:tc>
                  <a:txBody>
                    <a:bodyPr/>
                    <a:lstStyle/>
                    <a:p>
                      <a:r>
                        <a:rPr lang="en-US" sz="1200" b="0" dirty="0">
                          <a:solidFill>
                            <a:schemeClr val="tx1"/>
                          </a:solidFill>
                        </a:rPr>
                        <a:t>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7</a:t>
                      </a:r>
                      <a:r>
                        <a:rPr lang="en-US" sz="1200" b="0" baseline="30000" dirty="0">
                          <a:solidFill>
                            <a:schemeClr val="tx1"/>
                          </a:solidFill>
                        </a:rPr>
                        <a:t>th</a:t>
                      </a:r>
                      <a:r>
                        <a:rPr lang="en-US" sz="1200" b="0" dirty="0">
                          <a:solidFill>
                            <a:schemeClr val="tx1"/>
                          </a:solidFill>
                        </a:rPr>
                        <a:t> 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228883">
                <a:tc>
                  <a:txBody>
                    <a:bodyPr/>
                    <a:lstStyle/>
                    <a:p>
                      <a:r>
                        <a:rPr lang="en-US" sz="1200" b="0" dirty="0">
                          <a:solidFill>
                            <a:schemeClr val="tx1"/>
                          </a:solidFill>
                        </a:rPr>
                        <a:t>Flat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No 701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8409775"/>
                  </a:ext>
                </a:extLst>
              </a:tr>
              <a:tr h="172096">
                <a:tc>
                  <a:txBody>
                    <a:bodyPr/>
                    <a:lstStyle/>
                    <a:p>
                      <a:r>
                        <a:rPr lang="en-US" sz="1200" b="1" dirty="0">
                          <a:solidFill>
                            <a:schemeClr val="tx1"/>
                          </a:solidFill>
                        </a:rPr>
                        <a:t>Date of Registration</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15 Mar 2025</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591525"/>
                  </a:ext>
                </a:extLst>
              </a:tr>
              <a:tr h="228883">
                <a:tc>
                  <a:txBody>
                    <a:bodyPr/>
                    <a:lstStyle/>
                    <a:p>
                      <a:r>
                        <a:rPr lang="en-US" sz="1200" b="0" dirty="0">
                          <a:solidFill>
                            <a:schemeClr val="tx1"/>
                          </a:solidFill>
                        </a:rPr>
                        <a:t>Total Amount Paid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9659645"/>
                  </a:ext>
                </a:extLst>
              </a:tr>
              <a:tr h="1115138">
                <a:tc gridSpan="2">
                  <a:txBody>
                    <a:bodyPr/>
                    <a:lstStyle/>
                    <a:p>
                      <a:r>
                        <a:rPr lang="en-US" sz="1200" b="0" dirty="0">
                          <a:solidFill>
                            <a:schemeClr val="tx1"/>
                          </a:solidFill>
                        </a:rPr>
                        <a:t>Information to the Customer </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Download this Sale deed copy and take a printout in Bond paper and sign it and submit the physical copy to </a:t>
                      </a:r>
                      <a:r>
                        <a:rPr lang="en-US" sz="1200" b="0" dirty="0" err="1">
                          <a:solidFill>
                            <a:schemeClr val="tx1"/>
                          </a:solidFill>
                        </a:rPr>
                        <a:t>Mr</a:t>
                      </a:r>
                      <a:r>
                        <a:rPr lang="en-US" sz="1200" b="0" dirty="0">
                          <a:solidFill>
                            <a:schemeClr val="tx1"/>
                          </a:solidFill>
                        </a:rPr>
                        <a:t> ABCDE at the earliest. </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65649125"/>
                  </a:ext>
                </a:extLst>
              </a:tr>
              <a:tr h="634481">
                <a:tc>
                  <a:txBody>
                    <a:bodyPr/>
                    <a:lstStyle/>
                    <a:p>
                      <a:r>
                        <a:rPr lang="en-US" sz="1200" b="0" dirty="0">
                          <a:solidFill>
                            <a:schemeClr val="tx1"/>
                          </a:solidFill>
                        </a:rPr>
                        <a:t>Documents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7966521"/>
                  </a:ext>
                </a:extLst>
              </a:tr>
            </a:tbl>
          </a:graphicData>
        </a:graphic>
      </p:graphicFrame>
      <p:graphicFrame>
        <p:nvGraphicFramePr>
          <p:cNvPr id="7" name="Table 6">
            <a:extLst>
              <a:ext uri="{FF2B5EF4-FFF2-40B4-BE49-F238E27FC236}">
                <a16:creationId xmlns:a16="http://schemas.microsoft.com/office/drawing/2014/main" id="{45927E49-3387-26EF-308B-C3DF4BA8058E}"/>
              </a:ext>
            </a:extLst>
          </p:cNvPr>
          <p:cNvGraphicFramePr>
            <a:graphicFrameLocks noGrp="1"/>
          </p:cNvGraphicFramePr>
          <p:nvPr>
            <p:extLst>
              <p:ext uri="{D42A27DB-BD31-4B8C-83A1-F6EECF244321}">
                <p14:modId xmlns:p14="http://schemas.microsoft.com/office/powerpoint/2010/main" val="816703777"/>
              </p:ext>
            </p:extLst>
          </p:nvPr>
        </p:nvGraphicFramePr>
        <p:xfrm>
          <a:off x="2653770" y="5586166"/>
          <a:ext cx="5451140" cy="393664"/>
        </p:xfrm>
        <a:graphic>
          <a:graphicData uri="http://schemas.openxmlformats.org/drawingml/2006/table">
            <a:tbl>
              <a:tblPr firstRow="1" bandRow="1">
                <a:tableStyleId>{5C22544A-7EE6-4342-B048-85BDC9FD1C3A}</a:tableStyleId>
              </a:tblPr>
              <a:tblGrid>
                <a:gridCol w="1578936">
                  <a:extLst>
                    <a:ext uri="{9D8B030D-6E8A-4147-A177-3AD203B41FA5}">
                      <a16:colId xmlns:a16="http://schemas.microsoft.com/office/drawing/2014/main" val="1963080308"/>
                    </a:ext>
                  </a:extLst>
                </a:gridCol>
                <a:gridCol w="3872204">
                  <a:extLst>
                    <a:ext uri="{9D8B030D-6E8A-4147-A177-3AD203B41FA5}">
                      <a16:colId xmlns:a16="http://schemas.microsoft.com/office/drawing/2014/main" val="2192928450"/>
                    </a:ext>
                  </a:extLst>
                </a:gridCol>
              </a:tblGrid>
              <a:tr h="3936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Sale Deed Copy</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85995467"/>
                  </a:ext>
                </a:extLst>
              </a:tr>
            </a:tbl>
          </a:graphicData>
        </a:graphic>
      </p:graphicFrame>
      <p:sp>
        <p:nvSpPr>
          <p:cNvPr id="10" name="Rectangle: Rounded Corners 9">
            <a:extLst>
              <a:ext uri="{FF2B5EF4-FFF2-40B4-BE49-F238E27FC236}">
                <a16:creationId xmlns:a16="http://schemas.microsoft.com/office/drawing/2014/main" id="{EC0CC5DE-2CDE-C721-0FD8-560902A21C47}"/>
              </a:ext>
            </a:extLst>
          </p:cNvPr>
          <p:cNvSpPr/>
          <p:nvPr/>
        </p:nvSpPr>
        <p:spPr>
          <a:xfrm>
            <a:off x="8276350" y="5706735"/>
            <a:ext cx="1153505" cy="252071"/>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Upload</a:t>
            </a:r>
            <a:endParaRPr lang="en-IN" sz="1100" dirty="0"/>
          </a:p>
        </p:txBody>
      </p:sp>
      <p:sp>
        <p:nvSpPr>
          <p:cNvPr id="11" name="Rectangle: Rounded Corners 10">
            <a:hlinkClick r:id="rId2" action="ppaction://hlinksldjump"/>
            <a:extLst>
              <a:ext uri="{FF2B5EF4-FFF2-40B4-BE49-F238E27FC236}">
                <a16:creationId xmlns:a16="http://schemas.microsoft.com/office/drawing/2014/main" id="{75308C5C-DA67-9E7B-ADAF-265E8D07518C}"/>
              </a:ext>
            </a:extLst>
          </p:cNvPr>
          <p:cNvSpPr/>
          <p:nvPr/>
        </p:nvSpPr>
        <p:spPr>
          <a:xfrm>
            <a:off x="5931159" y="6423378"/>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Save</a:t>
            </a:r>
            <a:endParaRPr lang="en-IN" dirty="0"/>
          </a:p>
        </p:txBody>
      </p:sp>
      <p:graphicFrame>
        <p:nvGraphicFramePr>
          <p:cNvPr id="12" name="Table 11">
            <a:extLst>
              <a:ext uri="{FF2B5EF4-FFF2-40B4-BE49-F238E27FC236}">
                <a16:creationId xmlns:a16="http://schemas.microsoft.com/office/drawing/2014/main" id="{59F16B1F-2EB6-43B5-10A8-8E6235010B89}"/>
              </a:ext>
            </a:extLst>
          </p:cNvPr>
          <p:cNvGraphicFramePr>
            <a:graphicFrameLocks noGrp="1"/>
          </p:cNvGraphicFramePr>
          <p:nvPr>
            <p:extLst>
              <p:ext uri="{D42A27DB-BD31-4B8C-83A1-F6EECF244321}">
                <p14:modId xmlns:p14="http://schemas.microsoft.com/office/powerpoint/2010/main" val="1913097543"/>
              </p:ext>
            </p:extLst>
          </p:nvPr>
        </p:nvGraphicFramePr>
        <p:xfrm>
          <a:off x="4545581" y="2051308"/>
          <a:ext cx="6473869" cy="1165740"/>
        </p:xfrm>
        <a:graphic>
          <a:graphicData uri="http://schemas.openxmlformats.org/drawingml/2006/table">
            <a:tbl>
              <a:tblPr firstRow="1" bandRow="1">
                <a:tableStyleId>{5C22544A-7EE6-4342-B048-85BDC9FD1C3A}</a:tableStyleId>
              </a:tblPr>
              <a:tblGrid>
                <a:gridCol w="1341130">
                  <a:extLst>
                    <a:ext uri="{9D8B030D-6E8A-4147-A177-3AD203B41FA5}">
                      <a16:colId xmlns:a16="http://schemas.microsoft.com/office/drawing/2014/main" val="2680514281"/>
                    </a:ext>
                  </a:extLst>
                </a:gridCol>
                <a:gridCol w="1256430">
                  <a:extLst>
                    <a:ext uri="{9D8B030D-6E8A-4147-A177-3AD203B41FA5}">
                      <a16:colId xmlns:a16="http://schemas.microsoft.com/office/drawing/2014/main" val="3772945424"/>
                    </a:ext>
                  </a:extLst>
                </a:gridCol>
                <a:gridCol w="1479708">
                  <a:extLst>
                    <a:ext uri="{9D8B030D-6E8A-4147-A177-3AD203B41FA5}">
                      <a16:colId xmlns:a16="http://schemas.microsoft.com/office/drawing/2014/main" val="1963080308"/>
                    </a:ext>
                  </a:extLst>
                </a:gridCol>
                <a:gridCol w="1253748">
                  <a:extLst>
                    <a:ext uri="{9D8B030D-6E8A-4147-A177-3AD203B41FA5}">
                      <a16:colId xmlns:a16="http://schemas.microsoft.com/office/drawing/2014/main" val="2192928450"/>
                    </a:ext>
                  </a:extLst>
                </a:gridCol>
                <a:gridCol w="1142853">
                  <a:extLst>
                    <a:ext uri="{9D8B030D-6E8A-4147-A177-3AD203B41FA5}">
                      <a16:colId xmlns:a16="http://schemas.microsoft.com/office/drawing/2014/main" val="1741807969"/>
                    </a:ext>
                  </a:extLst>
                </a:gridCol>
              </a:tblGrid>
              <a:tr h="291435">
                <a:tc>
                  <a:txBody>
                    <a:bodyPr/>
                    <a:lstStyle/>
                    <a:p>
                      <a:pPr marL="0" algn="ctr"/>
                      <a:r>
                        <a:rPr lang="en-US" sz="1000" b="0" dirty="0">
                          <a:solidFill>
                            <a:schemeClr val="tx1"/>
                          </a:solidFill>
                        </a:rPr>
                        <a:t>Payment type</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Date of payment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Amount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Mode of Payment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UTR</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5995467"/>
                  </a:ext>
                </a:extLst>
              </a:tr>
              <a:tr h="291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Booking </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1 Jan 2025</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Rs 2,50,000</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UPI</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91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1</a:t>
                      </a:r>
                      <a:r>
                        <a:rPr kumimoji="0" lang="en-US" sz="1000" b="0" i="0" u="none" strike="noStrike" kern="1200" cap="none" spc="0" normalizeH="0" baseline="30000" noProof="0" dirty="0">
                          <a:ln>
                            <a:noFill/>
                          </a:ln>
                          <a:solidFill>
                            <a:prstClr val="black"/>
                          </a:solidFill>
                          <a:effectLst/>
                          <a:uLnTx/>
                          <a:uFillTx/>
                          <a:latin typeface="Aptos" panose="02110004020202020204"/>
                          <a:ea typeface="+mn-ea"/>
                          <a:cs typeface="+mn-cs"/>
                        </a:rPr>
                        <a:t>st</a:t>
                      </a: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 Installment</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1 Feb 2025</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Rs 9,00,000</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 Net Bank</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r h="291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2</a:t>
                      </a:r>
                      <a:r>
                        <a:rPr kumimoji="0" lang="en-US" sz="1000" b="0" i="0" u="none" strike="noStrike" kern="1200" cap="none" spc="0" normalizeH="0" baseline="30000" noProof="0" dirty="0">
                          <a:ln>
                            <a:noFill/>
                          </a:ln>
                          <a:solidFill>
                            <a:prstClr val="black"/>
                          </a:solidFill>
                          <a:effectLst/>
                          <a:uLnTx/>
                          <a:uFillTx/>
                          <a:latin typeface="Aptos" panose="02110004020202020204"/>
                          <a:ea typeface="+mn-ea"/>
                          <a:cs typeface="+mn-cs"/>
                        </a:rPr>
                        <a:t>nd</a:t>
                      </a: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 Installment</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3 Mar 2025</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Rs 1,00,000</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RTGS</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1307138"/>
                  </a:ext>
                </a:extLst>
              </a:tr>
            </a:tbl>
          </a:graphicData>
        </a:graphic>
      </p:graphicFrame>
      <p:sp>
        <p:nvSpPr>
          <p:cNvPr id="13" name="Rectangle: Rounded Corners 12">
            <a:hlinkClick r:id="rId3" action="ppaction://hlinksldjump"/>
            <a:extLst>
              <a:ext uri="{FF2B5EF4-FFF2-40B4-BE49-F238E27FC236}">
                <a16:creationId xmlns:a16="http://schemas.microsoft.com/office/drawing/2014/main" id="{984E44E5-2A51-29BE-BE88-E6585DD72FC2}"/>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Rectangle: Rounded Corners 3">
            <a:hlinkClick r:id="rId4" action="ppaction://hlinksldjump"/>
            <a:extLst>
              <a:ext uri="{FF2B5EF4-FFF2-40B4-BE49-F238E27FC236}">
                <a16:creationId xmlns:a16="http://schemas.microsoft.com/office/drawing/2014/main" id="{A12A07CF-65B5-40A9-EFDF-FC0AD64B53DF}"/>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graphicFrame>
        <p:nvGraphicFramePr>
          <p:cNvPr id="3" name="Table 2">
            <a:extLst>
              <a:ext uri="{FF2B5EF4-FFF2-40B4-BE49-F238E27FC236}">
                <a16:creationId xmlns:a16="http://schemas.microsoft.com/office/drawing/2014/main" id="{6B4FA6BC-20D7-E3C3-77AB-056EE451EB76}"/>
              </a:ext>
            </a:extLst>
          </p:cNvPr>
          <p:cNvGraphicFramePr>
            <a:graphicFrameLocks noGrp="1"/>
          </p:cNvGraphicFramePr>
          <p:nvPr>
            <p:extLst>
              <p:ext uri="{D42A27DB-BD31-4B8C-83A1-F6EECF244321}">
                <p14:modId xmlns:p14="http://schemas.microsoft.com/office/powerpoint/2010/main" val="3753583386"/>
              </p:ext>
            </p:extLst>
          </p:nvPr>
        </p:nvGraphicFramePr>
        <p:xfrm>
          <a:off x="4545581" y="3278532"/>
          <a:ext cx="6473870" cy="910913"/>
        </p:xfrm>
        <a:graphic>
          <a:graphicData uri="http://schemas.openxmlformats.org/drawingml/2006/table">
            <a:tbl>
              <a:tblPr firstRow="1" bandRow="1">
                <a:tableStyleId>{5C22544A-7EE6-4342-B048-85BDC9FD1C3A}</a:tableStyleId>
              </a:tblPr>
              <a:tblGrid>
                <a:gridCol w="1233180">
                  <a:extLst>
                    <a:ext uri="{9D8B030D-6E8A-4147-A177-3AD203B41FA5}">
                      <a16:colId xmlns:a16="http://schemas.microsoft.com/office/drawing/2014/main" val="1963080308"/>
                    </a:ext>
                  </a:extLst>
                </a:gridCol>
                <a:gridCol w="1088974">
                  <a:extLst>
                    <a:ext uri="{9D8B030D-6E8A-4147-A177-3AD203B41FA5}">
                      <a16:colId xmlns:a16="http://schemas.microsoft.com/office/drawing/2014/main" val="2192928450"/>
                    </a:ext>
                  </a:extLst>
                </a:gridCol>
                <a:gridCol w="884792">
                  <a:extLst>
                    <a:ext uri="{9D8B030D-6E8A-4147-A177-3AD203B41FA5}">
                      <a16:colId xmlns:a16="http://schemas.microsoft.com/office/drawing/2014/main" val="1427802750"/>
                    </a:ext>
                  </a:extLst>
                </a:gridCol>
                <a:gridCol w="972298">
                  <a:extLst>
                    <a:ext uri="{9D8B030D-6E8A-4147-A177-3AD203B41FA5}">
                      <a16:colId xmlns:a16="http://schemas.microsoft.com/office/drawing/2014/main" val="4028847945"/>
                    </a:ext>
                  </a:extLst>
                </a:gridCol>
                <a:gridCol w="1147313">
                  <a:extLst>
                    <a:ext uri="{9D8B030D-6E8A-4147-A177-3AD203B41FA5}">
                      <a16:colId xmlns:a16="http://schemas.microsoft.com/office/drawing/2014/main" val="676983237"/>
                    </a:ext>
                  </a:extLst>
                </a:gridCol>
                <a:gridCol w="1147313">
                  <a:extLst>
                    <a:ext uri="{9D8B030D-6E8A-4147-A177-3AD203B41FA5}">
                      <a16:colId xmlns:a16="http://schemas.microsoft.com/office/drawing/2014/main" val="3182034278"/>
                    </a:ext>
                  </a:extLst>
                </a:gridCol>
              </a:tblGrid>
              <a:tr h="3159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Forms Uploaded</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Uploaded date</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Verified By</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Approved By</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Approved Date</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5995467"/>
                  </a:ext>
                </a:extLst>
              </a:tr>
              <a:tr h="2974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mn-lt"/>
                          <a:ea typeface="+mn-ea"/>
                          <a:cs typeface="+mn-cs"/>
                        </a:rPr>
                        <a:t>Form 26QB</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10 Mar 2025</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err="1">
                          <a:ln>
                            <a:noFill/>
                          </a:ln>
                          <a:solidFill>
                            <a:prstClr val="black"/>
                          </a:solidFill>
                          <a:effectLst/>
                          <a:uLnTx/>
                          <a:uFillTx/>
                          <a:latin typeface="Aptos" panose="02110004020202020204"/>
                          <a:ea typeface="+mn-ea"/>
                          <a:cs typeface="+mn-cs"/>
                        </a:rPr>
                        <a:t>Mr</a:t>
                      </a: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 </a:t>
                      </a:r>
                      <a:r>
                        <a:rPr kumimoji="0" lang="en-US" sz="1050" b="0" i="0" u="none" strike="noStrike" kern="1200" cap="none" spc="0" normalizeH="0" baseline="0" dirty="0" err="1">
                          <a:ln>
                            <a:noFill/>
                          </a:ln>
                          <a:solidFill>
                            <a:prstClr val="black"/>
                          </a:solidFill>
                          <a:effectLst/>
                          <a:uLnTx/>
                          <a:uFillTx/>
                          <a:latin typeface="Aptos" panose="02110004020202020204"/>
                          <a:ea typeface="+mn-ea"/>
                          <a:cs typeface="+mn-cs"/>
                        </a:rPr>
                        <a:t>Abncd</a:t>
                      </a: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 </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err="1">
                          <a:ln>
                            <a:noFill/>
                          </a:ln>
                          <a:solidFill>
                            <a:prstClr val="black"/>
                          </a:solidFill>
                          <a:effectLst/>
                          <a:uLnTx/>
                          <a:uFillTx/>
                          <a:latin typeface="Aptos" panose="02110004020202020204"/>
                          <a:ea typeface="+mn-ea"/>
                          <a:cs typeface="+mn-cs"/>
                        </a:rPr>
                        <a:t>Mr</a:t>
                      </a: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 </a:t>
                      </a:r>
                      <a:r>
                        <a:rPr kumimoji="0" lang="en-US" sz="1050" b="0" i="0" u="none" strike="noStrike" kern="1200" cap="none" spc="0" normalizeH="0" baseline="0" dirty="0" err="1">
                          <a:ln>
                            <a:noFill/>
                          </a:ln>
                          <a:solidFill>
                            <a:prstClr val="black"/>
                          </a:solidFill>
                          <a:effectLst/>
                          <a:uLnTx/>
                          <a:uFillTx/>
                          <a:latin typeface="Aptos" panose="02110004020202020204"/>
                          <a:ea typeface="+mn-ea"/>
                          <a:cs typeface="+mn-cs"/>
                        </a:rPr>
                        <a:t>Ghijk</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20 Mar 2025</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974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mn-lt"/>
                          <a:ea typeface="+mn-ea"/>
                          <a:cs typeface="+mn-cs"/>
                        </a:rPr>
                        <a:t>Form 16B</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mn-lt"/>
                          <a:ea typeface="+mn-ea"/>
                          <a:cs typeface="+mn-cs"/>
                        </a:rPr>
                        <a:t>10 Mar 2025</a:t>
                      </a:r>
                      <a:endParaRPr kumimoji="0" lang="en-IN" sz="1050" b="0" i="0" u="none" strike="noStrike" kern="1200" cap="none" spc="0" normalizeH="0" baseline="0" dirty="0">
                        <a:ln>
                          <a:noFill/>
                        </a:ln>
                        <a:solidFill>
                          <a:prstClr val="black"/>
                        </a:solidFill>
                        <a:effectLst/>
                        <a:uLnTx/>
                        <a:uFillTx/>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err="1">
                          <a:ln>
                            <a:noFill/>
                          </a:ln>
                          <a:solidFill>
                            <a:prstClr val="black"/>
                          </a:solidFill>
                          <a:effectLst/>
                          <a:uLnTx/>
                          <a:uFillTx/>
                          <a:latin typeface="Aptos" panose="02110004020202020204"/>
                          <a:ea typeface="+mn-ea"/>
                          <a:cs typeface="+mn-cs"/>
                        </a:rPr>
                        <a:t>Mr</a:t>
                      </a: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 </a:t>
                      </a:r>
                      <a:r>
                        <a:rPr kumimoji="0" lang="en-US" sz="1050" b="0" i="0" u="none" strike="noStrike" kern="1200" cap="none" spc="0" normalizeH="0" baseline="0" dirty="0" err="1">
                          <a:ln>
                            <a:noFill/>
                          </a:ln>
                          <a:solidFill>
                            <a:prstClr val="black"/>
                          </a:solidFill>
                          <a:effectLst/>
                          <a:uLnTx/>
                          <a:uFillTx/>
                          <a:latin typeface="Aptos" panose="02110004020202020204"/>
                          <a:ea typeface="+mn-ea"/>
                          <a:cs typeface="+mn-cs"/>
                        </a:rPr>
                        <a:t>Abncd</a:t>
                      </a: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 </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err="1">
                          <a:ln>
                            <a:noFill/>
                          </a:ln>
                          <a:solidFill>
                            <a:prstClr val="black"/>
                          </a:solidFill>
                          <a:effectLst/>
                          <a:uLnTx/>
                          <a:uFillTx/>
                          <a:latin typeface="Aptos" panose="02110004020202020204"/>
                          <a:ea typeface="+mn-ea"/>
                          <a:cs typeface="+mn-cs"/>
                        </a:rPr>
                        <a:t>Mr</a:t>
                      </a:r>
                      <a:r>
                        <a:rPr kumimoji="0" lang="en-US" sz="1050" b="0" i="0" u="none" strike="noStrike" kern="1200" cap="none" spc="0" normalizeH="0" baseline="0" dirty="0">
                          <a:ln>
                            <a:noFill/>
                          </a:ln>
                          <a:solidFill>
                            <a:prstClr val="black"/>
                          </a:solidFill>
                          <a:effectLst/>
                          <a:uLnTx/>
                          <a:uFillTx/>
                          <a:latin typeface="Aptos" panose="02110004020202020204"/>
                          <a:ea typeface="+mn-ea"/>
                          <a:cs typeface="+mn-cs"/>
                        </a:rPr>
                        <a:t> </a:t>
                      </a:r>
                      <a:r>
                        <a:rPr kumimoji="0" lang="en-US" sz="1050" b="0" i="0" u="none" strike="noStrike" kern="1200" cap="none" spc="0" normalizeH="0" baseline="0" dirty="0" err="1">
                          <a:ln>
                            <a:noFill/>
                          </a:ln>
                          <a:solidFill>
                            <a:prstClr val="black"/>
                          </a:solidFill>
                          <a:effectLst/>
                          <a:uLnTx/>
                          <a:uFillTx/>
                          <a:latin typeface="Aptos" panose="02110004020202020204"/>
                          <a:ea typeface="+mn-ea"/>
                          <a:cs typeface="+mn-cs"/>
                        </a:rPr>
                        <a:t>Ghijk</a:t>
                      </a:r>
                      <a:endParaRPr kumimoji="0" lang="en-IN" sz="1050" b="0" i="0" u="none" strike="noStrike" kern="1200" cap="none" spc="0" normalizeH="0" baseline="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prstClr val="black"/>
                          </a:solidFill>
                          <a:effectLst/>
                          <a:uLnTx/>
                          <a:uFillTx/>
                          <a:latin typeface="+mn-lt"/>
                          <a:ea typeface="+mn-ea"/>
                          <a:cs typeface="+mn-cs"/>
                        </a:rPr>
                        <a:t>20 Mar 2025</a:t>
                      </a:r>
                      <a:endParaRPr kumimoji="0" lang="en-IN" sz="1050" b="0" i="0" u="none" strike="noStrike" kern="1200" cap="none" spc="0" normalizeH="0" baseline="0" dirty="0">
                        <a:ln>
                          <a:noFill/>
                        </a:ln>
                        <a:solidFill>
                          <a:prstClr val="black"/>
                        </a:solidFill>
                        <a:effectLst/>
                        <a:uLnTx/>
                        <a:uFillTx/>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dirty="0">
                        <a:ln>
                          <a:noFill/>
                        </a:ln>
                        <a:solidFill>
                          <a:prstClr val="black"/>
                        </a:solidFill>
                        <a:effectLst/>
                        <a:uLnTx/>
                        <a:uFillTx/>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bl>
          </a:graphicData>
        </a:graphic>
      </p:graphicFrame>
      <p:sp>
        <p:nvSpPr>
          <p:cNvPr id="14" name="Rectangle: Beveled 13">
            <a:extLst>
              <a:ext uri="{FF2B5EF4-FFF2-40B4-BE49-F238E27FC236}">
                <a16:creationId xmlns:a16="http://schemas.microsoft.com/office/drawing/2014/main" id="{1FDD5EC1-3450-826E-2E12-F676D1BF1580}"/>
              </a:ext>
            </a:extLst>
          </p:cNvPr>
          <p:cNvSpPr/>
          <p:nvPr/>
        </p:nvSpPr>
        <p:spPr>
          <a:xfrm>
            <a:off x="10014073" y="3602396"/>
            <a:ext cx="884858" cy="24681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26QB</a:t>
            </a:r>
            <a:endParaRPr lang="en-IN" sz="1050" dirty="0"/>
          </a:p>
        </p:txBody>
      </p:sp>
      <p:sp>
        <p:nvSpPr>
          <p:cNvPr id="15" name="Rectangle: Beveled 14">
            <a:extLst>
              <a:ext uri="{FF2B5EF4-FFF2-40B4-BE49-F238E27FC236}">
                <a16:creationId xmlns:a16="http://schemas.microsoft.com/office/drawing/2014/main" id="{0DF7131A-47C5-2693-122E-E5A9BF47CDEF}"/>
              </a:ext>
            </a:extLst>
          </p:cNvPr>
          <p:cNvSpPr/>
          <p:nvPr/>
        </p:nvSpPr>
        <p:spPr>
          <a:xfrm>
            <a:off x="10014073" y="3909707"/>
            <a:ext cx="884858" cy="24681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16B</a:t>
            </a:r>
            <a:endParaRPr lang="en-IN" sz="1050" dirty="0"/>
          </a:p>
        </p:txBody>
      </p:sp>
    </p:spTree>
    <p:extLst>
      <p:ext uri="{BB962C8B-B14F-4D97-AF65-F5344CB8AC3E}">
        <p14:creationId xmlns:p14="http://schemas.microsoft.com/office/powerpoint/2010/main" val="275680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03FC56-AD3E-69A1-879D-7124037A97A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430DAB-4127-DA7D-ED59-24802CF9C10F}"/>
              </a:ext>
            </a:extLst>
          </p:cNvPr>
          <p:cNvSpPr/>
          <p:nvPr/>
        </p:nvSpPr>
        <p:spPr>
          <a:xfrm>
            <a:off x="1328823" y="1221063"/>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Kommaghatta</a:t>
            </a:r>
            <a:r>
              <a:rPr lang="en-US" sz="1200" dirty="0">
                <a:solidFill>
                  <a:schemeClr val="tx1"/>
                </a:solidFill>
              </a:rPr>
              <a:t> NPKL Phase 1</a:t>
            </a:r>
          </a:p>
        </p:txBody>
      </p:sp>
      <p:sp>
        <p:nvSpPr>
          <p:cNvPr id="5" name="Rectangle 4">
            <a:extLst>
              <a:ext uri="{FF2B5EF4-FFF2-40B4-BE49-F238E27FC236}">
                <a16:creationId xmlns:a16="http://schemas.microsoft.com/office/drawing/2014/main" id="{CA57A2A1-3C44-E382-DC52-A47ED4ADABE6}"/>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6" name="Table 5">
            <a:extLst>
              <a:ext uri="{FF2B5EF4-FFF2-40B4-BE49-F238E27FC236}">
                <a16:creationId xmlns:a16="http://schemas.microsoft.com/office/drawing/2014/main" id="{B9FE25C7-30D2-97DC-CE21-6A4802F48EB2}"/>
              </a:ext>
            </a:extLst>
          </p:cNvPr>
          <p:cNvGraphicFramePr>
            <a:graphicFrameLocks noGrp="1"/>
          </p:cNvGraphicFramePr>
          <p:nvPr>
            <p:extLst>
              <p:ext uri="{D42A27DB-BD31-4B8C-83A1-F6EECF244321}">
                <p14:modId xmlns:p14="http://schemas.microsoft.com/office/powerpoint/2010/main" val="208822918"/>
              </p:ext>
            </p:extLst>
          </p:nvPr>
        </p:nvGraphicFramePr>
        <p:xfrm>
          <a:off x="702906" y="1928508"/>
          <a:ext cx="10456506" cy="4375254"/>
        </p:xfrm>
        <a:graphic>
          <a:graphicData uri="http://schemas.openxmlformats.org/drawingml/2006/table">
            <a:tbl>
              <a:tblPr firstRow="1" bandRow="1">
                <a:tableStyleId>{5C22544A-7EE6-4342-B048-85BDC9FD1C3A}</a:tableStyleId>
              </a:tblPr>
              <a:tblGrid>
                <a:gridCol w="1541571">
                  <a:extLst>
                    <a:ext uri="{9D8B030D-6E8A-4147-A177-3AD203B41FA5}">
                      <a16:colId xmlns:a16="http://schemas.microsoft.com/office/drawing/2014/main" val="2680514281"/>
                    </a:ext>
                  </a:extLst>
                </a:gridCol>
                <a:gridCol w="2140911">
                  <a:extLst>
                    <a:ext uri="{9D8B030D-6E8A-4147-A177-3AD203B41FA5}">
                      <a16:colId xmlns:a16="http://schemas.microsoft.com/office/drawing/2014/main" val="3772945424"/>
                    </a:ext>
                  </a:extLst>
                </a:gridCol>
                <a:gridCol w="6774024">
                  <a:extLst>
                    <a:ext uri="{9D8B030D-6E8A-4147-A177-3AD203B41FA5}">
                      <a16:colId xmlns:a16="http://schemas.microsoft.com/office/drawing/2014/main" val="3748725786"/>
                    </a:ext>
                  </a:extLst>
                </a:gridCol>
              </a:tblGrid>
              <a:tr h="228883">
                <a:tc>
                  <a:txBody>
                    <a:bodyPr/>
                    <a:lstStyle/>
                    <a:p>
                      <a:r>
                        <a:rPr lang="en-US" sz="1200" b="0" dirty="0">
                          <a:solidFill>
                            <a:schemeClr val="tx1"/>
                          </a:solidFill>
                        </a:rPr>
                        <a:t>Apartment / Villa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Kammaghatta</a:t>
                      </a:r>
                      <a:r>
                        <a:rPr lang="en-US" sz="1200" b="0" dirty="0">
                          <a:solidFill>
                            <a:schemeClr val="tx1"/>
                          </a:solidFill>
                        </a:rPr>
                        <a:t> Phase 2</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rowSpan="8">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228883">
                <a:tc>
                  <a:txBody>
                    <a:bodyPr/>
                    <a:lstStyle/>
                    <a:p>
                      <a:r>
                        <a:rPr lang="en-US" sz="1200" b="0" dirty="0">
                          <a:solidFill>
                            <a:schemeClr val="tx1"/>
                          </a:solidFill>
                        </a:rPr>
                        <a:t>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3 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288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Built up Area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1300 Sq ft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228883">
                <a:tc>
                  <a:txBody>
                    <a:bodyPr/>
                    <a:lstStyle/>
                    <a:p>
                      <a:r>
                        <a:rPr lang="en-US" sz="1200" b="0" dirty="0">
                          <a:solidFill>
                            <a:schemeClr val="tx1"/>
                          </a:solidFill>
                        </a:rPr>
                        <a:t>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a:t>
                      </a:r>
                      <a:r>
                        <a:rPr lang="en-US" sz="1200" b="0" baseline="30000" dirty="0">
                          <a:solidFill>
                            <a:schemeClr val="tx1"/>
                          </a:solidFill>
                        </a:rPr>
                        <a:t>st</a:t>
                      </a:r>
                      <a:r>
                        <a:rPr lang="en-US" sz="1200" b="0" dirty="0">
                          <a:solidFill>
                            <a:schemeClr val="tx1"/>
                          </a:solidFill>
                        </a:rPr>
                        <a:t> 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228883">
                <a:tc>
                  <a:txBody>
                    <a:bodyPr/>
                    <a:lstStyle/>
                    <a:p>
                      <a:r>
                        <a:rPr lang="en-US" sz="1200" b="0" dirty="0">
                          <a:solidFill>
                            <a:schemeClr val="tx1"/>
                          </a:solidFill>
                        </a:rPr>
                        <a:t>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7</a:t>
                      </a:r>
                      <a:r>
                        <a:rPr lang="en-US" sz="1200" b="0" baseline="30000" dirty="0">
                          <a:solidFill>
                            <a:schemeClr val="tx1"/>
                          </a:solidFill>
                        </a:rPr>
                        <a:t>th</a:t>
                      </a:r>
                      <a:r>
                        <a:rPr lang="en-US" sz="1200" b="0" dirty="0">
                          <a:solidFill>
                            <a:schemeClr val="tx1"/>
                          </a:solidFill>
                        </a:rPr>
                        <a:t> 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228883">
                <a:tc>
                  <a:txBody>
                    <a:bodyPr/>
                    <a:lstStyle/>
                    <a:p>
                      <a:r>
                        <a:rPr lang="en-US" sz="1200" b="0" dirty="0">
                          <a:solidFill>
                            <a:schemeClr val="tx1"/>
                          </a:solidFill>
                        </a:rPr>
                        <a:t>Flat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No 701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8409775"/>
                  </a:ext>
                </a:extLst>
              </a:tr>
              <a:tr h="172096">
                <a:tc>
                  <a:txBody>
                    <a:bodyPr/>
                    <a:lstStyle/>
                    <a:p>
                      <a:r>
                        <a:rPr lang="en-US" sz="1200" b="1" dirty="0">
                          <a:solidFill>
                            <a:schemeClr val="tx1"/>
                          </a:solidFill>
                        </a:rPr>
                        <a:t>Date of Registration</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15 Mar 2025</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591525"/>
                  </a:ext>
                </a:extLst>
              </a:tr>
              <a:tr h="228883">
                <a:tc>
                  <a:txBody>
                    <a:bodyPr/>
                    <a:lstStyle/>
                    <a:p>
                      <a:r>
                        <a:rPr lang="en-US" sz="1200" b="0" dirty="0">
                          <a:solidFill>
                            <a:schemeClr val="tx1"/>
                          </a:solidFill>
                        </a:rPr>
                        <a:t>Total Amount Paid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9659645"/>
                  </a:ext>
                </a:extLst>
              </a:tr>
              <a:tr h="923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Payment History</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5649125"/>
                  </a:ext>
                </a:extLst>
              </a:tr>
              <a:tr h="1074105">
                <a:tc>
                  <a:txBody>
                    <a:bodyPr/>
                    <a:lstStyle/>
                    <a:p>
                      <a:r>
                        <a:rPr lang="en-US" sz="1200" b="0" dirty="0">
                          <a:solidFill>
                            <a:schemeClr val="tx1"/>
                          </a:solidFill>
                        </a:rPr>
                        <a:t>Status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lvl="1"/>
                      <a:r>
                        <a:rPr lang="en-US" sz="1200" b="0" dirty="0">
                          <a:solidFill>
                            <a:schemeClr val="tx1"/>
                          </a:solidFill>
                        </a:rPr>
                        <a:t>Payment Delayed as per the 90day rule. Apply penalty and extend the payment term</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7966521"/>
                  </a:ext>
                </a:extLst>
              </a:tr>
            </a:tbl>
          </a:graphicData>
        </a:graphic>
      </p:graphicFrame>
      <p:sp>
        <p:nvSpPr>
          <p:cNvPr id="11" name="Rectangle: Rounded Corners 10">
            <a:hlinkClick r:id="rId2" action="ppaction://hlinksldjump"/>
            <a:extLst>
              <a:ext uri="{FF2B5EF4-FFF2-40B4-BE49-F238E27FC236}">
                <a16:creationId xmlns:a16="http://schemas.microsoft.com/office/drawing/2014/main" id="{231809E5-D89A-49A4-4E8F-E39246506490}"/>
              </a:ext>
            </a:extLst>
          </p:cNvPr>
          <p:cNvSpPr/>
          <p:nvPr/>
        </p:nvSpPr>
        <p:spPr>
          <a:xfrm>
            <a:off x="5931159" y="6423378"/>
            <a:ext cx="1402702"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Extend with Penalty</a:t>
            </a:r>
            <a:endParaRPr lang="en-IN" sz="1600" dirty="0"/>
          </a:p>
        </p:txBody>
      </p:sp>
      <p:graphicFrame>
        <p:nvGraphicFramePr>
          <p:cNvPr id="12" name="Table 11">
            <a:extLst>
              <a:ext uri="{FF2B5EF4-FFF2-40B4-BE49-F238E27FC236}">
                <a16:creationId xmlns:a16="http://schemas.microsoft.com/office/drawing/2014/main" id="{CE8C7CFA-9A43-FB1D-DA8E-F39DA380766C}"/>
              </a:ext>
            </a:extLst>
          </p:cNvPr>
          <p:cNvGraphicFramePr>
            <a:graphicFrameLocks noGrp="1"/>
          </p:cNvGraphicFramePr>
          <p:nvPr>
            <p:extLst>
              <p:ext uri="{D42A27DB-BD31-4B8C-83A1-F6EECF244321}">
                <p14:modId xmlns:p14="http://schemas.microsoft.com/office/powerpoint/2010/main" val="3093592209"/>
              </p:ext>
            </p:extLst>
          </p:nvPr>
        </p:nvGraphicFramePr>
        <p:xfrm>
          <a:off x="4517589" y="2051307"/>
          <a:ext cx="6473869" cy="874305"/>
        </p:xfrm>
        <a:graphic>
          <a:graphicData uri="http://schemas.openxmlformats.org/drawingml/2006/table">
            <a:tbl>
              <a:tblPr firstRow="1" bandRow="1">
                <a:tableStyleId>{5C22544A-7EE6-4342-B048-85BDC9FD1C3A}</a:tableStyleId>
              </a:tblPr>
              <a:tblGrid>
                <a:gridCol w="1341130">
                  <a:extLst>
                    <a:ext uri="{9D8B030D-6E8A-4147-A177-3AD203B41FA5}">
                      <a16:colId xmlns:a16="http://schemas.microsoft.com/office/drawing/2014/main" val="2680514281"/>
                    </a:ext>
                  </a:extLst>
                </a:gridCol>
                <a:gridCol w="1256430">
                  <a:extLst>
                    <a:ext uri="{9D8B030D-6E8A-4147-A177-3AD203B41FA5}">
                      <a16:colId xmlns:a16="http://schemas.microsoft.com/office/drawing/2014/main" val="3772945424"/>
                    </a:ext>
                  </a:extLst>
                </a:gridCol>
                <a:gridCol w="1479708">
                  <a:extLst>
                    <a:ext uri="{9D8B030D-6E8A-4147-A177-3AD203B41FA5}">
                      <a16:colId xmlns:a16="http://schemas.microsoft.com/office/drawing/2014/main" val="1963080308"/>
                    </a:ext>
                  </a:extLst>
                </a:gridCol>
                <a:gridCol w="1253748">
                  <a:extLst>
                    <a:ext uri="{9D8B030D-6E8A-4147-A177-3AD203B41FA5}">
                      <a16:colId xmlns:a16="http://schemas.microsoft.com/office/drawing/2014/main" val="2192928450"/>
                    </a:ext>
                  </a:extLst>
                </a:gridCol>
                <a:gridCol w="1142853">
                  <a:extLst>
                    <a:ext uri="{9D8B030D-6E8A-4147-A177-3AD203B41FA5}">
                      <a16:colId xmlns:a16="http://schemas.microsoft.com/office/drawing/2014/main" val="1741807969"/>
                    </a:ext>
                  </a:extLst>
                </a:gridCol>
              </a:tblGrid>
              <a:tr h="291435">
                <a:tc>
                  <a:txBody>
                    <a:bodyPr/>
                    <a:lstStyle/>
                    <a:p>
                      <a:pPr marL="0" algn="ctr"/>
                      <a:r>
                        <a:rPr lang="en-US" sz="1000" b="0" dirty="0">
                          <a:solidFill>
                            <a:schemeClr val="tx1"/>
                          </a:solidFill>
                        </a:rPr>
                        <a:t>Payment type</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Date of payment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Amount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Mode of Payment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UTR</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5995467"/>
                  </a:ext>
                </a:extLst>
              </a:tr>
              <a:tr h="291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Booking </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1 Jan 2025</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Rs 2,50,000</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UPI</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91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1</a:t>
                      </a:r>
                      <a:r>
                        <a:rPr kumimoji="0" lang="en-US" sz="1000" b="0" i="0" u="none" strike="noStrike" kern="1200" cap="none" spc="0" normalizeH="0" baseline="30000" noProof="0" dirty="0">
                          <a:ln>
                            <a:noFill/>
                          </a:ln>
                          <a:solidFill>
                            <a:prstClr val="black"/>
                          </a:solidFill>
                          <a:effectLst/>
                          <a:uLnTx/>
                          <a:uFillTx/>
                          <a:latin typeface="Aptos" panose="02110004020202020204"/>
                          <a:ea typeface="+mn-ea"/>
                          <a:cs typeface="+mn-cs"/>
                        </a:rPr>
                        <a:t>st</a:t>
                      </a: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 Installment</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1 Feb 2025</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Rs 1,00,000</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 Net Bank</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bl>
          </a:graphicData>
        </a:graphic>
      </p:graphicFrame>
      <p:sp>
        <p:nvSpPr>
          <p:cNvPr id="13" name="Rectangle: Rounded Corners 12">
            <a:hlinkClick r:id="rId3" action="ppaction://hlinksldjump"/>
            <a:extLst>
              <a:ext uri="{FF2B5EF4-FFF2-40B4-BE49-F238E27FC236}">
                <a16:creationId xmlns:a16="http://schemas.microsoft.com/office/drawing/2014/main" id="{42E23679-47F1-63B9-53DA-14B22233541B}"/>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Rectangle: Rounded Corners 3">
            <a:hlinkClick r:id="rId4" action="ppaction://hlinksldjump"/>
            <a:extLst>
              <a:ext uri="{FF2B5EF4-FFF2-40B4-BE49-F238E27FC236}">
                <a16:creationId xmlns:a16="http://schemas.microsoft.com/office/drawing/2014/main" id="{95C25547-01A5-A25E-0447-44FADF3C5A7B}"/>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4241663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175CA9-222D-977C-6AE9-BEE58198F38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BB6EAAC-9B24-2962-5BFD-B133EF396807}"/>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6AB863C-CB9B-3EA8-B9E4-916F1E16B0FF}"/>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9" name="Rectangle: Rounded Corners 8">
            <a:extLst>
              <a:ext uri="{FF2B5EF4-FFF2-40B4-BE49-F238E27FC236}">
                <a16:creationId xmlns:a16="http://schemas.microsoft.com/office/drawing/2014/main" id="{B9319EF5-02FC-07B1-C4B5-6369D3876D58}"/>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10" name="Rectangle: Rounded Corners 9">
            <a:extLst>
              <a:ext uri="{FF2B5EF4-FFF2-40B4-BE49-F238E27FC236}">
                <a16:creationId xmlns:a16="http://schemas.microsoft.com/office/drawing/2014/main" id="{A324F353-2F12-BEFF-D7BF-DF224C8A7A63}"/>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pic>
        <p:nvPicPr>
          <p:cNvPr id="4" name="Picture 3">
            <a:extLst>
              <a:ext uri="{FF2B5EF4-FFF2-40B4-BE49-F238E27FC236}">
                <a16:creationId xmlns:a16="http://schemas.microsoft.com/office/drawing/2014/main" id="{B342DA0C-E54B-E2E1-7640-29A052E39A0D}"/>
              </a:ext>
            </a:extLst>
          </p:cNvPr>
          <p:cNvPicPr>
            <a:picLocks noChangeAspect="1"/>
          </p:cNvPicPr>
          <p:nvPr/>
        </p:nvPicPr>
        <p:blipFill>
          <a:blip r:embed="rId2"/>
          <a:stretch>
            <a:fillRect/>
          </a:stretch>
        </p:blipFill>
        <p:spPr>
          <a:xfrm>
            <a:off x="5135713" y="1865539"/>
            <a:ext cx="5463680" cy="3625821"/>
          </a:xfrm>
          <a:prstGeom prst="rect">
            <a:avLst/>
          </a:prstGeom>
        </p:spPr>
      </p:pic>
      <p:sp>
        <p:nvSpPr>
          <p:cNvPr id="15" name="Rectangle: Rounded Corners 14">
            <a:hlinkClick r:id="rId3" action="ppaction://hlinksldjump"/>
            <a:extLst>
              <a:ext uri="{FF2B5EF4-FFF2-40B4-BE49-F238E27FC236}">
                <a16:creationId xmlns:a16="http://schemas.microsoft.com/office/drawing/2014/main" id="{8E9228B0-24B9-E360-E11E-7F262C76E724}"/>
              </a:ext>
            </a:extLst>
          </p:cNvPr>
          <p:cNvSpPr/>
          <p:nvPr/>
        </p:nvSpPr>
        <p:spPr>
          <a:xfrm>
            <a:off x="6563297" y="6466114"/>
            <a:ext cx="1420597" cy="3147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Book a Flat</a:t>
            </a:r>
            <a:endParaRPr lang="en-IN" sz="1100" dirty="0"/>
          </a:p>
        </p:txBody>
      </p:sp>
      <p:sp>
        <p:nvSpPr>
          <p:cNvPr id="16" name="Rectangle: Rounded Corners 15">
            <a:hlinkClick r:id="rId4" action="ppaction://hlinksldjump"/>
            <a:extLst>
              <a:ext uri="{FF2B5EF4-FFF2-40B4-BE49-F238E27FC236}">
                <a16:creationId xmlns:a16="http://schemas.microsoft.com/office/drawing/2014/main" id="{42A538A9-4D78-3264-30AF-60DB4DE66ACE}"/>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7" name="Rectangle: Rounded Corners 16">
            <a:hlinkClick r:id="rId5" action="ppaction://hlinksldjump"/>
            <a:extLst>
              <a:ext uri="{FF2B5EF4-FFF2-40B4-BE49-F238E27FC236}">
                <a16:creationId xmlns:a16="http://schemas.microsoft.com/office/drawing/2014/main" id="{25A8F096-EE0C-7808-7E77-BE20A7EA4BD7}"/>
              </a:ext>
            </a:extLst>
          </p:cNvPr>
          <p:cNvSpPr/>
          <p:nvPr/>
        </p:nvSpPr>
        <p:spPr>
          <a:xfrm>
            <a:off x="9206971"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18" name="Arrow: Left 17">
            <a:hlinkClick r:id="rId6" action="ppaction://hlinksldjump"/>
            <a:extLst>
              <a:ext uri="{FF2B5EF4-FFF2-40B4-BE49-F238E27FC236}">
                <a16:creationId xmlns:a16="http://schemas.microsoft.com/office/drawing/2014/main" id="{6C06F251-78CE-3CFC-71C3-6E4B679F754F}"/>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4C6D290-7C43-350F-071D-9D0F1950AE0C}"/>
              </a:ext>
            </a:extLst>
          </p:cNvPr>
          <p:cNvPicPr>
            <a:picLocks noChangeAspect="1"/>
          </p:cNvPicPr>
          <p:nvPr/>
        </p:nvPicPr>
        <p:blipFill>
          <a:blip r:embed="rId7"/>
          <a:srcRect b="17757"/>
          <a:stretch>
            <a:fillRect/>
          </a:stretch>
        </p:blipFill>
        <p:spPr>
          <a:xfrm>
            <a:off x="0" y="1446245"/>
            <a:ext cx="3713584" cy="5411755"/>
          </a:xfrm>
          <a:prstGeom prst="rect">
            <a:avLst/>
          </a:prstGeom>
        </p:spPr>
      </p:pic>
      <p:graphicFrame>
        <p:nvGraphicFramePr>
          <p:cNvPr id="5" name="Table 4">
            <a:extLst>
              <a:ext uri="{FF2B5EF4-FFF2-40B4-BE49-F238E27FC236}">
                <a16:creationId xmlns:a16="http://schemas.microsoft.com/office/drawing/2014/main" id="{B998C461-9F51-25B2-A1B1-F6AC059A169A}"/>
              </a:ext>
            </a:extLst>
          </p:cNvPr>
          <p:cNvGraphicFramePr>
            <a:graphicFrameLocks noGrp="1"/>
          </p:cNvGraphicFramePr>
          <p:nvPr>
            <p:extLst>
              <p:ext uri="{D42A27DB-BD31-4B8C-83A1-F6EECF244321}">
                <p14:modId xmlns:p14="http://schemas.microsoft.com/office/powerpoint/2010/main" val="3322540903"/>
              </p:ext>
            </p:extLst>
          </p:nvPr>
        </p:nvGraphicFramePr>
        <p:xfrm>
          <a:off x="27992" y="1220030"/>
          <a:ext cx="11962087" cy="457200"/>
        </p:xfrm>
        <a:graphic>
          <a:graphicData uri="http://schemas.openxmlformats.org/drawingml/2006/table">
            <a:tbl>
              <a:tblPr firstRow="1" bandRow="1">
                <a:tableStyleId>{5C22544A-7EE6-4342-B048-85BDC9FD1C3A}</a:tableStyleId>
              </a:tblPr>
              <a:tblGrid>
                <a:gridCol w="3617975">
                  <a:extLst>
                    <a:ext uri="{9D8B030D-6E8A-4147-A177-3AD203B41FA5}">
                      <a16:colId xmlns:a16="http://schemas.microsoft.com/office/drawing/2014/main" val="230775505"/>
                    </a:ext>
                  </a:extLst>
                </a:gridCol>
                <a:gridCol w="1192016">
                  <a:extLst>
                    <a:ext uri="{9D8B030D-6E8A-4147-A177-3AD203B41FA5}">
                      <a16:colId xmlns:a16="http://schemas.microsoft.com/office/drawing/2014/main" val="907134791"/>
                    </a:ext>
                  </a:extLst>
                </a:gridCol>
                <a:gridCol w="1192016">
                  <a:extLst>
                    <a:ext uri="{9D8B030D-6E8A-4147-A177-3AD203B41FA5}">
                      <a16:colId xmlns:a16="http://schemas.microsoft.com/office/drawing/2014/main" val="1695442251"/>
                    </a:ext>
                  </a:extLst>
                </a:gridCol>
                <a:gridCol w="1192016">
                  <a:extLst>
                    <a:ext uri="{9D8B030D-6E8A-4147-A177-3AD203B41FA5}">
                      <a16:colId xmlns:a16="http://schemas.microsoft.com/office/drawing/2014/main" val="3686765644"/>
                    </a:ext>
                  </a:extLst>
                </a:gridCol>
                <a:gridCol w="1192016">
                  <a:extLst>
                    <a:ext uri="{9D8B030D-6E8A-4147-A177-3AD203B41FA5}">
                      <a16:colId xmlns:a16="http://schemas.microsoft.com/office/drawing/2014/main" val="4149670488"/>
                    </a:ext>
                  </a:extLst>
                </a:gridCol>
                <a:gridCol w="1192016">
                  <a:extLst>
                    <a:ext uri="{9D8B030D-6E8A-4147-A177-3AD203B41FA5}">
                      <a16:colId xmlns:a16="http://schemas.microsoft.com/office/drawing/2014/main" val="355720662"/>
                    </a:ext>
                  </a:extLst>
                </a:gridCol>
                <a:gridCol w="1192016">
                  <a:extLst>
                    <a:ext uri="{9D8B030D-6E8A-4147-A177-3AD203B41FA5}">
                      <a16:colId xmlns:a16="http://schemas.microsoft.com/office/drawing/2014/main" val="2086517765"/>
                    </a:ext>
                  </a:extLst>
                </a:gridCol>
                <a:gridCol w="1192016">
                  <a:extLst>
                    <a:ext uri="{9D8B030D-6E8A-4147-A177-3AD203B41FA5}">
                      <a16:colId xmlns:a16="http://schemas.microsoft.com/office/drawing/2014/main" val="1774807078"/>
                    </a:ext>
                  </a:extLst>
                </a:gridCol>
              </a:tblGrid>
              <a:tr h="370840">
                <a:tc>
                  <a:txBody>
                    <a:bodyPr/>
                    <a:lstStyle/>
                    <a:p>
                      <a:pPr algn="ct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tx1">
                              <a:lumMod val="75000"/>
                              <a:lumOff val="25000"/>
                            </a:schemeClr>
                          </a:solidFill>
                        </a:rPr>
                        <a:t>Project Highlights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Amenities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Gallery</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Videos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Mater Plan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Price</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Location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0730427"/>
                  </a:ext>
                </a:extLst>
              </a:tr>
            </a:tbl>
          </a:graphicData>
        </a:graphic>
      </p:graphicFrame>
      <p:sp>
        <p:nvSpPr>
          <p:cNvPr id="11" name="Rectangle: Rounded Corners 10">
            <a:extLst>
              <a:ext uri="{FF2B5EF4-FFF2-40B4-BE49-F238E27FC236}">
                <a16:creationId xmlns:a16="http://schemas.microsoft.com/office/drawing/2014/main" id="{1479B516-F918-D302-CF51-BEE3ABD77D68}"/>
              </a:ext>
            </a:extLst>
          </p:cNvPr>
          <p:cNvSpPr/>
          <p:nvPr/>
        </p:nvSpPr>
        <p:spPr>
          <a:xfrm>
            <a:off x="3713584" y="1281639"/>
            <a:ext cx="989045" cy="352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19" name="Rectangle: Rounded Corners 18">
            <a:hlinkClick r:id="rId8" action="ppaction://hlinksldjump"/>
            <a:extLst>
              <a:ext uri="{FF2B5EF4-FFF2-40B4-BE49-F238E27FC236}">
                <a16:creationId xmlns:a16="http://schemas.microsoft.com/office/drawing/2014/main" id="{3D4EBAB6-0F5C-2B40-D1FF-234B8CB41CF9}"/>
              </a:ext>
            </a:extLst>
          </p:cNvPr>
          <p:cNvSpPr/>
          <p:nvPr/>
        </p:nvSpPr>
        <p:spPr>
          <a:xfrm>
            <a:off x="3720581"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hlinkClick r:id="rId9" action="ppaction://hlinksldjump"/>
            <a:extLst>
              <a:ext uri="{FF2B5EF4-FFF2-40B4-BE49-F238E27FC236}">
                <a16:creationId xmlns:a16="http://schemas.microsoft.com/office/drawing/2014/main" id="{925A1CBE-7826-B01D-B9AE-609DF73E72DF}"/>
              </a:ext>
            </a:extLst>
          </p:cNvPr>
          <p:cNvSpPr/>
          <p:nvPr/>
        </p:nvSpPr>
        <p:spPr>
          <a:xfrm>
            <a:off x="4927334"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hlinkClick r:id="rId10" action="ppaction://hlinksldjump"/>
            <a:extLst>
              <a:ext uri="{FF2B5EF4-FFF2-40B4-BE49-F238E27FC236}">
                <a16:creationId xmlns:a16="http://schemas.microsoft.com/office/drawing/2014/main" id="{969C25EB-0252-A77D-3C67-6585C29634A4}"/>
              </a:ext>
            </a:extLst>
          </p:cNvPr>
          <p:cNvSpPr/>
          <p:nvPr/>
        </p:nvSpPr>
        <p:spPr>
          <a:xfrm>
            <a:off x="6134087"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hlinkClick r:id="rId11" action="ppaction://hlinksldjump"/>
            <a:extLst>
              <a:ext uri="{FF2B5EF4-FFF2-40B4-BE49-F238E27FC236}">
                <a16:creationId xmlns:a16="http://schemas.microsoft.com/office/drawing/2014/main" id="{AB18F456-B94F-4628-B67C-2C30574E31F6}"/>
              </a:ext>
            </a:extLst>
          </p:cNvPr>
          <p:cNvSpPr/>
          <p:nvPr/>
        </p:nvSpPr>
        <p:spPr>
          <a:xfrm>
            <a:off x="734084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hlinkClick r:id="rId12" action="ppaction://hlinksldjump"/>
            <a:extLst>
              <a:ext uri="{FF2B5EF4-FFF2-40B4-BE49-F238E27FC236}">
                <a16:creationId xmlns:a16="http://schemas.microsoft.com/office/drawing/2014/main" id="{BDBEF640-DBC2-A8CE-BB7C-FE6DCE123769}"/>
              </a:ext>
            </a:extLst>
          </p:cNvPr>
          <p:cNvSpPr/>
          <p:nvPr/>
        </p:nvSpPr>
        <p:spPr>
          <a:xfrm>
            <a:off x="8547593"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hlinkClick r:id="rId13" action="ppaction://hlinksldjump"/>
            <a:extLst>
              <a:ext uri="{FF2B5EF4-FFF2-40B4-BE49-F238E27FC236}">
                <a16:creationId xmlns:a16="http://schemas.microsoft.com/office/drawing/2014/main" id="{B53E92F7-56C6-5988-4C29-3C8197C6AB7E}"/>
              </a:ext>
            </a:extLst>
          </p:cNvPr>
          <p:cNvSpPr/>
          <p:nvPr/>
        </p:nvSpPr>
        <p:spPr>
          <a:xfrm>
            <a:off x="9754346"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hlinkClick r:id="rId14" action="ppaction://hlinksldjump"/>
            <a:extLst>
              <a:ext uri="{FF2B5EF4-FFF2-40B4-BE49-F238E27FC236}">
                <a16:creationId xmlns:a16="http://schemas.microsoft.com/office/drawing/2014/main" id="{55EA2B3A-E03A-2838-B6FB-29688C505542}"/>
              </a:ext>
            </a:extLst>
          </p:cNvPr>
          <p:cNvSpPr/>
          <p:nvPr/>
        </p:nvSpPr>
        <p:spPr>
          <a:xfrm>
            <a:off x="1096110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216090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8208A0-017F-1D3E-EC5C-A041B550C46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A89CBCE-8B27-FE4D-B210-4F213CB96E56}"/>
              </a:ext>
            </a:extLst>
          </p:cNvPr>
          <p:cNvSpPr/>
          <p:nvPr/>
        </p:nvSpPr>
        <p:spPr>
          <a:xfrm>
            <a:off x="1328823" y="1221063"/>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Kommaghatta</a:t>
            </a:r>
            <a:r>
              <a:rPr lang="en-US" sz="1200" dirty="0">
                <a:solidFill>
                  <a:schemeClr val="tx1"/>
                </a:solidFill>
              </a:rPr>
              <a:t> NPKL Phase 1</a:t>
            </a:r>
          </a:p>
        </p:txBody>
      </p:sp>
      <p:sp>
        <p:nvSpPr>
          <p:cNvPr id="5" name="Rectangle 4">
            <a:extLst>
              <a:ext uri="{FF2B5EF4-FFF2-40B4-BE49-F238E27FC236}">
                <a16:creationId xmlns:a16="http://schemas.microsoft.com/office/drawing/2014/main" id="{F8AED853-308B-7389-F9A7-2844A375E0F5}"/>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6" name="Table 5">
            <a:extLst>
              <a:ext uri="{FF2B5EF4-FFF2-40B4-BE49-F238E27FC236}">
                <a16:creationId xmlns:a16="http://schemas.microsoft.com/office/drawing/2014/main" id="{7B916B7E-78FF-3803-BC9A-324CB0E36A7C}"/>
              </a:ext>
            </a:extLst>
          </p:cNvPr>
          <p:cNvGraphicFramePr>
            <a:graphicFrameLocks noGrp="1"/>
          </p:cNvGraphicFramePr>
          <p:nvPr>
            <p:extLst>
              <p:ext uri="{D42A27DB-BD31-4B8C-83A1-F6EECF244321}">
                <p14:modId xmlns:p14="http://schemas.microsoft.com/office/powerpoint/2010/main" val="3809617712"/>
              </p:ext>
            </p:extLst>
          </p:nvPr>
        </p:nvGraphicFramePr>
        <p:xfrm>
          <a:off x="702906" y="1928509"/>
          <a:ext cx="10456506" cy="4388315"/>
        </p:xfrm>
        <a:graphic>
          <a:graphicData uri="http://schemas.openxmlformats.org/drawingml/2006/table">
            <a:tbl>
              <a:tblPr firstRow="1" bandRow="1">
                <a:tableStyleId>{5C22544A-7EE6-4342-B048-85BDC9FD1C3A}</a:tableStyleId>
              </a:tblPr>
              <a:tblGrid>
                <a:gridCol w="1541571">
                  <a:extLst>
                    <a:ext uri="{9D8B030D-6E8A-4147-A177-3AD203B41FA5}">
                      <a16:colId xmlns:a16="http://schemas.microsoft.com/office/drawing/2014/main" val="2680514281"/>
                    </a:ext>
                  </a:extLst>
                </a:gridCol>
                <a:gridCol w="2140911">
                  <a:extLst>
                    <a:ext uri="{9D8B030D-6E8A-4147-A177-3AD203B41FA5}">
                      <a16:colId xmlns:a16="http://schemas.microsoft.com/office/drawing/2014/main" val="3772945424"/>
                    </a:ext>
                  </a:extLst>
                </a:gridCol>
                <a:gridCol w="6774024">
                  <a:extLst>
                    <a:ext uri="{9D8B030D-6E8A-4147-A177-3AD203B41FA5}">
                      <a16:colId xmlns:a16="http://schemas.microsoft.com/office/drawing/2014/main" val="3748725786"/>
                    </a:ext>
                  </a:extLst>
                </a:gridCol>
              </a:tblGrid>
              <a:tr h="283702">
                <a:tc>
                  <a:txBody>
                    <a:bodyPr/>
                    <a:lstStyle/>
                    <a:p>
                      <a:r>
                        <a:rPr lang="en-US" sz="1200" b="0" dirty="0">
                          <a:solidFill>
                            <a:schemeClr val="tx1"/>
                          </a:solidFill>
                        </a:rPr>
                        <a:t>Apartment / Villa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Kammaghatta</a:t>
                      </a:r>
                      <a:r>
                        <a:rPr lang="en-US" sz="1200" b="0" dirty="0">
                          <a:solidFill>
                            <a:schemeClr val="tx1"/>
                          </a:solidFill>
                        </a:rPr>
                        <a:t> Phase 2</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rowSpan="8">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283702">
                <a:tc>
                  <a:txBody>
                    <a:bodyPr/>
                    <a:lstStyle/>
                    <a:p>
                      <a:r>
                        <a:rPr lang="en-US" sz="1200" b="0" dirty="0">
                          <a:solidFill>
                            <a:schemeClr val="tx1"/>
                          </a:solidFill>
                        </a:rPr>
                        <a:t>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3 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837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Built up Area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1300 Sq ft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283702">
                <a:tc>
                  <a:txBody>
                    <a:bodyPr/>
                    <a:lstStyle/>
                    <a:p>
                      <a:r>
                        <a:rPr lang="en-US" sz="1200" b="0" dirty="0">
                          <a:solidFill>
                            <a:schemeClr val="tx1"/>
                          </a:solidFill>
                        </a:rPr>
                        <a:t>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a:t>
                      </a:r>
                      <a:r>
                        <a:rPr lang="en-US" sz="1200" b="0" baseline="30000" dirty="0">
                          <a:solidFill>
                            <a:schemeClr val="tx1"/>
                          </a:solidFill>
                        </a:rPr>
                        <a:t>st</a:t>
                      </a:r>
                      <a:r>
                        <a:rPr lang="en-US" sz="1200" b="0" dirty="0">
                          <a:solidFill>
                            <a:schemeClr val="tx1"/>
                          </a:solidFill>
                        </a:rPr>
                        <a:t> 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283702">
                <a:tc>
                  <a:txBody>
                    <a:bodyPr/>
                    <a:lstStyle/>
                    <a:p>
                      <a:r>
                        <a:rPr lang="en-US" sz="1200" b="0" dirty="0">
                          <a:solidFill>
                            <a:schemeClr val="tx1"/>
                          </a:solidFill>
                        </a:rPr>
                        <a:t>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7</a:t>
                      </a:r>
                      <a:r>
                        <a:rPr lang="en-US" sz="1200" b="0" baseline="30000" dirty="0">
                          <a:solidFill>
                            <a:schemeClr val="tx1"/>
                          </a:solidFill>
                        </a:rPr>
                        <a:t>th</a:t>
                      </a:r>
                      <a:r>
                        <a:rPr lang="en-US" sz="1200" b="0" dirty="0">
                          <a:solidFill>
                            <a:schemeClr val="tx1"/>
                          </a:solidFill>
                        </a:rPr>
                        <a:t> 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283702">
                <a:tc>
                  <a:txBody>
                    <a:bodyPr/>
                    <a:lstStyle/>
                    <a:p>
                      <a:r>
                        <a:rPr lang="en-US" sz="1200" b="0" dirty="0">
                          <a:solidFill>
                            <a:schemeClr val="tx1"/>
                          </a:solidFill>
                        </a:rPr>
                        <a:t>Flat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No 701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8409775"/>
                  </a:ext>
                </a:extLst>
              </a:tr>
              <a:tr h="472837">
                <a:tc>
                  <a:txBody>
                    <a:bodyPr/>
                    <a:lstStyle/>
                    <a:p>
                      <a:r>
                        <a:rPr lang="en-US" sz="1200" b="1" dirty="0">
                          <a:solidFill>
                            <a:schemeClr val="tx1"/>
                          </a:solidFill>
                        </a:rPr>
                        <a:t>Date of Registration</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15 Mar 2025</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591525"/>
                  </a:ext>
                </a:extLst>
              </a:tr>
              <a:tr h="283702">
                <a:tc>
                  <a:txBody>
                    <a:bodyPr/>
                    <a:lstStyle/>
                    <a:p>
                      <a:r>
                        <a:rPr lang="en-US" sz="1200" b="0" dirty="0">
                          <a:solidFill>
                            <a:schemeClr val="tx1"/>
                          </a:solidFill>
                        </a:rPr>
                        <a:t>Total Amount Paid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9659645"/>
                  </a:ext>
                </a:extLst>
              </a:tr>
              <a:tr h="577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Payment History</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5649125"/>
                  </a:ext>
                </a:extLst>
              </a:tr>
              <a:tr h="596383">
                <a:tc>
                  <a:txBody>
                    <a:bodyPr/>
                    <a:lstStyle/>
                    <a:p>
                      <a:r>
                        <a:rPr lang="en-US" sz="1200" b="0" dirty="0">
                          <a:solidFill>
                            <a:schemeClr val="tx1"/>
                          </a:solidFill>
                        </a:rPr>
                        <a:t>Reason for Cancellation</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lvl="1"/>
                      <a:r>
                        <a:rPr lang="en-US" sz="1200" b="0" dirty="0">
                          <a:solidFill>
                            <a:schemeClr val="tx1"/>
                          </a:solidFill>
                        </a:rPr>
                        <a:t>I am unable to pay the remaining amount because my bank loan got rejected. Kindly refund the amount.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7966521"/>
                  </a:ext>
                </a:extLst>
              </a:tr>
              <a:tr h="755779">
                <a:tc>
                  <a:txBody>
                    <a:bodyPr/>
                    <a:lstStyle/>
                    <a:p>
                      <a:r>
                        <a:rPr lang="en-US" sz="1200" b="0" dirty="0">
                          <a:solidFill>
                            <a:schemeClr val="tx1"/>
                          </a:solidFill>
                        </a:rPr>
                        <a:t>Process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lvl="1"/>
                      <a:r>
                        <a:rPr lang="en-US" sz="1200" b="0" dirty="0">
                          <a:solidFill>
                            <a:schemeClr val="tx1"/>
                          </a:solidFill>
                        </a:rPr>
                        <a:t>As per the Rule, 10% of booking amount to be deducted and refund remaining amount. </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a:p>
                  </a:txBody>
                  <a:tcPr/>
                </a:tc>
                <a:extLst>
                  <a:ext uri="{0D108BD9-81ED-4DB2-BD59-A6C34878D82A}">
                    <a16:rowId xmlns:a16="http://schemas.microsoft.com/office/drawing/2014/main" val="3151276551"/>
                  </a:ext>
                </a:extLst>
              </a:tr>
            </a:tbl>
          </a:graphicData>
        </a:graphic>
      </p:graphicFrame>
      <p:sp>
        <p:nvSpPr>
          <p:cNvPr id="11" name="Rectangle: Rounded Corners 10">
            <a:hlinkClick r:id="rId2" action="ppaction://hlinksldjump"/>
            <a:extLst>
              <a:ext uri="{FF2B5EF4-FFF2-40B4-BE49-F238E27FC236}">
                <a16:creationId xmlns:a16="http://schemas.microsoft.com/office/drawing/2014/main" id="{E1E20E70-6AAF-1702-C41D-F1BF3E928728}"/>
              </a:ext>
            </a:extLst>
          </p:cNvPr>
          <p:cNvSpPr/>
          <p:nvPr/>
        </p:nvSpPr>
        <p:spPr>
          <a:xfrm>
            <a:off x="5931159" y="6423378"/>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Refund Initiate</a:t>
            </a:r>
            <a:endParaRPr lang="en-IN" sz="1400" dirty="0"/>
          </a:p>
        </p:txBody>
      </p:sp>
      <p:graphicFrame>
        <p:nvGraphicFramePr>
          <p:cNvPr id="12" name="Table 11">
            <a:extLst>
              <a:ext uri="{FF2B5EF4-FFF2-40B4-BE49-F238E27FC236}">
                <a16:creationId xmlns:a16="http://schemas.microsoft.com/office/drawing/2014/main" id="{B749CBE1-5BA4-7474-2C5A-17E9E382201B}"/>
              </a:ext>
            </a:extLst>
          </p:cNvPr>
          <p:cNvGraphicFramePr>
            <a:graphicFrameLocks noGrp="1"/>
          </p:cNvGraphicFramePr>
          <p:nvPr/>
        </p:nvGraphicFramePr>
        <p:xfrm>
          <a:off x="4517589" y="2051307"/>
          <a:ext cx="6473869" cy="874305"/>
        </p:xfrm>
        <a:graphic>
          <a:graphicData uri="http://schemas.openxmlformats.org/drawingml/2006/table">
            <a:tbl>
              <a:tblPr firstRow="1" bandRow="1">
                <a:tableStyleId>{5C22544A-7EE6-4342-B048-85BDC9FD1C3A}</a:tableStyleId>
              </a:tblPr>
              <a:tblGrid>
                <a:gridCol w="1341130">
                  <a:extLst>
                    <a:ext uri="{9D8B030D-6E8A-4147-A177-3AD203B41FA5}">
                      <a16:colId xmlns:a16="http://schemas.microsoft.com/office/drawing/2014/main" val="2680514281"/>
                    </a:ext>
                  </a:extLst>
                </a:gridCol>
                <a:gridCol w="1256430">
                  <a:extLst>
                    <a:ext uri="{9D8B030D-6E8A-4147-A177-3AD203B41FA5}">
                      <a16:colId xmlns:a16="http://schemas.microsoft.com/office/drawing/2014/main" val="3772945424"/>
                    </a:ext>
                  </a:extLst>
                </a:gridCol>
                <a:gridCol w="1479708">
                  <a:extLst>
                    <a:ext uri="{9D8B030D-6E8A-4147-A177-3AD203B41FA5}">
                      <a16:colId xmlns:a16="http://schemas.microsoft.com/office/drawing/2014/main" val="1963080308"/>
                    </a:ext>
                  </a:extLst>
                </a:gridCol>
                <a:gridCol w="1253748">
                  <a:extLst>
                    <a:ext uri="{9D8B030D-6E8A-4147-A177-3AD203B41FA5}">
                      <a16:colId xmlns:a16="http://schemas.microsoft.com/office/drawing/2014/main" val="2192928450"/>
                    </a:ext>
                  </a:extLst>
                </a:gridCol>
                <a:gridCol w="1142853">
                  <a:extLst>
                    <a:ext uri="{9D8B030D-6E8A-4147-A177-3AD203B41FA5}">
                      <a16:colId xmlns:a16="http://schemas.microsoft.com/office/drawing/2014/main" val="1741807969"/>
                    </a:ext>
                  </a:extLst>
                </a:gridCol>
              </a:tblGrid>
              <a:tr h="291435">
                <a:tc>
                  <a:txBody>
                    <a:bodyPr/>
                    <a:lstStyle/>
                    <a:p>
                      <a:pPr marL="0" algn="ctr"/>
                      <a:r>
                        <a:rPr lang="en-US" sz="1000" b="0" dirty="0">
                          <a:solidFill>
                            <a:schemeClr val="tx1"/>
                          </a:solidFill>
                        </a:rPr>
                        <a:t>Payment type</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Date of payment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Amount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Mode of Payment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UTR</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5995467"/>
                  </a:ext>
                </a:extLst>
              </a:tr>
              <a:tr h="291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Booking </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1 Jan 2025</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Rs 2,50,000</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UPI</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91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1</a:t>
                      </a:r>
                      <a:r>
                        <a:rPr kumimoji="0" lang="en-US" sz="1000" b="0" i="0" u="none" strike="noStrike" kern="1200" cap="none" spc="0" normalizeH="0" baseline="30000" noProof="0" dirty="0">
                          <a:ln>
                            <a:noFill/>
                          </a:ln>
                          <a:solidFill>
                            <a:prstClr val="black"/>
                          </a:solidFill>
                          <a:effectLst/>
                          <a:uLnTx/>
                          <a:uFillTx/>
                          <a:latin typeface="Aptos" panose="02110004020202020204"/>
                          <a:ea typeface="+mn-ea"/>
                          <a:cs typeface="+mn-cs"/>
                        </a:rPr>
                        <a:t>st</a:t>
                      </a: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 Installment</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1 Feb 2025</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Rs 1,00,000</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 Net Bank</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bl>
          </a:graphicData>
        </a:graphic>
      </p:graphicFrame>
      <p:sp>
        <p:nvSpPr>
          <p:cNvPr id="13" name="Rectangle: Rounded Corners 12">
            <a:hlinkClick r:id="rId3" action="ppaction://hlinksldjump"/>
            <a:extLst>
              <a:ext uri="{FF2B5EF4-FFF2-40B4-BE49-F238E27FC236}">
                <a16:creationId xmlns:a16="http://schemas.microsoft.com/office/drawing/2014/main" id="{A845820F-D07D-F25C-9281-06A47BAF2F71}"/>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Rectangle: Rounded Corners 3">
            <a:hlinkClick r:id="rId4" action="ppaction://hlinksldjump"/>
            <a:extLst>
              <a:ext uri="{FF2B5EF4-FFF2-40B4-BE49-F238E27FC236}">
                <a16:creationId xmlns:a16="http://schemas.microsoft.com/office/drawing/2014/main" id="{AEB54CB8-FE3F-60FF-7A1B-CE6EDEBF9085}"/>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24462689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B3D8DFD-1A82-030E-4155-E871B828032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963D19F-AB2C-7779-01F2-0A8A6EEA7D8C}"/>
              </a:ext>
            </a:extLst>
          </p:cNvPr>
          <p:cNvSpPr/>
          <p:nvPr/>
        </p:nvSpPr>
        <p:spPr>
          <a:xfrm>
            <a:off x="1328823" y="1221063"/>
            <a:ext cx="2357212" cy="39188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Kommaghatta</a:t>
            </a:r>
            <a:r>
              <a:rPr lang="en-US" sz="1200" dirty="0">
                <a:solidFill>
                  <a:schemeClr val="tx1"/>
                </a:solidFill>
              </a:rPr>
              <a:t> NPKL Phase 1</a:t>
            </a:r>
          </a:p>
        </p:txBody>
      </p:sp>
      <p:sp>
        <p:nvSpPr>
          <p:cNvPr id="5" name="Rectangle 4">
            <a:extLst>
              <a:ext uri="{FF2B5EF4-FFF2-40B4-BE49-F238E27FC236}">
                <a16:creationId xmlns:a16="http://schemas.microsoft.com/office/drawing/2014/main" id="{A4593A6A-57FD-3910-FC6A-6556B46B1B87}"/>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graphicFrame>
        <p:nvGraphicFramePr>
          <p:cNvPr id="6" name="Table 5">
            <a:extLst>
              <a:ext uri="{FF2B5EF4-FFF2-40B4-BE49-F238E27FC236}">
                <a16:creationId xmlns:a16="http://schemas.microsoft.com/office/drawing/2014/main" id="{B442E8B5-F097-EE7D-0F28-18B549D9B511}"/>
              </a:ext>
            </a:extLst>
          </p:cNvPr>
          <p:cNvGraphicFramePr>
            <a:graphicFrameLocks noGrp="1"/>
          </p:cNvGraphicFramePr>
          <p:nvPr>
            <p:extLst>
              <p:ext uri="{D42A27DB-BD31-4B8C-83A1-F6EECF244321}">
                <p14:modId xmlns:p14="http://schemas.microsoft.com/office/powerpoint/2010/main" val="582730886"/>
              </p:ext>
            </p:extLst>
          </p:nvPr>
        </p:nvGraphicFramePr>
        <p:xfrm>
          <a:off x="702906" y="1928508"/>
          <a:ext cx="10456506" cy="4375254"/>
        </p:xfrm>
        <a:graphic>
          <a:graphicData uri="http://schemas.openxmlformats.org/drawingml/2006/table">
            <a:tbl>
              <a:tblPr firstRow="1" bandRow="1">
                <a:tableStyleId>{5C22544A-7EE6-4342-B048-85BDC9FD1C3A}</a:tableStyleId>
              </a:tblPr>
              <a:tblGrid>
                <a:gridCol w="1541571">
                  <a:extLst>
                    <a:ext uri="{9D8B030D-6E8A-4147-A177-3AD203B41FA5}">
                      <a16:colId xmlns:a16="http://schemas.microsoft.com/office/drawing/2014/main" val="2680514281"/>
                    </a:ext>
                  </a:extLst>
                </a:gridCol>
                <a:gridCol w="2140911">
                  <a:extLst>
                    <a:ext uri="{9D8B030D-6E8A-4147-A177-3AD203B41FA5}">
                      <a16:colId xmlns:a16="http://schemas.microsoft.com/office/drawing/2014/main" val="3772945424"/>
                    </a:ext>
                  </a:extLst>
                </a:gridCol>
                <a:gridCol w="6774024">
                  <a:extLst>
                    <a:ext uri="{9D8B030D-6E8A-4147-A177-3AD203B41FA5}">
                      <a16:colId xmlns:a16="http://schemas.microsoft.com/office/drawing/2014/main" val="3748725786"/>
                    </a:ext>
                  </a:extLst>
                </a:gridCol>
              </a:tblGrid>
              <a:tr h="228883">
                <a:tc>
                  <a:txBody>
                    <a:bodyPr/>
                    <a:lstStyle/>
                    <a:p>
                      <a:r>
                        <a:rPr lang="en-US" sz="1200" b="0" dirty="0">
                          <a:solidFill>
                            <a:schemeClr val="tx1"/>
                          </a:solidFill>
                        </a:rPr>
                        <a:t>Apartment / Villa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err="1">
                          <a:solidFill>
                            <a:schemeClr val="tx1"/>
                          </a:solidFill>
                        </a:rPr>
                        <a:t>Kammaghatta</a:t>
                      </a:r>
                      <a:r>
                        <a:rPr lang="en-US" sz="1200" b="0" dirty="0">
                          <a:solidFill>
                            <a:schemeClr val="tx1"/>
                          </a:solidFill>
                        </a:rPr>
                        <a:t> Phase 2</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rowSpan="8">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995467"/>
                  </a:ext>
                </a:extLst>
              </a:tr>
              <a:tr h="228883">
                <a:tc>
                  <a:txBody>
                    <a:bodyPr/>
                    <a:lstStyle/>
                    <a:p>
                      <a:r>
                        <a:rPr lang="en-US" sz="1200" b="0" dirty="0">
                          <a:solidFill>
                            <a:schemeClr val="tx1"/>
                          </a:solidFill>
                        </a:rPr>
                        <a:t>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3 BHK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288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Built up Area</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1300 Sq ft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096548"/>
                  </a:ext>
                </a:extLst>
              </a:tr>
              <a:tr h="228883">
                <a:tc>
                  <a:txBody>
                    <a:bodyPr/>
                    <a:lstStyle/>
                    <a:p>
                      <a:r>
                        <a:rPr lang="en-US" sz="1200" b="0" dirty="0">
                          <a:solidFill>
                            <a:schemeClr val="tx1"/>
                          </a:solidFill>
                        </a:rPr>
                        <a:t>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1</a:t>
                      </a:r>
                      <a:r>
                        <a:rPr lang="en-US" sz="1200" b="0" baseline="30000" dirty="0">
                          <a:solidFill>
                            <a:schemeClr val="tx1"/>
                          </a:solidFill>
                        </a:rPr>
                        <a:t>st</a:t>
                      </a:r>
                      <a:r>
                        <a:rPr lang="en-US" sz="1200" b="0" dirty="0">
                          <a:solidFill>
                            <a:schemeClr val="tx1"/>
                          </a:solidFill>
                        </a:rPr>
                        <a:t> Block</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9050271"/>
                  </a:ext>
                </a:extLst>
              </a:tr>
              <a:tr h="228883">
                <a:tc>
                  <a:txBody>
                    <a:bodyPr/>
                    <a:lstStyle/>
                    <a:p>
                      <a:r>
                        <a:rPr lang="en-US" sz="1200" b="0" dirty="0">
                          <a:solidFill>
                            <a:schemeClr val="tx1"/>
                          </a:solidFill>
                        </a:rPr>
                        <a:t>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7</a:t>
                      </a:r>
                      <a:r>
                        <a:rPr lang="en-US" sz="1200" b="0" baseline="30000" dirty="0">
                          <a:solidFill>
                            <a:schemeClr val="tx1"/>
                          </a:solidFill>
                        </a:rPr>
                        <a:t>th</a:t>
                      </a:r>
                      <a:r>
                        <a:rPr lang="en-US" sz="1200" b="0" dirty="0">
                          <a:solidFill>
                            <a:schemeClr val="tx1"/>
                          </a:solidFill>
                        </a:rPr>
                        <a:t> Floor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680289"/>
                  </a:ext>
                </a:extLst>
              </a:tr>
              <a:tr h="228883">
                <a:tc>
                  <a:txBody>
                    <a:bodyPr/>
                    <a:lstStyle/>
                    <a:p>
                      <a:r>
                        <a:rPr lang="en-US" sz="1200" b="0" dirty="0">
                          <a:solidFill>
                            <a:schemeClr val="tx1"/>
                          </a:solidFill>
                        </a:rPr>
                        <a:t>Flat Number</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No 701</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8409775"/>
                  </a:ext>
                </a:extLst>
              </a:tr>
              <a:tr h="172096">
                <a:tc>
                  <a:txBody>
                    <a:bodyPr/>
                    <a:lstStyle/>
                    <a:p>
                      <a:r>
                        <a:rPr lang="en-US" sz="1200" b="1" dirty="0">
                          <a:solidFill>
                            <a:schemeClr val="tx1"/>
                          </a:solidFill>
                        </a:rPr>
                        <a:t>Date of Registration</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1" dirty="0">
                          <a:solidFill>
                            <a:schemeClr val="tx1"/>
                          </a:solidFill>
                        </a:rPr>
                        <a:t>15 Mar 2025</a:t>
                      </a:r>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591525"/>
                  </a:ext>
                </a:extLst>
              </a:tr>
              <a:tr h="228883">
                <a:tc>
                  <a:txBody>
                    <a:bodyPr/>
                    <a:lstStyle/>
                    <a:p>
                      <a:r>
                        <a:rPr lang="en-US" sz="1200" b="0" dirty="0">
                          <a:solidFill>
                            <a:schemeClr val="tx1"/>
                          </a:solidFill>
                        </a:rPr>
                        <a:t>Total Amount Paid</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12,50,000/-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9659645"/>
                  </a:ext>
                </a:extLst>
              </a:tr>
              <a:tr h="923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Payment History</a:t>
                      </a:r>
                      <a:endParaRPr lang="en-IN" sz="1200" b="0" dirty="0">
                        <a:solidFill>
                          <a:schemeClr val="tx1"/>
                        </a:solidFill>
                      </a:endParaRPr>
                    </a:p>
                    <a:p>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r>
                        <a:rPr lang="en-US" sz="1200" b="0" dirty="0">
                          <a:solidFill>
                            <a:schemeClr val="tx1"/>
                          </a:solidFill>
                        </a:rPr>
                        <a:t>Rs 1,00,000/-</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5649125"/>
                  </a:ext>
                </a:extLst>
              </a:tr>
              <a:tr h="1074105">
                <a:tc>
                  <a:txBody>
                    <a:bodyPr/>
                    <a:lstStyle/>
                    <a:p>
                      <a:r>
                        <a:rPr lang="en-US" sz="1200" b="0" dirty="0">
                          <a:solidFill>
                            <a:schemeClr val="tx1"/>
                          </a:solidFill>
                        </a:rPr>
                        <a:t>Status</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lvl="1"/>
                      <a:r>
                        <a:rPr lang="en-US" sz="1200" b="0" dirty="0">
                          <a:solidFill>
                            <a:schemeClr val="tx1"/>
                          </a:solidFill>
                        </a:rPr>
                        <a:t>Payment Delayed as per the 180 day rule. As per the policy, booking is eligible for Auto cancellation and refund the amount after deducting the 10% booking amount</a:t>
                      </a:r>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vl="1"/>
                      <a:endParaRPr lang="en-IN" sz="12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7966521"/>
                  </a:ext>
                </a:extLst>
              </a:tr>
            </a:tbl>
          </a:graphicData>
        </a:graphic>
      </p:graphicFrame>
      <p:sp>
        <p:nvSpPr>
          <p:cNvPr id="11" name="Rectangle: Rounded Corners 10">
            <a:hlinkClick r:id="rId2" action="ppaction://hlinksldjump"/>
            <a:extLst>
              <a:ext uri="{FF2B5EF4-FFF2-40B4-BE49-F238E27FC236}">
                <a16:creationId xmlns:a16="http://schemas.microsoft.com/office/drawing/2014/main" id="{104F38FD-235F-69BE-58D7-37AC5FFB6486}"/>
              </a:ext>
            </a:extLst>
          </p:cNvPr>
          <p:cNvSpPr/>
          <p:nvPr/>
        </p:nvSpPr>
        <p:spPr>
          <a:xfrm>
            <a:off x="5931159" y="6423378"/>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Save</a:t>
            </a:r>
            <a:endParaRPr lang="en-IN" dirty="0"/>
          </a:p>
        </p:txBody>
      </p:sp>
      <p:graphicFrame>
        <p:nvGraphicFramePr>
          <p:cNvPr id="12" name="Table 11">
            <a:extLst>
              <a:ext uri="{FF2B5EF4-FFF2-40B4-BE49-F238E27FC236}">
                <a16:creationId xmlns:a16="http://schemas.microsoft.com/office/drawing/2014/main" id="{028B50BA-8F88-0CC8-C9A5-6DE581C91205}"/>
              </a:ext>
            </a:extLst>
          </p:cNvPr>
          <p:cNvGraphicFramePr>
            <a:graphicFrameLocks noGrp="1"/>
          </p:cNvGraphicFramePr>
          <p:nvPr/>
        </p:nvGraphicFramePr>
        <p:xfrm>
          <a:off x="4517589" y="2051307"/>
          <a:ext cx="6473869" cy="874305"/>
        </p:xfrm>
        <a:graphic>
          <a:graphicData uri="http://schemas.openxmlformats.org/drawingml/2006/table">
            <a:tbl>
              <a:tblPr firstRow="1" bandRow="1">
                <a:tableStyleId>{5C22544A-7EE6-4342-B048-85BDC9FD1C3A}</a:tableStyleId>
              </a:tblPr>
              <a:tblGrid>
                <a:gridCol w="1341130">
                  <a:extLst>
                    <a:ext uri="{9D8B030D-6E8A-4147-A177-3AD203B41FA5}">
                      <a16:colId xmlns:a16="http://schemas.microsoft.com/office/drawing/2014/main" val="2680514281"/>
                    </a:ext>
                  </a:extLst>
                </a:gridCol>
                <a:gridCol w="1256430">
                  <a:extLst>
                    <a:ext uri="{9D8B030D-6E8A-4147-A177-3AD203B41FA5}">
                      <a16:colId xmlns:a16="http://schemas.microsoft.com/office/drawing/2014/main" val="3772945424"/>
                    </a:ext>
                  </a:extLst>
                </a:gridCol>
                <a:gridCol w="1479708">
                  <a:extLst>
                    <a:ext uri="{9D8B030D-6E8A-4147-A177-3AD203B41FA5}">
                      <a16:colId xmlns:a16="http://schemas.microsoft.com/office/drawing/2014/main" val="1963080308"/>
                    </a:ext>
                  </a:extLst>
                </a:gridCol>
                <a:gridCol w="1253748">
                  <a:extLst>
                    <a:ext uri="{9D8B030D-6E8A-4147-A177-3AD203B41FA5}">
                      <a16:colId xmlns:a16="http://schemas.microsoft.com/office/drawing/2014/main" val="2192928450"/>
                    </a:ext>
                  </a:extLst>
                </a:gridCol>
                <a:gridCol w="1142853">
                  <a:extLst>
                    <a:ext uri="{9D8B030D-6E8A-4147-A177-3AD203B41FA5}">
                      <a16:colId xmlns:a16="http://schemas.microsoft.com/office/drawing/2014/main" val="1741807969"/>
                    </a:ext>
                  </a:extLst>
                </a:gridCol>
              </a:tblGrid>
              <a:tr h="291435">
                <a:tc>
                  <a:txBody>
                    <a:bodyPr/>
                    <a:lstStyle/>
                    <a:p>
                      <a:pPr marL="0" algn="ctr"/>
                      <a:r>
                        <a:rPr lang="en-US" sz="1000" b="0" dirty="0">
                          <a:solidFill>
                            <a:schemeClr val="tx1"/>
                          </a:solidFill>
                        </a:rPr>
                        <a:t>Payment type</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Date of payment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Amount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Mode of Payment</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000" b="0" dirty="0">
                          <a:solidFill>
                            <a:schemeClr val="tx1"/>
                          </a:solidFill>
                        </a:rPr>
                        <a:t>UTR</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5995467"/>
                  </a:ext>
                </a:extLst>
              </a:tr>
              <a:tr h="291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Booking </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1 Jan 2025</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Rs 2,50,000</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UPI</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91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1</a:t>
                      </a:r>
                      <a:r>
                        <a:rPr kumimoji="0" lang="en-US" sz="1000" b="0" i="0" u="none" strike="noStrike" kern="1200" cap="none" spc="0" normalizeH="0" baseline="30000" noProof="0" dirty="0">
                          <a:ln>
                            <a:noFill/>
                          </a:ln>
                          <a:solidFill>
                            <a:prstClr val="black"/>
                          </a:solidFill>
                          <a:effectLst/>
                          <a:uLnTx/>
                          <a:uFillTx/>
                          <a:latin typeface="Aptos" panose="02110004020202020204"/>
                          <a:ea typeface="+mn-ea"/>
                          <a:cs typeface="+mn-cs"/>
                        </a:rPr>
                        <a:t>st</a:t>
                      </a: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 Installment</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1 Feb 2025</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Rs 1,00,000</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 Net Bank</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bl>
          </a:graphicData>
        </a:graphic>
      </p:graphicFrame>
      <p:sp>
        <p:nvSpPr>
          <p:cNvPr id="13" name="Rectangle: Rounded Corners 12">
            <a:hlinkClick r:id="rId3" action="ppaction://hlinksldjump"/>
            <a:extLst>
              <a:ext uri="{FF2B5EF4-FFF2-40B4-BE49-F238E27FC236}">
                <a16:creationId xmlns:a16="http://schemas.microsoft.com/office/drawing/2014/main" id="{1F800522-9607-43A7-6A61-CCC0A27844D9}"/>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4" name="Rectangle: Rounded Corners 13">
            <a:extLst>
              <a:ext uri="{FF2B5EF4-FFF2-40B4-BE49-F238E27FC236}">
                <a16:creationId xmlns:a16="http://schemas.microsoft.com/office/drawing/2014/main" id="{159320EF-EEEB-B387-36D5-5851F9E30A2B}"/>
              </a:ext>
            </a:extLst>
          </p:cNvPr>
          <p:cNvSpPr/>
          <p:nvPr/>
        </p:nvSpPr>
        <p:spPr>
          <a:xfrm>
            <a:off x="4382277" y="5832592"/>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Cancel the Booking</a:t>
            </a:r>
            <a:endParaRPr lang="en-IN" sz="1100" dirty="0"/>
          </a:p>
        </p:txBody>
      </p:sp>
      <p:sp>
        <p:nvSpPr>
          <p:cNvPr id="15" name="Rectangle: Rounded Corners 14">
            <a:extLst>
              <a:ext uri="{FF2B5EF4-FFF2-40B4-BE49-F238E27FC236}">
                <a16:creationId xmlns:a16="http://schemas.microsoft.com/office/drawing/2014/main" id="{C54973DD-35D8-5CC8-FEE9-14833E58465A}"/>
              </a:ext>
            </a:extLst>
          </p:cNvPr>
          <p:cNvSpPr/>
          <p:nvPr/>
        </p:nvSpPr>
        <p:spPr>
          <a:xfrm>
            <a:off x="7194091" y="5832592"/>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Extend with Penalty</a:t>
            </a:r>
            <a:endParaRPr lang="en-IN" sz="1100" dirty="0"/>
          </a:p>
        </p:txBody>
      </p:sp>
      <p:sp>
        <p:nvSpPr>
          <p:cNvPr id="16" name="Oval 15">
            <a:extLst>
              <a:ext uri="{FF2B5EF4-FFF2-40B4-BE49-F238E27FC236}">
                <a16:creationId xmlns:a16="http://schemas.microsoft.com/office/drawing/2014/main" id="{BF7F2A98-0DC3-338F-A582-54942D94F381}"/>
              </a:ext>
            </a:extLst>
          </p:cNvPr>
          <p:cNvSpPr/>
          <p:nvPr/>
        </p:nvSpPr>
        <p:spPr>
          <a:xfrm>
            <a:off x="8470045" y="5917357"/>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21E2A178-2DDA-A798-64CB-81083F3847A6}"/>
              </a:ext>
            </a:extLst>
          </p:cNvPr>
          <p:cNvGrpSpPr/>
          <p:nvPr/>
        </p:nvGrpSpPr>
        <p:grpSpPr>
          <a:xfrm>
            <a:off x="5613511" y="5916397"/>
            <a:ext cx="233265" cy="238702"/>
            <a:chOff x="2691880" y="1838002"/>
            <a:chExt cx="233265" cy="238702"/>
          </a:xfrm>
        </p:grpSpPr>
        <p:sp>
          <p:nvSpPr>
            <p:cNvPr id="18" name="Oval 17">
              <a:extLst>
                <a:ext uri="{FF2B5EF4-FFF2-40B4-BE49-F238E27FC236}">
                  <a16:creationId xmlns:a16="http://schemas.microsoft.com/office/drawing/2014/main" id="{CD7563D9-F82E-3430-017C-B5830AFBA86E}"/>
                </a:ext>
              </a:extLst>
            </p:cNvPr>
            <p:cNvSpPr/>
            <p:nvPr/>
          </p:nvSpPr>
          <p:spPr>
            <a:xfrm>
              <a:off x="2691880" y="1838002"/>
              <a:ext cx="233265" cy="238702"/>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8EED79EF-B1AE-3E5D-6385-68ACF1F3B6B5}"/>
                </a:ext>
              </a:extLst>
            </p:cNvPr>
            <p:cNvSpPr/>
            <p:nvPr/>
          </p:nvSpPr>
          <p:spPr>
            <a:xfrm>
              <a:off x="2752529" y="1896638"/>
              <a:ext cx="111967" cy="1214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Rectangle: Rounded Corners 3">
            <a:hlinkClick r:id="rId4" action="ppaction://hlinksldjump"/>
            <a:extLst>
              <a:ext uri="{FF2B5EF4-FFF2-40B4-BE49-F238E27FC236}">
                <a16:creationId xmlns:a16="http://schemas.microsoft.com/office/drawing/2014/main" id="{947D7248-A58E-9A4C-E9F0-E7825FB459C5}"/>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4273830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146141-8D9A-8F61-74F0-75829A718E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34679D5-AEAD-C12A-8461-CE548C7D7229}"/>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11" name="Rectangle: Rounded Corners 10">
            <a:hlinkClick r:id="rId2" action="ppaction://hlinksldjump"/>
            <a:extLst>
              <a:ext uri="{FF2B5EF4-FFF2-40B4-BE49-F238E27FC236}">
                <a16:creationId xmlns:a16="http://schemas.microsoft.com/office/drawing/2014/main" id="{5C4A2FF6-1DD0-ADDB-6978-6E225E6B3AB4}"/>
              </a:ext>
            </a:extLst>
          </p:cNvPr>
          <p:cNvSpPr/>
          <p:nvPr/>
        </p:nvSpPr>
        <p:spPr>
          <a:xfrm>
            <a:off x="6015135" y="6224478"/>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Save</a:t>
            </a:r>
            <a:endParaRPr lang="en-IN" dirty="0"/>
          </a:p>
        </p:txBody>
      </p:sp>
      <p:graphicFrame>
        <p:nvGraphicFramePr>
          <p:cNvPr id="12" name="Table 11">
            <a:extLst>
              <a:ext uri="{FF2B5EF4-FFF2-40B4-BE49-F238E27FC236}">
                <a16:creationId xmlns:a16="http://schemas.microsoft.com/office/drawing/2014/main" id="{80B93AC1-10D2-4065-7636-5197AA0ECADB}"/>
              </a:ext>
            </a:extLst>
          </p:cNvPr>
          <p:cNvGraphicFramePr>
            <a:graphicFrameLocks noGrp="1"/>
          </p:cNvGraphicFramePr>
          <p:nvPr>
            <p:extLst>
              <p:ext uri="{D42A27DB-BD31-4B8C-83A1-F6EECF244321}">
                <p14:modId xmlns:p14="http://schemas.microsoft.com/office/powerpoint/2010/main" val="1820246907"/>
              </p:ext>
            </p:extLst>
          </p:nvPr>
        </p:nvGraphicFramePr>
        <p:xfrm>
          <a:off x="981287" y="1664942"/>
          <a:ext cx="7294965" cy="2524505"/>
        </p:xfrm>
        <a:graphic>
          <a:graphicData uri="http://schemas.openxmlformats.org/drawingml/2006/table">
            <a:tbl>
              <a:tblPr firstRow="1" bandRow="1">
                <a:tableStyleId>{5C22544A-7EE6-4342-B048-85BDC9FD1C3A}</a:tableStyleId>
              </a:tblPr>
              <a:tblGrid>
                <a:gridCol w="2399523">
                  <a:extLst>
                    <a:ext uri="{9D8B030D-6E8A-4147-A177-3AD203B41FA5}">
                      <a16:colId xmlns:a16="http://schemas.microsoft.com/office/drawing/2014/main" val="2680514281"/>
                    </a:ext>
                  </a:extLst>
                </a:gridCol>
                <a:gridCol w="2247979">
                  <a:extLst>
                    <a:ext uri="{9D8B030D-6E8A-4147-A177-3AD203B41FA5}">
                      <a16:colId xmlns:a16="http://schemas.microsoft.com/office/drawing/2014/main" val="3772945424"/>
                    </a:ext>
                  </a:extLst>
                </a:gridCol>
                <a:gridCol w="2647463">
                  <a:extLst>
                    <a:ext uri="{9D8B030D-6E8A-4147-A177-3AD203B41FA5}">
                      <a16:colId xmlns:a16="http://schemas.microsoft.com/office/drawing/2014/main" val="1963080308"/>
                    </a:ext>
                  </a:extLst>
                </a:gridCol>
              </a:tblGrid>
              <a:tr h="504901">
                <a:tc>
                  <a:txBody>
                    <a:bodyPr/>
                    <a:lstStyle/>
                    <a:p>
                      <a:pPr marL="0" algn="ctr"/>
                      <a:r>
                        <a:rPr lang="en-US" sz="1100" b="0" dirty="0">
                          <a:solidFill>
                            <a:schemeClr val="tx1"/>
                          </a:solidFill>
                        </a:rPr>
                        <a:t>Login ID</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100" b="0" dirty="0">
                          <a:solidFill>
                            <a:schemeClr val="tx1"/>
                          </a:solidFill>
                        </a:rPr>
                        <a:t>Document Uploaded Date</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100" b="0" dirty="0">
                          <a:solidFill>
                            <a:schemeClr val="tx1"/>
                          </a:solidFill>
                        </a:rPr>
                        <a:t>Amount</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5995467"/>
                  </a:ext>
                </a:extLst>
              </a:tr>
              <a:tr h="504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98855 22331</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1 Jan 2025</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504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9874563212</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1 Feb 2025</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4504723"/>
                  </a:ext>
                </a:extLst>
              </a:tr>
              <a:tr h="504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2365987412</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rPr>
                        <a:t>1 Feb 2025</a:t>
                      </a:r>
                      <a:endParaRPr lang="en-IN" sz="1000" b="0" dirty="0">
                        <a:solidFill>
                          <a:schemeClr val="tx1"/>
                        </a:solidFill>
                      </a:endParaRPr>
                    </a:p>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5830089"/>
                  </a:ext>
                </a:extLst>
              </a:tr>
              <a:tr h="504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6141632"/>
                  </a:ext>
                </a:extLst>
              </a:tr>
            </a:tbl>
          </a:graphicData>
        </a:graphic>
      </p:graphicFrame>
      <p:sp>
        <p:nvSpPr>
          <p:cNvPr id="13" name="Rectangle: Rounded Corners 12">
            <a:hlinkClick r:id="rId2" action="ppaction://hlinksldjump"/>
            <a:extLst>
              <a:ext uri="{FF2B5EF4-FFF2-40B4-BE49-F238E27FC236}">
                <a16:creationId xmlns:a16="http://schemas.microsoft.com/office/drawing/2014/main" id="{F65E5BAE-D22B-18B7-1952-E0A6AB513126}"/>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4" name="Rectangle: Rounded Corners 3">
            <a:hlinkClick r:id="rId3" action="ppaction://hlinksldjump"/>
            <a:extLst>
              <a:ext uri="{FF2B5EF4-FFF2-40B4-BE49-F238E27FC236}">
                <a16:creationId xmlns:a16="http://schemas.microsoft.com/office/drawing/2014/main" id="{64E413F8-8DA2-C2E0-D03D-D920C24677E0}"/>
              </a:ext>
            </a:extLst>
          </p:cNvPr>
          <p:cNvSpPr/>
          <p:nvPr/>
        </p:nvSpPr>
        <p:spPr>
          <a:xfrm>
            <a:off x="6298351" y="2222025"/>
            <a:ext cx="1153505" cy="306572"/>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Review</a:t>
            </a:r>
            <a:endParaRPr lang="en-IN" sz="1100" dirty="0"/>
          </a:p>
        </p:txBody>
      </p:sp>
      <p:sp>
        <p:nvSpPr>
          <p:cNvPr id="7" name="Rectangle: Rounded Corners 6">
            <a:extLst>
              <a:ext uri="{FF2B5EF4-FFF2-40B4-BE49-F238E27FC236}">
                <a16:creationId xmlns:a16="http://schemas.microsoft.com/office/drawing/2014/main" id="{4CF6634F-AD6E-51F6-B1CC-35F714AC7552}"/>
              </a:ext>
            </a:extLst>
          </p:cNvPr>
          <p:cNvSpPr/>
          <p:nvPr/>
        </p:nvSpPr>
        <p:spPr>
          <a:xfrm>
            <a:off x="6298350" y="2773908"/>
            <a:ext cx="1153505" cy="306572"/>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Review</a:t>
            </a:r>
            <a:endParaRPr lang="en-IN" sz="1100" dirty="0"/>
          </a:p>
        </p:txBody>
      </p:sp>
      <p:sp>
        <p:nvSpPr>
          <p:cNvPr id="8" name="Rectangle: Rounded Corners 7">
            <a:extLst>
              <a:ext uri="{FF2B5EF4-FFF2-40B4-BE49-F238E27FC236}">
                <a16:creationId xmlns:a16="http://schemas.microsoft.com/office/drawing/2014/main" id="{7D663F31-BBA5-7B1B-629E-CDDB129D4184}"/>
              </a:ext>
            </a:extLst>
          </p:cNvPr>
          <p:cNvSpPr/>
          <p:nvPr/>
        </p:nvSpPr>
        <p:spPr>
          <a:xfrm>
            <a:off x="6298350" y="3238786"/>
            <a:ext cx="1153505" cy="306572"/>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Review</a:t>
            </a:r>
            <a:endParaRPr lang="en-IN" sz="1100" dirty="0"/>
          </a:p>
        </p:txBody>
      </p:sp>
      <p:sp>
        <p:nvSpPr>
          <p:cNvPr id="2" name="Rectangle: Rounded Corners 1">
            <a:hlinkClick r:id="rId4" action="ppaction://hlinksldjump"/>
            <a:extLst>
              <a:ext uri="{FF2B5EF4-FFF2-40B4-BE49-F238E27FC236}">
                <a16:creationId xmlns:a16="http://schemas.microsoft.com/office/drawing/2014/main" id="{F3FCD79B-9A4D-CEE3-3301-4EC193459A24}"/>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Tree>
    <p:extLst>
      <p:ext uri="{BB962C8B-B14F-4D97-AF65-F5344CB8AC3E}">
        <p14:creationId xmlns:p14="http://schemas.microsoft.com/office/powerpoint/2010/main" val="31601061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906F32-56B2-D9B9-3DA7-4F2406C8B6B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E860A52-385E-AC3A-40BB-C16A9EA2072D}"/>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11" name="Rectangle: Rounded Corners 10">
            <a:hlinkClick r:id="rId2" action="ppaction://hlinksldjump"/>
            <a:extLst>
              <a:ext uri="{FF2B5EF4-FFF2-40B4-BE49-F238E27FC236}">
                <a16:creationId xmlns:a16="http://schemas.microsoft.com/office/drawing/2014/main" id="{86E3527C-0282-A22D-52B4-9A669A274341}"/>
              </a:ext>
            </a:extLst>
          </p:cNvPr>
          <p:cNvSpPr/>
          <p:nvPr/>
        </p:nvSpPr>
        <p:spPr>
          <a:xfrm>
            <a:off x="5931159" y="6423378"/>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Approve</a:t>
            </a:r>
            <a:endParaRPr lang="en-IN" dirty="0"/>
          </a:p>
        </p:txBody>
      </p:sp>
      <p:graphicFrame>
        <p:nvGraphicFramePr>
          <p:cNvPr id="12" name="Table 11">
            <a:extLst>
              <a:ext uri="{FF2B5EF4-FFF2-40B4-BE49-F238E27FC236}">
                <a16:creationId xmlns:a16="http://schemas.microsoft.com/office/drawing/2014/main" id="{ED7ECFC6-00F7-7FC6-02CD-9AAFE67A4230}"/>
              </a:ext>
            </a:extLst>
          </p:cNvPr>
          <p:cNvGraphicFramePr>
            <a:graphicFrameLocks noGrp="1"/>
          </p:cNvGraphicFramePr>
          <p:nvPr>
            <p:extLst>
              <p:ext uri="{D42A27DB-BD31-4B8C-83A1-F6EECF244321}">
                <p14:modId xmlns:p14="http://schemas.microsoft.com/office/powerpoint/2010/main" val="2641206547"/>
              </p:ext>
            </p:extLst>
          </p:nvPr>
        </p:nvGraphicFramePr>
        <p:xfrm>
          <a:off x="270588" y="1618904"/>
          <a:ext cx="11271379" cy="4572697"/>
        </p:xfrm>
        <a:graphic>
          <a:graphicData uri="http://schemas.openxmlformats.org/drawingml/2006/table">
            <a:tbl>
              <a:tblPr firstRow="1" bandRow="1">
                <a:tableStyleId>{5C22544A-7EE6-4342-B048-85BDC9FD1C3A}</a:tableStyleId>
              </a:tblPr>
              <a:tblGrid>
                <a:gridCol w="951722">
                  <a:extLst>
                    <a:ext uri="{9D8B030D-6E8A-4147-A177-3AD203B41FA5}">
                      <a16:colId xmlns:a16="http://schemas.microsoft.com/office/drawing/2014/main" val="2680514281"/>
                    </a:ext>
                  </a:extLst>
                </a:gridCol>
                <a:gridCol w="2052735">
                  <a:extLst>
                    <a:ext uri="{9D8B030D-6E8A-4147-A177-3AD203B41FA5}">
                      <a16:colId xmlns:a16="http://schemas.microsoft.com/office/drawing/2014/main" val="3772945424"/>
                    </a:ext>
                  </a:extLst>
                </a:gridCol>
                <a:gridCol w="2211355">
                  <a:extLst>
                    <a:ext uri="{9D8B030D-6E8A-4147-A177-3AD203B41FA5}">
                      <a16:colId xmlns:a16="http://schemas.microsoft.com/office/drawing/2014/main" val="1963080308"/>
                    </a:ext>
                  </a:extLst>
                </a:gridCol>
                <a:gridCol w="2090057">
                  <a:extLst>
                    <a:ext uri="{9D8B030D-6E8A-4147-A177-3AD203B41FA5}">
                      <a16:colId xmlns:a16="http://schemas.microsoft.com/office/drawing/2014/main" val="3173424164"/>
                    </a:ext>
                  </a:extLst>
                </a:gridCol>
                <a:gridCol w="1978090">
                  <a:extLst>
                    <a:ext uri="{9D8B030D-6E8A-4147-A177-3AD203B41FA5}">
                      <a16:colId xmlns:a16="http://schemas.microsoft.com/office/drawing/2014/main" val="1327183335"/>
                    </a:ext>
                  </a:extLst>
                </a:gridCol>
                <a:gridCol w="1987420">
                  <a:extLst>
                    <a:ext uri="{9D8B030D-6E8A-4147-A177-3AD203B41FA5}">
                      <a16:colId xmlns:a16="http://schemas.microsoft.com/office/drawing/2014/main" val="1582080039"/>
                    </a:ext>
                  </a:extLst>
                </a:gridCol>
              </a:tblGrid>
              <a:tr h="349855">
                <a:tc>
                  <a:txBody>
                    <a:bodyPr/>
                    <a:lstStyle/>
                    <a:p>
                      <a:pPr marL="0" algn="ct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100" b="0" dirty="0">
                          <a:solidFill>
                            <a:schemeClr val="tx1"/>
                          </a:solidFill>
                        </a:rPr>
                        <a:t>Adhaar Card Front Page</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100" b="0" dirty="0">
                          <a:solidFill>
                            <a:schemeClr val="tx1"/>
                          </a:solidFill>
                        </a:rPr>
                        <a:t>Adhaar Card Back Page</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100" b="0" dirty="0">
                          <a:solidFill>
                            <a:schemeClr val="tx1"/>
                          </a:solidFill>
                        </a:rPr>
                        <a:t>PAN Front Page</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100" b="0" dirty="0">
                          <a:solidFill>
                            <a:schemeClr val="tx1"/>
                          </a:solidFill>
                        </a:rPr>
                        <a:t>PAN Back Page</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lvl="1" algn="ctr"/>
                      <a:r>
                        <a:rPr lang="en-US" sz="1100" b="0" dirty="0">
                          <a:solidFill>
                            <a:schemeClr val="tx1"/>
                          </a:solidFill>
                        </a:rPr>
                        <a:t>Name As per Adhaar</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5995467"/>
                  </a:ext>
                </a:extLst>
              </a:tr>
              <a:tr h="21114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Purchaser 1</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err="1">
                          <a:solidFill>
                            <a:schemeClr val="tx1"/>
                          </a:solidFill>
                        </a:rPr>
                        <a:t>Mr</a:t>
                      </a:r>
                      <a:r>
                        <a:rPr lang="en-US" sz="1000" b="0" dirty="0">
                          <a:solidFill>
                            <a:schemeClr val="tx1"/>
                          </a:solidFill>
                        </a:rPr>
                        <a:t> ABCD EFGH</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51702365"/>
                  </a:ext>
                </a:extLst>
              </a:tr>
              <a:tr h="21114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Purchaser 2</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err="1">
                          <a:solidFill>
                            <a:schemeClr val="tx1"/>
                          </a:solidFill>
                        </a:rPr>
                        <a:t>Ms</a:t>
                      </a:r>
                      <a:r>
                        <a:rPr lang="en-US" sz="1000" b="0" dirty="0">
                          <a:solidFill>
                            <a:schemeClr val="tx1"/>
                          </a:solidFill>
                        </a:rPr>
                        <a:t> ADFEG  RFEGH</a:t>
                      </a:r>
                      <a:endParaRPr lang="en-IN" sz="10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54014548"/>
                  </a:ext>
                </a:extLst>
              </a:tr>
            </a:tbl>
          </a:graphicData>
        </a:graphic>
      </p:graphicFrame>
      <p:sp>
        <p:nvSpPr>
          <p:cNvPr id="13" name="Rectangle: Rounded Corners 12">
            <a:hlinkClick r:id="rId3" action="ppaction://hlinksldjump"/>
            <a:extLst>
              <a:ext uri="{FF2B5EF4-FFF2-40B4-BE49-F238E27FC236}">
                <a16:creationId xmlns:a16="http://schemas.microsoft.com/office/drawing/2014/main" id="{9874FD81-A1FA-A6D7-53E5-4403530D2212}"/>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pic>
        <p:nvPicPr>
          <p:cNvPr id="1028" name="Picture 4" descr="What is Aadhaar? - Unique ...">
            <a:extLst>
              <a:ext uri="{FF2B5EF4-FFF2-40B4-BE49-F238E27FC236}">
                <a16:creationId xmlns:a16="http://schemas.microsoft.com/office/drawing/2014/main" id="{DECD6216-D0F3-5BF4-4544-77E2D23B84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33" r="50000" b="4226"/>
          <a:stretch>
            <a:fillRect/>
          </a:stretch>
        </p:blipFill>
        <p:spPr bwMode="auto">
          <a:xfrm>
            <a:off x="3676061" y="4170783"/>
            <a:ext cx="1315617" cy="19314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What is Aadhaar? - Unique ...">
            <a:extLst>
              <a:ext uri="{FF2B5EF4-FFF2-40B4-BE49-F238E27FC236}">
                <a16:creationId xmlns:a16="http://schemas.microsoft.com/office/drawing/2014/main" id="{B5EEA13E-79DB-2853-7F58-D256A54787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4433" b="4226"/>
          <a:stretch>
            <a:fillRect/>
          </a:stretch>
        </p:blipFill>
        <p:spPr bwMode="auto">
          <a:xfrm>
            <a:off x="1632856" y="4170783"/>
            <a:ext cx="1315617" cy="19314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What is Aadhaar? - Unique ...">
            <a:extLst>
              <a:ext uri="{FF2B5EF4-FFF2-40B4-BE49-F238E27FC236}">
                <a16:creationId xmlns:a16="http://schemas.microsoft.com/office/drawing/2014/main" id="{C9915746-A3E0-ECF4-8BD2-5CCC6C8F22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33" r="50000" b="4226"/>
          <a:stretch>
            <a:fillRect/>
          </a:stretch>
        </p:blipFill>
        <p:spPr bwMode="auto">
          <a:xfrm>
            <a:off x="3657399" y="2035562"/>
            <a:ext cx="1315617" cy="19314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What is Aadhaar? - Unique ...">
            <a:extLst>
              <a:ext uri="{FF2B5EF4-FFF2-40B4-BE49-F238E27FC236}">
                <a16:creationId xmlns:a16="http://schemas.microsoft.com/office/drawing/2014/main" id="{F28A5C3F-69BF-D516-C60E-C9B393E72E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4433" b="4226"/>
          <a:stretch>
            <a:fillRect/>
          </a:stretch>
        </p:blipFill>
        <p:spPr bwMode="auto">
          <a:xfrm>
            <a:off x="1614194" y="2035562"/>
            <a:ext cx="1315617" cy="19314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N 2.0 Reprint PAN Card Apply Online ...">
            <a:extLst>
              <a:ext uri="{FF2B5EF4-FFF2-40B4-BE49-F238E27FC236}">
                <a16:creationId xmlns:a16="http://schemas.microsoft.com/office/drawing/2014/main" id="{B35134B3-EAE2-D7FB-0EE8-FC1CE38EFF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94" b="56310"/>
          <a:stretch>
            <a:fillRect/>
          </a:stretch>
        </p:blipFill>
        <p:spPr bwMode="auto">
          <a:xfrm>
            <a:off x="5903369" y="2644817"/>
            <a:ext cx="1315617" cy="7532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PAN 2.0 Reprint PAN Card Apply Online ...">
            <a:extLst>
              <a:ext uri="{FF2B5EF4-FFF2-40B4-BE49-F238E27FC236}">
                <a16:creationId xmlns:a16="http://schemas.microsoft.com/office/drawing/2014/main" id="{E2737649-842B-5AA6-9D6E-EA71534B79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94" t="53973"/>
          <a:stretch>
            <a:fillRect/>
          </a:stretch>
        </p:blipFill>
        <p:spPr bwMode="auto">
          <a:xfrm>
            <a:off x="7872128" y="2604520"/>
            <a:ext cx="1315617" cy="7935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PAN 2.0 Reprint PAN Card Apply Online ...">
            <a:extLst>
              <a:ext uri="{FF2B5EF4-FFF2-40B4-BE49-F238E27FC236}">
                <a16:creationId xmlns:a16="http://schemas.microsoft.com/office/drawing/2014/main" id="{269FA9F8-5F0A-1371-848C-D68B5F3C4F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94" b="56310"/>
          <a:stretch>
            <a:fillRect/>
          </a:stretch>
        </p:blipFill>
        <p:spPr bwMode="auto">
          <a:xfrm>
            <a:off x="5903369" y="4697552"/>
            <a:ext cx="1315617" cy="75322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PAN 2.0 Reprint PAN Card Apply Online ...">
            <a:extLst>
              <a:ext uri="{FF2B5EF4-FFF2-40B4-BE49-F238E27FC236}">
                <a16:creationId xmlns:a16="http://schemas.microsoft.com/office/drawing/2014/main" id="{2C0AE3F8-C7DB-0224-0136-3921D636A9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94" t="53973"/>
          <a:stretch>
            <a:fillRect/>
          </a:stretch>
        </p:blipFill>
        <p:spPr bwMode="auto">
          <a:xfrm>
            <a:off x="7872128" y="4657255"/>
            <a:ext cx="1315617" cy="79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167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D899F8-F8CA-77AA-3FFE-6AE5F0C556DC}"/>
            </a:ext>
          </a:extLst>
        </p:cNvPr>
        <p:cNvGrpSpPr/>
        <p:nvPr/>
      </p:nvGrpSpPr>
      <p:grpSpPr>
        <a:xfrm>
          <a:off x="0" y="0"/>
          <a:ext cx="0" cy="0"/>
          <a:chOff x="0" y="0"/>
          <a:chExt cx="0" cy="0"/>
        </a:xfrm>
      </p:grpSpPr>
      <p:sp>
        <p:nvSpPr>
          <p:cNvPr id="3" name="Rectangle: Rounded Corners 2">
            <a:hlinkClick r:id="rId2" action="ppaction://hlinksldjump"/>
            <a:extLst>
              <a:ext uri="{FF2B5EF4-FFF2-40B4-BE49-F238E27FC236}">
                <a16:creationId xmlns:a16="http://schemas.microsoft.com/office/drawing/2014/main" id="{665A880C-914F-BF79-5589-CC13E35026F0}"/>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5" name="Rectangle 4">
            <a:extLst>
              <a:ext uri="{FF2B5EF4-FFF2-40B4-BE49-F238E27FC236}">
                <a16:creationId xmlns:a16="http://schemas.microsoft.com/office/drawing/2014/main" id="{95B0B71B-75B0-A012-3542-EB7BF271E0B3}"/>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1 employee Dashboard</a:t>
            </a:r>
            <a:endParaRPr lang="en-IN" dirty="0">
              <a:solidFill>
                <a:schemeClr val="tx1"/>
              </a:solidFill>
            </a:endParaRPr>
          </a:p>
        </p:txBody>
      </p:sp>
      <p:sp>
        <p:nvSpPr>
          <p:cNvPr id="11" name="Rectangle: Rounded Corners 10">
            <a:hlinkClick r:id="rId3" action="ppaction://hlinksldjump"/>
            <a:extLst>
              <a:ext uri="{FF2B5EF4-FFF2-40B4-BE49-F238E27FC236}">
                <a16:creationId xmlns:a16="http://schemas.microsoft.com/office/drawing/2014/main" id="{C39E8F52-A7BE-1482-AE74-F56B81A94227}"/>
              </a:ext>
            </a:extLst>
          </p:cNvPr>
          <p:cNvSpPr/>
          <p:nvPr/>
        </p:nvSpPr>
        <p:spPr>
          <a:xfrm>
            <a:off x="6120881" y="6255427"/>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Send</a:t>
            </a:r>
            <a:endParaRPr lang="en-IN" dirty="0"/>
          </a:p>
        </p:txBody>
      </p:sp>
      <p:graphicFrame>
        <p:nvGraphicFramePr>
          <p:cNvPr id="12" name="Table 11">
            <a:extLst>
              <a:ext uri="{FF2B5EF4-FFF2-40B4-BE49-F238E27FC236}">
                <a16:creationId xmlns:a16="http://schemas.microsoft.com/office/drawing/2014/main" id="{3931C24F-1E28-7BBC-956C-492BEC297509}"/>
              </a:ext>
            </a:extLst>
          </p:cNvPr>
          <p:cNvGraphicFramePr>
            <a:graphicFrameLocks noGrp="1"/>
          </p:cNvGraphicFramePr>
          <p:nvPr>
            <p:extLst>
              <p:ext uri="{D42A27DB-BD31-4B8C-83A1-F6EECF244321}">
                <p14:modId xmlns:p14="http://schemas.microsoft.com/office/powerpoint/2010/main" val="2805853682"/>
              </p:ext>
            </p:extLst>
          </p:nvPr>
        </p:nvGraphicFramePr>
        <p:xfrm>
          <a:off x="460310" y="1450953"/>
          <a:ext cx="11271379" cy="4572697"/>
        </p:xfrm>
        <a:graphic>
          <a:graphicData uri="http://schemas.openxmlformats.org/drawingml/2006/table">
            <a:tbl>
              <a:tblPr firstRow="1" bandRow="1">
                <a:tableStyleId>{5C22544A-7EE6-4342-B048-85BDC9FD1C3A}</a:tableStyleId>
              </a:tblPr>
              <a:tblGrid>
                <a:gridCol w="951722">
                  <a:extLst>
                    <a:ext uri="{9D8B030D-6E8A-4147-A177-3AD203B41FA5}">
                      <a16:colId xmlns:a16="http://schemas.microsoft.com/office/drawing/2014/main" val="2680514281"/>
                    </a:ext>
                  </a:extLst>
                </a:gridCol>
                <a:gridCol w="1446245">
                  <a:extLst>
                    <a:ext uri="{9D8B030D-6E8A-4147-A177-3AD203B41FA5}">
                      <a16:colId xmlns:a16="http://schemas.microsoft.com/office/drawing/2014/main" val="3772945424"/>
                    </a:ext>
                  </a:extLst>
                </a:gridCol>
                <a:gridCol w="1735494">
                  <a:extLst>
                    <a:ext uri="{9D8B030D-6E8A-4147-A177-3AD203B41FA5}">
                      <a16:colId xmlns:a16="http://schemas.microsoft.com/office/drawing/2014/main" val="1963080308"/>
                    </a:ext>
                  </a:extLst>
                </a:gridCol>
                <a:gridCol w="3153747">
                  <a:extLst>
                    <a:ext uri="{9D8B030D-6E8A-4147-A177-3AD203B41FA5}">
                      <a16:colId xmlns:a16="http://schemas.microsoft.com/office/drawing/2014/main" val="3173424164"/>
                    </a:ext>
                  </a:extLst>
                </a:gridCol>
                <a:gridCol w="1651518">
                  <a:extLst>
                    <a:ext uri="{9D8B030D-6E8A-4147-A177-3AD203B41FA5}">
                      <a16:colId xmlns:a16="http://schemas.microsoft.com/office/drawing/2014/main" val="1327183335"/>
                    </a:ext>
                  </a:extLst>
                </a:gridCol>
                <a:gridCol w="2332653">
                  <a:extLst>
                    <a:ext uri="{9D8B030D-6E8A-4147-A177-3AD203B41FA5}">
                      <a16:colId xmlns:a16="http://schemas.microsoft.com/office/drawing/2014/main" val="1582080039"/>
                    </a:ext>
                  </a:extLst>
                </a:gridCol>
              </a:tblGrid>
              <a:tr h="349855">
                <a:tc>
                  <a:txBody>
                    <a:bodyPr/>
                    <a:lstStyle/>
                    <a:p>
                      <a:pPr marL="0" algn="ctr"/>
                      <a:r>
                        <a:rPr lang="en-US" sz="1100" b="0" dirty="0">
                          <a:solidFill>
                            <a:schemeClr val="tx1"/>
                          </a:solidFill>
                        </a:rPr>
                        <a:t>Login ID</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lvl="1" algn="ctr"/>
                      <a:r>
                        <a:rPr lang="en-US" sz="1100" b="0" dirty="0">
                          <a:solidFill>
                            <a:schemeClr val="tx1"/>
                          </a:solidFill>
                        </a:rPr>
                        <a:t>Date of Query</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lvl="1" algn="ctr"/>
                      <a:r>
                        <a:rPr lang="en-US" sz="1100" b="0" dirty="0">
                          <a:solidFill>
                            <a:schemeClr val="tx1"/>
                          </a:solidFill>
                        </a:rPr>
                        <a:t>Subject</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lvl="1" algn="ctr"/>
                      <a:r>
                        <a:rPr lang="en-US" sz="1100" b="0" dirty="0">
                          <a:solidFill>
                            <a:schemeClr val="tx1"/>
                          </a:solidFill>
                        </a:rPr>
                        <a:t>Details</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lvl="1" algn="ctr"/>
                      <a:r>
                        <a:rPr lang="en-US" sz="1100" b="0" dirty="0">
                          <a:solidFill>
                            <a:schemeClr val="tx1"/>
                          </a:solidFill>
                        </a:rPr>
                        <a:t>Attachments</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lvl="1" algn="ctr"/>
                      <a:r>
                        <a:rPr lang="en-US" sz="1100" b="0" dirty="0">
                          <a:solidFill>
                            <a:schemeClr val="tx1"/>
                          </a:solidFill>
                        </a:rPr>
                        <a:t> Response</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85995467"/>
                  </a:ext>
                </a:extLst>
              </a:tr>
              <a:tr h="211142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9874563212</a:t>
                      </a: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lvl="1"/>
                      <a:r>
                        <a:rPr lang="en-US" sz="1000" b="0" dirty="0">
                          <a:solidFill>
                            <a:schemeClr val="tx1"/>
                          </a:solidFill>
                        </a:rPr>
                        <a:t>1 Mar 2025</a:t>
                      </a:r>
                      <a:endParaRPr lang="en-IN" sz="10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lvl="1"/>
                      <a:r>
                        <a:rPr lang="en-US" sz="1000" b="0" dirty="0">
                          <a:solidFill>
                            <a:schemeClr val="tx1"/>
                          </a:solidFill>
                        </a:rPr>
                        <a:t>Unable to book</a:t>
                      </a:r>
                      <a:endParaRPr lang="en-IN" sz="10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lvl="1"/>
                      <a:r>
                        <a:rPr lang="en-US" sz="1000" b="0" dirty="0">
                          <a:solidFill>
                            <a:schemeClr val="tx1"/>
                          </a:solidFill>
                        </a:rPr>
                        <a:t>I have been trying to book a flat, but not able to </a:t>
                      </a:r>
                      <a:endParaRPr lang="en-IN" sz="10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lvl="1"/>
                      <a:r>
                        <a:rPr lang="en-US" sz="1000" b="0" dirty="0">
                          <a:solidFill>
                            <a:schemeClr val="tx1"/>
                          </a:solidFill>
                        </a:rPr>
                        <a:t>Screenshot</a:t>
                      </a:r>
                      <a:endParaRPr lang="en-IN" sz="10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lvl="1"/>
                      <a:r>
                        <a:rPr lang="en-US" sz="1000" b="0" dirty="0">
                          <a:solidFill>
                            <a:schemeClr val="tx1"/>
                          </a:solidFill>
                        </a:rPr>
                        <a:t>Try again</a:t>
                      </a:r>
                      <a:endParaRPr lang="en-IN" sz="10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1702365"/>
                  </a:ext>
                </a:extLst>
              </a:tr>
              <a:tr h="211142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lvl="1"/>
                      <a:r>
                        <a:rPr lang="en-US" sz="1000" b="0" dirty="0">
                          <a:solidFill>
                            <a:schemeClr val="tx1"/>
                          </a:solidFill>
                        </a:rPr>
                        <a:t>1 Feb 2025</a:t>
                      </a:r>
                      <a:endParaRPr lang="en-IN" sz="10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lvl="1"/>
                      <a:r>
                        <a:rPr lang="en-US" sz="1000" b="0" dirty="0">
                          <a:solidFill>
                            <a:schemeClr val="tx1"/>
                          </a:solidFill>
                        </a:rPr>
                        <a:t>Is this flat good</a:t>
                      </a:r>
                      <a:endParaRPr lang="en-IN" sz="10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lvl="1"/>
                      <a:r>
                        <a:rPr lang="en-US" sz="1000" b="0" dirty="0">
                          <a:solidFill>
                            <a:schemeClr val="tx1"/>
                          </a:solidFill>
                        </a:rPr>
                        <a:t>What amenities available in this flat</a:t>
                      </a:r>
                      <a:endParaRPr lang="en-IN" sz="10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lvl="1"/>
                      <a:endParaRPr lang="en-IN" sz="10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lvl="1"/>
                      <a:r>
                        <a:rPr lang="en-US" sz="1000" b="0" dirty="0">
                          <a:solidFill>
                            <a:schemeClr val="tx1"/>
                          </a:solidFill>
                        </a:rPr>
                        <a:t>See the video</a:t>
                      </a:r>
                      <a:endParaRPr lang="en-IN" sz="1000" b="0"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54014548"/>
                  </a:ext>
                </a:extLst>
              </a:tr>
            </a:tbl>
          </a:graphicData>
        </a:graphic>
      </p:graphicFrame>
      <p:sp>
        <p:nvSpPr>
          <p:cNvPr id="13" name="Rectangle: Rounded Corners 12">
            <a:hlinkClick r:id="rId3" action="ppaction://hlinksldjump"/>
            <a:extLst>
              <a:ext uri="{FF2B5EF4-FFF2-40B4-BE49-F238E27FC236}">
                <a16:creationId xmlns:a16="http://schemas.microsoft.com/office/drawing/2014/main" id="{CC22D345-DCD9-A301-DE6D-8B3082D6E167}"/>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Tree>
    <p:extLst>
      <p:ext uri="{BB962C8B-B14F-4D97-AF65-F5344CB8AC3E}">
        <p14:creationId xmlns:p14="http://schemas.microsoft.com/office/powerpoint/2010/main" val="20325939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FC6A5A5-48A5-80DF-98CE-C0D5A9887435}"/>
            </a:ext>
          </a:extLst>
        </p:cNvPr>
        <p:cNvGrpSpPr/>
        <p:nvPr/>
      </p:nvGrpSpPr>
      <p:grpSpPr>
        <a:xfrm>
          <a:off x="0" y="0"/>
          <a:ext cx="0" cy="0"/>
          <a:chOff x="0" y="0"/>
          <a:chExt cx="0" cy="0"/>
        </a:xfrm>
      </p:grpSpPr>
      <p:sp>
        <p:nvSpPr>
          <p:cNvPr id="29" name="Rectangle: Rounded Corners 28">
            <a:hlinkClick r:id="rId2" action="ppaction://hlinksldjump"/>
            <a:extLst>
              <a:ext uri="{FF2B5EF4-FFF2-40B4-BE49-F238E27FC236}">
                <a16:creationId xmlns:a16="http://schemas.microsoft.com/office/drawing/2014/main" id="{DED6DE3A-C72A-F5CF-370F-6FFD6D4A1A58}"/>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1" name="Rectangle 30">
            <a:extLst>
              <a:ext uri="{FF2B5EF4-FFF2-40B4-BE49-F238E27FC236}">
                <a16:creationId xmlns:a16="http://schemas.microsoft.com/office/drawing/2014/main" id="{4FB6944E-D872-187B-BDED-FABA95481DC5}"/>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2" name="Rectangle: Rounded Corners 1">
            <a:hlinkClick r:id="rId3" action="ppaction://hlinksldjump"/>
            <a:extLst>
              <a:ext uri="{FF2B5EF4-FFF2-40B4-BE49-F238E27FC236}">
                <a16:creationId xmlns:a16="http://schemas.microsoft.com/office/drawing/2014/main" id="{95F4363D-55D6-9C8F-328F-836D0B35BAFE}"/>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9" name="Rectangle: Rounded Corners 8">
            <a:hlinkClick r:id="rId4" action="ppaction://hlinksldjump"/>
            <a:extLst>
              <a:ext uri="{FF2B5EF4-FFF2-40B4-BE49-F238E27FC236}">
                <a16:creationId xmlns:a16="http://schemas.microsoft.com/office/drawing/2014/main" id="{1B79E9E4-BFE2-4CDF-2757-6AC898D30D21}"/>
              </a:ext>
            </a:extLst>
          </p:cNvPr>
          <p:cNvSpPr/>
          <p:nvPr/>
        </p:nvSpPr>
        <p:spPr>
          <a:xfrm>
            <a:off x="1612616" y="5497739"/>
            <a:ext cx="252472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Form 26QB and Form 16B Verification</a:t>
            </a:r>
            <a:endParaRPr lang="en-IN" sz="1200" dirty="0"/>
          </a:p>
        </p:txBody>
      </p:sp>
      <p:sp>
        <p:nvSpPr>
          <p:cNvPr id="10" name="Rectangle: Rounded Corners 9">
            <a:hlinkClick r:id="rId5" action="ppaction://hlinksldjump"/>
            <a:extLst>
              <a:ext uri="{FF2B5EF4-FFF2-40B4-BE49-F238E27FC236}">
                <a16:creationId xmlns:a16="http://schemas.microsoft.com/office/drawing/2014/main" id="{78A6F40B-931D-B250-0FAF-3B2793478D0D}"/>
              </a:ext>
            </a:extLst>
          </p:cNvPr>
          <p:cNvSpPr/>
          <p:nvPr/>
        </p:nvSpPr>
        <p:spPr>
          <a:xfrm>
            <a:off x="7822928" y="5529873"/>
            <a:ext cx="252472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Cancellation Refund Verification</a:t>
            </a:r>
            <a:endParaRPr lang="en-IN" sz="1200" dirty="0"/>
          </a:p>
        </p:txBody>
      </p:sp>
      <p:sp>
        <p:nvSpPr>
          <p:cNvPr id="17" name="Rectangle: Rounded Corners 16">
            <a:hlinkClick r:id="rId6" action="ppaction://hlinksldjump"/>
            <a:extLst>
              <a:ext uri="{FF2B5EF4-FFF2-40B4-BE49-F238E27FC236}">
                <a16:creationId xmlns:a16="http://schemas.microsoft.com/office/drawing/2014/main" id="{03DD7CB3-49D7-3517-9AA2-D87F0B857A4D}"/>
              </a:ext>
            </a:extLst>
          </p:cNvPr>
          <p:cNvSpPr/>
          <p:nvPr/>
        </p:nvSpPr>
        <p:spPr>
          <a:xfrm>
            <a:off x="1643335" y="4609359"/>
            <a:ext cx="252472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Booking Amount Reconciliation Verifications</a:t>
            </a:r>
            <a:endParaRPr lang="en-IN" sz="1200" dirty="0"/>
          </a:p>
        </p:txBody>
      </p:sp>
      <p:sp>
        <p:nvSpPr>
          <p:cNvPr id="35" name="Rectangle: Rounded Corners 34">
            <a:hlinkClick r:id="rId7" action="ppaction://hlinksldjump"/>
            <a:extLst>
              <a:ext uri="{FF2B5EF4-FFF2-40B4-BE49-F238E27FC236}">
                <a16:creationId xmlns:a16="http://schemas.microsoft.com/office/drawing/2014/main" id="{DAF061D6-5544-E449-4FE3-1A35309260B8}"/>
              </a:ext>
            </a:extLst>
          </p:cNvPr>
          <p:cNvSpPr/>
          <p:nvPr/>
        </p:nvSpPr>
        <p:spPr>
          <a:xfrm>
            <a:off x="7822928" y="4605221"/>
            <a:ext cx="2524720"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Payments Reconciliation Verification </a:t>
            </a:r>
            <a:endParaRPr lang="en-IN" sz="1200" dirty="0"/>
          </a:p>
        </p:txBody>
      </p:sp>
      <p:graphicFrame>
        <p:nvGraphicFramePr>
          <p:cNvPr id="4" name="Chart 3">
            <a:extLst>
              <a:ext uri="{FF2B5EF4-FFF2-40B4-BE49-F238E27FC236}">
                <a16:creationId xmlns:a16="http://schemas.microsoft.com/office/drawing/2014/main" id="{0E62CB5F-D844-0C40-D069-ACCCB865EE2C}"/>
              </a:ext>
            </a:extLst>
          </p:cNvPr>
          <p:cNvGraphicFramePr>
            <a:graphicFrameLocks/>
          </p:cNvGraphicFramePr>
          <p:nvPr>
            <p:extLst>
              <p:ext uri="{D42A27DB-BD31-4B8C-83A1-F6EECF244321}">
                <p14:modId xmlns:p14="http://schemas.microsoft.com/office/powerpoint/2010/main" val="1820104643"/>
              </p:ext>
            </p:extLst>
          </p:nvPr>
        </p:nvGraphicFramePr>
        <p:xfrm>
          <a:off x="1523999" y="1328127"/>
          <a:ext cx="8823649" cy="273463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771067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450B3BEE-934F-DB36-3C31-10ADAA0D2A40}"/>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B3E758C0-42DC-1A92-C2AE-F385FD776340}"/>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8B0E1FF8-AA44-A788-8B3C-93D858C68E51}"/>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1B887206-C8F2-83E4-AA99-F94AB9014EC6}"/>
              </a:ext>
            </a:extLst>
          </p:cNvPr>
          <p:cNvGraphicFramePr>
            <a:graphicFrameLocks noGrp="1"/>
          </p:cNvGraphicFramePr>
          <p:nvPr>
            <p:extLst>
              <p:ext uri="{D42A27DB-BD31-4B8C-83A1-F6EECF244321}">
                <p14:modId xmlns:p14="http://schemas.microsoft.com/office/powerpoint/2010/main" val="134984860"/>
              </p:ext>
            </p:extLst>
          </p:nvPr>
        </p:nvGraphicFramePr>
        <p:xfrm>
          <a:off x="177282" y="1606075"/>
          <a:ext cx="11737910" cy="4547500"/>
        </p:xfrm>
        <a:graphic>
          <a:graphicData uri="http://schemas.openxmlformats.org/drawingml/2006/table">
            <a:tbl>
              <a:tblPr firstRow="1" bandRow="1">
                <a:tableStyleId>{5C22544A-7EE6-4342-B048-85BDC9FD1C3A}</a:tableStyleId>
              </a:tblPr>
              <a:tblGrid>
                <a:gridCol w="425541">
                  <a:extLst>
                    <a:ext uri="{9D8B030D-6E8A-4147-A177-3AD203B41FA5}">
                      <a16:colId xmlns:a16="http://schemas.microsoft.com/office/drawing/2014/main" val="2154815023"/>
                    </a:ext>
                  </a:extLst>
                </a:gridCol>
                <a:gridCol w="861080">
                  <a:extLst>
                    <a:ext uri="{9D8B030D-6E8A-4147-A177-3AD203B41FA5}">
                      <a16:colId xmlns:a16="http://schemas.microsoft.com/office/drawing/2014/main" val="3572431088"/>
                    </a:ext>
                  </a:extLst>
                </a:gridCol>
                <a:gridCol w="847545">
                  <a:extLst>
                    <a:ext uri="{9D8B030D-6E8A-4147-A177-3AD203B41FA5}">
                      <a16:colId xmlns:a16="http://schemas.microsoft.com/office/drawing/2014/main" val="2272372238"/>
                    </a:ext>
                  </a:extLst>
                </a:gridCol>
                <a:gridCol w="995945">
                  <a:extLst>
                    <a:ext uri="{9D8B030D-6E8A-4147-A177-3AD203B41FA5}">
                      <a16:colId xmlns:a16="http://schemas.microsoft.com/office/drawing/2014/main" val="465024823"/>
                    </a:ext>
                  </a:extLst>
                </a:gridCol>
                <a:gridCol w="868274">
                  <a:extLst>
                    <a:ext uri="{9D8B030D-6E8A-4147-A177-3AD203B41FA5}">
                      <a16:colId xmlns:a16="http://schemas.microsoft.com/office/drawing/2014/main" val="3912411152"/>
                    </a:ext>
                  </a:extLst>
                </a:gridCol>
                <a:gridCol w="950849">
                  <a:extLst>
                    <a:ext uri="{9D8B030D-6E8A-4147-A177-3AD203B41FA5}">
                      <a16:colId xmlns:a16="http://schemas.microsoft.com/office/drawing/2014/main" val="1115181657"/>
                    </a:ext>
                  </a:extLst>
                </a:gridCol>
                <a:gridCol w="802853">
                  <a:extLst>
                    <a:ext uri="{9D8B030D-6E8A-4147-A177-3AD203B41FA5}">
                      <a16:colId xmlns:a16="http://schemas.microsoft.com/office/drawing/2014/main" val="1387544093"/>
                    </a:ext>
                  </a:extLst>
                </a:gridCol>
                <a:gridCol w="985783">
                  <a:extLst>
                    <a:ext uri="{9D8B030D-6E8A-4147-A177-3AD203B41FA5}">
                      <a16:colId xmlns:a16="http://schemas.microsoft.com/office/drawing/2014/main" val="3860125346"/>
                    </a:ext>
                  </a:extLst>
                </a:gridCol>
                <a:gridCol w="995945">
                  <a:extLst>
                    <a:ext uri="{9D8B030D-6E8A-4147-A177-3AD203B41FA5}">
                      <a16:colId xmlns:a16="http://schemas.microsoft.com/office/drawing/2014/main" val="3854101383"/>
                    </a:ext>
                  </a:extLst>
                </a:gridCol>
                <a:gridCol w="914643">
                  <a:extLst>
                    <a:ext uri="{9D8B030D-6E8A-4147-A177-3AD203B41FA5}">
                      <a16:colId xmlns:a16="http://schemas.microsoft.com/office/drawing/2014/main" val="3669485228"/>
                    </a:ext>
                  </a:extLst>
                </a:gridCol>
                <a:gridCol w="1087408">
                  <a:extLst>
                    <a:ext uri="{9D8B030D-6E8A-4147-A177-3AD203B41FA5}">
                      <a16:colId xmlns:a16="http://schemas.microsoft.com/office/drawing/2014/main" val="2661805334"/>
                    </a:ext>
                  </a:extLst>
                </a:gridCol>
                <a:gridCol w="853667">
                  <a:extLst>
                    <a:ext uri="{9D8B030D-6E8A-4147-A177-3AD203B41FA5}">
                      <a16:colId xmlns:a16="http://schemas.microsoft.com/office/drawing/2014/main" val="1989666218"/>
                    </a:ext>
                  </a:extLst>
                </a:gridCol>
                <a:gridCol w="1148377">
                  <a:extLst>
                    <a:ext uri="{9D8B030D-6E8A-4147-A177-3AD203B41FA5}">
                      <a16:colId xmlns:a16="http://schemas.microsoft.com/office/drawing/2014/main" val="1899623565"/>
                    </a:ext>
                  </a:extLst>
                </a:gridCol>
              </a:tblGrid>
              <a:tr h="665693">
                <a:tc>
                  <a:txBody>
                    <a:bodyPr/>
                    <a:lstStyle/>
                    <a:p>
                      <a:pPr algn="ctr"/>
                      <a:r>
                        <a:rPr lang="en-US" sz="1200" dirty="0" err="1">
                          <a:solidFill>
                            <a:schemeClr val="tx1"/>
                          </a:solidFill>
                        </a:rPr>
                        <a:t>Sl</a:t>
                      </a:r>
                      <a:r>
                        <a:rPr lang="en-US" sz="1200" dirty="0">
                          <a:solidFill>
                            <a:schemeClr val="tx1"/>
                          </a:solidFill>
                        </a:rPr>
                        <a:t> No</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Project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Type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Purchaser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Size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Date of Booking</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Fees</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Amount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Total Amount Paid</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Mode of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Date of Transaction</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UTR Number</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Approve / Reject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838511">
                <a:tc>
                  <a:txBody>
                    <a:bodyPr/>
                    <a:lstStyle/>
                    <a:p>
                      <a:r>
                        <a:rPr lang="en-US" sz="1100" dirty="0">
                          <a:solidFill>
                            <a:schemeClr val="tx1"/>
                          </a:solidFill>
                        </a:rPr>
                        <a:t>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Kannimanike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Asdafsd</a:t>
                      </a:r>
                      <a:r>
                        <a:rPr lang="en-US" sz="1100" dirty="0">
                          <a:solidFill>
                            <a:schemeClr val="tx1"/>
                          </a:solidFill>
                        </a:rPr>
                        <a:t>  </a:t>
                      </a:r>
                      <a:r>
                        <a:rPr lang="en-US" sz="1100" dirty="0" err="1">
                          <a:solidFill>
                            <a:schemeClr val="tx1"/>
                          </a:solidFill>
                        </a:rPr>
                        <a:t>mgfdf</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Net Banking</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1236547</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759648">
                <a:tc>
                  <a:txBody>
                    <a:bodyPr/>
                    <a:lstStyle/>
                    <a:p>
                      <a:r>
                        <a:rPr lang="en-US" sz="1100" dirty="0">
                          <a:solidFill>
                            <a:schemeClr val="tx1"/>
                          </a:solidFill>
                        </a:rPr>
                        <a:t>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Bank Branch RTGS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7896541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759648">
                <a:tc>
                  <a:txBody>
                    <a:bodyPr/>
                    <a:lstStyle/>
                    <a:p>
                      <a:r>
                        <a:rPr lang="en-US" sz="1100" dirty="0">
                          <a:solidFill>
                            <a:schemeClr val="tx1"/>
                          </a:solidFill>
                        </a:rPr>
                        <a:t>3</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Bank Branch RTGS</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2546879</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759648">
                <a:tc>
                  <a:txBody>
                    <a:bodyPr/>
                    <a:lstStyle/>
                    <a:p>
                      <a:r>
                        <a:rPr lang="en-US" sz="1100" dirty="0">
                          <a:solidFill>
                            <a:schemeClr val="tx1"/>
                          </a:solidFill>
                        </a:rPr>
                        <a:t>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Kannimanike</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Bank Branch RTGS</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95123575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759648">
                <a:tc>
                  <a:txBody>
                    <a:bodyPr/>
                    <a:lstStyle/>
                    <a:p>
                      <a:r>
                        <a:rPr lang="en-US" sz="1100" dirty="0">
                          <a:solidFill>
                            <a:schemeClr val="tx1"/>
                          </a:solidFill>
                        </a:rPr>
                        <a:t>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Hunnegere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Villa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Asdafsd</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Net Banking</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67198452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bl>
          </a:graphicData>
        </a:graphic>
      </p:graphicFrame>
      <p:sp>
        <p:nvSpPr>
          <p:cNvPr id="6" name="Rectangle: Rounded Corners 5">
            <a:hlinkClick r:id="rId3" action="ppaction://hlinksldjump"/>
            <a:extLst>
              <a:ext uri="{FF2B5EF4-FFF2-40B4-BE49-F238E27FC236}">
                <a16:creationId xmlns:a16="http://schemas.microsoft.com/office/drawing/2014/main" id="{CB6FBAAF-7806-A10F-0839-8BEF82EC0C53}"/>
              </a:ext>
            </a:extLst>
          </p:cNvPr>
          <p:cNvSpPr/>
          <p:nvPr/>
        </p:nvSpPr>
        <p:spPr>
          <a:xfrm>
            <a:off x="6120881" y="6255427"/>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7" name="Rectangle: Rounded Corners 6">
            <a:hlinkClick r:id="rId4" action="ppaction://hlinksldjump"/>
            <a:extLst>
              <a:ext uri="{FF2B5EF4-FFF2-40B4-BE49-F238E27FC236}">
                <a16:creationId xmlns:a16="http://schemas.microsoft.com/office/drawing/2014/main" id="{2055A11F-8E3F-2ED6-77BC-8E9A22203327}"/>
              </a:ext>
            </a:extLst>
          </p:cNvPr>
          <p:cNvSpPr/>
          <p:nvPr/>
        </p:nvSpPr>
        <p:spPr>
          <a:xfrm>
            <a:off x="10944812" y="253251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26" name="Rectangle: Rounded Corners 25">
            <a:hlinkClick r:id="rId4" action="ppaction://hlinksldjump"/>
            <a:extLst>
              <a:ext uri="{FF2B5EF4-FFF2-40B4-BE49-F238E27FC236}">
                <a16:creationId xmlns:a16="http://schemas.microsoft.com/office/drawing/2014/main" id="{3DC40063-327E-752B-062A-BA59B5BC0FB6}"/>
              </a:ext>
            </a:extLst>
          </p:cNvPr>
          <p:cNvSpPr/>
          <p:nvPr/>
        </p:nvSpPr>
        <p:spPr>
          <a:xfrm>
            <a:off x="10944811" y="3309660"/>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27" name="Rectangle: Rounded Corners 26">
            <a:hlinkClick r:id="rId4" action="ppaction://hlinksldjump"/>
            <a:extLst>
              <a:ext uri="{FF2B5EF4-FFF2-40B4-BE49-F238E27FC236}">
                <a16:creationId xmlns:a16="http://schemas.microsoft.com/office/drawing/2014/main" id="{336509E4-5F34-7974-DE4E-DFBBC5D48FD9}"/>
              </a:ext>
            </a:extLst>
          </p:cNvPr>
          <p:cNvSpPr/>
          <p:nvPr/>
        </p:nvSpPr>
        <p:spPr>
          <a:xfrm>
            <a:off x="10944810" y="4126836"/>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28" name="Rectangle: Rounded Corners 27">
            <a:hlinkClick r:id="rId4" action="ppaction://hlinksldjump"/>
            <a:extLst>
              <a:ext uri="{FF2B5EF4-FFF2-40B4-BE49-F238E27FC236}">
                <a16:creationId xmlns:a16="http://schemas.microsoft.com/office/drawing/2014/main" id="{7EC629C0-F7A0-AC4E-5CB2-1359F25CB66F}"/>
              </a:ext>
            </a:extLst>
          </p:cNvPr>
          <p:cNvSpPr/>
          <p:nvPr/>
        </p:nvSpPr>
        <p:spPr>
          <a:xfrm>
            <a:off x="10944809" y="4901526"/>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29" name="Rectangle: Rounded Corners 28">
            <a:hlinkClick r:id="rId4" action="ppaction://hlinksldjump"/>
            <a:extLst>
              <a:ext uri="{FF2B5EF4-FFF2-40B4-BE49-F238E27FC236}">
                <a16:creationId xmlns:a16="http://schemas.microsoft.com/office/drawing/2014/main" id="{E2680083-76EB-3253-6D7E-E5C7059B6645}"/>
              </a:ext>
            </a:extLst>
          </p:cNvPr>
          <p:cNvSpPr/>
          <p:nvPr/>
        </p:nvSpPr>
        <p:spPr>
          <a:xfrm>
            <a:off x="10944809" y="5676216"/>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Tree>
    <p:extLst>
      <p:ext uri="{BB962C8B-B14F-4D97-AF65-F5344CB8AC3E}">
        <p14:creationId xmlns:p14="http://schemas.microsoft.com/office/powerpoint/2010/main" val="2274559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31F3CB-F8E5-B096-64AD-58C27F900A3F}"/>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966D24A3-DB79-8DD9-0761-0C9DA76940A6}"/>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5431988D-F6F2-08E6-7B58-9A9D2EE2920F}"/>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9127AB54-DF75-3D91-B38D-155E41A5825F}"/>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1FFB6237-CE25-FA09-698E-F58B8B3CE2A7}"/>
              </a:ext>
            </a:extLst>
          </p:cNvPr>
          <p:cNvGraphicFramePr>
            <a:graphicFrameLocks noGrp="1"/>
          </p:cNvGraphicFramePr>
          <p:nvPr>
            <p:extLst>
              <p:ext uri="{D42A27DB-BD31-4B8C-83A1-F6EECF244321}">
                <p14:modId xmlns:p14="http://schemas.microsoft.com/office/powerpoint/2010/main" val="735116326"/>
              </p:ext>
            </p:extLst>
          </p:nvPr>
        </p:nvGraphicFramePr>
        <p:xfrm>
          <a:off x="167952" y="1428460"/>
          <a:ext cx="3116424" cy="318516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228573">
                <a:tc>
                  <a:txBody>
                    <a:bodyPr/>
                    <a:lstStyle/>
                    <a:p>
                      <a:pPr algn="l"/>
                      <a:r>
                        <a:rPr lang="en-US" sz="1100" b="1" dirty="0">
                          <a:solidFill>
                            <a:schemeClr val="tx1"/>
                          </a:solidFill>
                        </a:rPr>
                        <a:t>Project Name</a:t>
                      </a:r>
                      <a:endParaRPr lang="en-IN" sz="11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b="0" dirty="0" err="1">
                          <a:solidFill>
                            <a:schemeClr val="tx1"/>
                          </a:solidFill>
                        </a:rPr>
                        <a:t>Kannimanike</a:t>
                      </a:r>
                      <a:r>
                        <a:rPr lang="en-US" sz="1100" b="0" dirty="0">
                          <a:solidFill>
                            <a:schemeClr val="tx1"/>
                          </a:solidFill>
                        </a:rPr>
                        <a:t> Phase1</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2070885"/>
                  </a:ext>
                </a:extLst>
              </a:tr>
              <a:tr h="2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Type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Apartment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220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Size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3 BHK</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202611">
                <a:tc>
                  <a:txBody>
                    <a:bodyPr/>
                    <a:lstStyle/>
                    <a:p>
                      <a:r>
                        <a:rPr lang="en-US" sz="1100" dirty="0">
                          <a:solidFill>
                            <a:schemeClr val="tx1"/>
                          </a:solidFill>
                        </a:rPr>
                        <a:t>Flat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709</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202611">
                <a:tc>
                  <a:txBody>
                    <a:bodyPr/>
                    <a:lstStyle/>
                    <a:p>
                      <a:r>
                        <a:rPr lang="en-US" sz="1100" dirty="0">
                          <a:solidFill>
                            <a:schemeClr val="tx1"/>
                          </a:solidFill>
                        </a:rPr>
                        <a:t>Block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Block 3</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202611">
                <a:tc>
                  <a:txBody>
                    <a:bodyPr/>
                    <a:lstStyle/>
                    <a:p>
                      <a:r>
                        <a:rPr lang="en-US" sz="1100" dirty="0">
                          <a:solidFill>
                            <a:schemeClr val="tx1"/>
                          </a:solidFill>
                        </a:rPr>
                        <a:t>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7 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202611">
                <a:tc>
                  <a:txBody>
                    <a:bodyPr/>
                    <a:lstStyle/>
                    <a:p>
                      <a:r>
                        <a:rPr lang="en-US" sz="1100" dirty="0">
                          <a:solidFill>
                            <a:schemeClr val="tx1"/>
                          </a:solidFill>
                        </a:rPr>
                        <a:t>Date of Booking</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202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Flat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33,50,000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287462">
                <a:tc>
                  <a:txBody>
                    <a:bodyPr/>
                    <a:lstStyle/>
                    <a:p>
                      <a:r>
                        <a:rPr lang="en-US" sz="1100" dirty="0">
                          <a:solidFill>
                            <a:schemeClr val="tx1"/>
                          </a:solidFill>
                        </a:rPr>
                        <a:t>Parking and Amenities charge</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202611">
                <a:tc>
                  <a:txBody>
                    <a:bodyPr/>
                    <a:lstStyle/>
                    <a:p>
                      <a:r>
                        <a:rPr lang="en-US" sz="1100" dirty="0">
                          <a:solidFill>
                            <a:schemeClr val="tx1"/>
                          </a:solidFill>
                        </a:rPr>
                        <a:t>Total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36,00,000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r h="287462">
                <a:tc>
                  <a:txBody>
                    <a:bodyPr/>
                    <a:lstStyle/>
                    <a:p>
                      <a:r>
                        <a:rPr lang="en-US" sz="1100" dirty="0">
                          <a:solidFill>
                            <a:schemeClr val="tx1"/>
                          </a:solidFill>
                        </a:rPr>
                        <a:t>Last date to Pay without Penalty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Apr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196815"/>
                  </a:ext>
                </a:extLst>
              </a:tr>
            </a:tbl>
          </a:graphicData>
        </a:graphic>
      </p:graphicFrame>
      <p:sp>
        <p:nvSpPr>
          <p:cNvPr id="15" name="Rectangle: Rounded Corners 14">
            <a:hlinkClick r:id="rId3" action="ppaction://hlinksldjump"/>
            <a:extLst>
              <a:ext uri="{FF2B5EF4-FFF2-40B4-BE49-F238E27FC236}">
                <a16:creationId xmlns:a16="http://schemas.microsoft.com/office/drawing/2014/main" id="{50133EB4-0E69-9404-4A24-04898BA45A75}"/>
              </a:ext>
            </a:extLst>
          </p:cNvPr>
          <p:cNvSpPr/>
          <p:nvPr/>
        </p:nvSpPr>
        <p:spPr>
          <a:xfrm>
            <a:off x="4693302" y="6374308"/>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Verified</a:t>
            </a:r>
            <a:endParaRPr lang="en-IN" sz="1400" dirty="0"/>
          </a:p>
        </p:txBody>
      </p:sp>
      <p:sp>
        <p:nvSpPr>
          <p:cNvPr id="22" name="Rectangle 21">
            <a:extLst>
              <a:ext uri="{FF2B5EF4-FFF2-40B4-BE49-F238E27FC236}">
                <a16:creationId xmlns:a16="http://schemas.microsoft.com/office/drawing/2014/main" id="{B6860845-B66B-FC9C-D632-B26F9FA928A9}"/>
              </a:ext>
            </a:extLst>
          </p:cNvPr>
          <p:cNvSpPr/>
          <p:nvPr/>
        </p:nvSpPr>
        <p:spPr>
          <a:xfrm>
            <a:off x="195943" y="1156996"/>
            <a:ext cx="3088433"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Details</a:t>
            </a:r>
            <a:endParaRPr lang="en-IN" dirty="0"/>
          </a:p>
        </p:txBody>
      </p:sp>
      <p:sp>
        <p:nvSpPr>
          <p:cNvPr id="24" name="Rectangle 23">
            <a:extLst>
              <a:ext uri="{FF2B5EF4-FFF2-40B4-BE49-F238E27FC236}">
                <a16:creationId xmlns:a16="http://schemas.microsoft.com/office/drawing/2014/main" id="{0B1C31A1-E9B9-F19B-25BE-F3D7DFB9CB77}"/>
              </a:ext>
            </a:extLst>
          </p:cNvPr>
          <p:cNvSpPr/>
          <p:nvPr/>
        </p:nvSpPr>
        <p:spPr>
          <a:xfrm>
            <a:off x="3652573" y="1156998"/>
            <a:ext cx="8220987"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Payment Details</a:t>
            </a:r>
            <a:endParaRPr lang="en-IN" dirty="0"/>
          </a:p>
        </p:txBody>
      </p:sp>
      <p:graphicFrame>
        <p:nvGraphicFramePr>
          <p:cNvPr id="25" name="Table 24">
            <a:extLst>
              <a:ext uri="{FF2B5EF4-FFF2-40B4-BE49-F238E27FC236}">
                <a16:creationId xmlns:a16="http://schemas.microsoft.com/office/drawing/2014/main" id="{8FB07A5F-9CF3-FD62-D4C9-79547F366D0E}"/>
              </a:ext>
            </a:extLst>
          </p:cNvPr>
          <p:cNvGraphicFramePr>
            <a:graphicFrameLocks noGrp="1"/>
          </p:cNvGraphicFramePr>
          <p:nvPr>
            <p:extLst>
              <p:ext uri="{D42A27DB-BD31-4B8C-83A1-F6EECF244321}">
                <p14:modId xmlns:p14="http://schemas.microsoft.com/office/powerpoint/2010/main" val="533090465"/>
              </p:ext>
            </p:extLst>
          </p:nvPr>
        </p:nvGraphicFramePr>
        <p:xfrm>
          <a:off x="167952" y="4619529"/>
          <a:ext cx="3116424" cy="205740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1953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Purchaser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err="1">
                          <a:solidFill>
                            <a:schemeClr val="tx1"/>
                          </a:solidFill>
                        </a:rPr>
                        <a:t>Mr</a:t>
                      </a:r>
                      <a:r>
                        <a:rPr lang="en-US" sz="1100" dirty="0">
                          <a:solidFill>
                            <a:schemeClr val="tx1"/>
                          </a:solidFill>
                        </a:rPr>
                        <a:t> Abcd Ghij</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195338">
                <a:tc>
                  <a:txBody>
                    <a:bodyPr/>
                    <a:lstStyle/>
                    <a:p>
                      <a:r>
                        <a:rPr lang="en-US" sz="1100" dirty="0">
                          <a:solidFill>
                            <a:schemeClr val="tx1"/>
                          </a:solidFill>
                        </a:rPr>
                        <a:t>Adhaar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98547 2563 2548</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195338">
                <a:tc>
                  <a:txBody>
                    <a:bodyPr/>
                    <a:lstStyle/>
                    <a:p>
                      <a:r>
                        <a:rPr lang="en-US" sz="1100" dirty="0">
                          <a:solidFill>
                            <a:schemeClr val="tx1"/>
                          </a:solidFill>
                        </a:rPr>
                        <a:t>PAN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ACDG2654A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321733">
                <a:tc>
                  <a:txBody>
                    <a:bodyPr/>
                    <a:lstStyle/>
                    <a:p>
                      <a:r>
                        <a:rPr lang="en-US" sz="1100" dirty="0">
                          <a:solidFill>
                            <a:schemeClr val="tx1"/>
                          </a:solidFill>
                        </a:rPr>
                        <a:t>Application Fee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321733">
                <a:tc>
                  <a:txBody>
                    <a:bodyPr/>
                    <a:lstStyle/>
                    <a:p>
                      <a:r>
                        <a:rPr lang="en-US" sz="1100" dirty="0">
                          <a:solidFill>
                            <a:schemeClr val="tx1"/>
                          </a:solidFill>
                        </a:rPr>
                        <a:t>Booking 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321733">
                <a:tc>
                  <a:txBody>
                    <a:bodyPr/>
                    <a:lstStyle/>
                    <a:p>
                      <a:r>
                        <a:rPr lang="en-US" sz="1100" dirty="0">
                          <a:solidFill>
                            <a:schemeClr val="tx1"/>
                          </a:solidFill>
                        </a:rPr>
                        <a:t>Balance Amount to be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33,50,000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bl>
          </a:graphicData>
        </a:graphic>
      </p:graphicFrame>
      <p:graphicFrame>
        <p:nvGraphicFramePr>
          <p:cNvPr id="26" name="Table 25">
            <a:extLst>
              <a:ext uri="{FF2B5EF4-FFF2-40B4-BE49-F238E27FC236}">
                <a16:creationId xmlns:a16="http://schemas.microsoft.com/office/drawing/2014/main" id="{29465089-D2AA-EBC0-352A-9BAA498FFDB1}"/>
              </a:ext>
            </a:extLst>
          </p:cNvPr>
          <p:cNvGraphicFramePr>
            <a:graphicFrameLocks noGrp="1"/>
          </p:cNvGraphicFramePr>
          <p:nvPr>
            <p:extLst>
              <p:ext uri="{D42A27DB-BD31-4B8C-83A1-F6EECF244321}">
                <p14:modId xmlns:p14="http://schemas.microsoft.com/office/powerpoint/2010/main" val="411723315"/>
              </p:ext>
            </p:extLst>
          </p:nvPr>
        </p:nvGraphicFramePr>
        <p:xfrm>
          <a:off x="3638939" y="1443626"/>
          <a:ext cx="8248265" cy="4103966"/>
        </p:xfrm>
        <a:graphic>
          <a:graphicData uri="http://schemas.openxmlformats.org/drawingml/2006/table">
            <a:tbl>
              <a:tblPr firstRow="1" bandRow="1">
                <a:tableStyleId>{5C22544A-7EE6-4342-B048-85BDC9FD1C3A}</a:tableStyleId>
              </a:tblPr>
              <a:tblGrid>
                <a:gridCol w="1069324">
                  <a:extLst>
                    <a:ext uri="{9D8B030D-6E8A-4147-A177-3AD203B41FA5}">
                      <a16:colId xmlns:a16="http://schemas.microsoft.com/office/drawing/2014/main" val="2154815023"/>
                    </a:ext>
                  </a:extLst>
                </a:gridCol>
                <a:gridCol w="1025563">
                  <a:extLst>
                    <a:ext uri="{9D8B030D-6E8A-4147-A177-3AD203B41FA5}">
                      <a16:colId xmlns:a16="http://schemas.microsoft.com/office/drawing/2014/main" val="3572431088"/>
                    </a:ext>
                  </a:extLst>
                </a:gridCol>
                <a:gridCol w="1025563">
                  <a:extLst>
                    <a:ext uri="{9D8B030D-6E8A-4147-A177-3AD203B41FA5}">
                      <a16:colId xmlns:a16="http://schemas.microsoft.com/office/drawing/2014/main" val="1368037662"/>
                    </a:ext>
                  </a:extLst>
                </a:gridCol>
                <a:gridCol w="1025563">
                  <a:extLst>
                    <a:ext uri="{9D8B030D-6E8A-4147-A177-3AD203B41FA5}">
                      <a16:colId xmlns:a16="http://schemas.microsoft.com/office/drawing/2014/main" val="379210865"/>
                    </a:ext>
                  </a:extLst>
                </a:gridCol>
                <a:gridCol w="1025563">
                  <a:extLst>
                    <a:ext uri="{9D8B030D-6E8A-4147-A177-3AD203B41FA5}">
                      <a16:colId xmlns:a16="http://schemas.microsoft.com/office/drawing/2014/main" val="1024920924"/>
                    </a:ext>
                  </a:extLst>
                </a:gridCol>
                <a:gridCol w="1025563">
                  <a:extLst>
                    <a:ext uri="{9D8B030D-6E8A-4147-A177-3AD203B41FA5}">
                      <a16:colId xmlns:a16="http://schemas.microsoft.com/office/drawing/2014/main" val="3047958244"/>
                    </a:ext>
                  </a:extLst>
                </a:gridCol>
                <a:gridCol w="1025563">
                  <a:extLst>
                    <a:ext uri="{9D8B030D-6E8A-4147-A177-3AD203B41FA5}">
                      <a16:colId xmlns:a16="http://schemas.microsoft.com/office/drawing/2014/main" val="1722537837"/>
                    </a:ext>
                  </a:extLst>
                </a:gridCol>
                <a:gridCol w="1025563">
                  <a:extLst>
                    <a:ext uri="{9D8B030D-6E8A-4147-A177-3AD203B41FA5}">
                      <a16:colId xmlns:a16="http://schemas.microsoft.com/office/drawing/2014/main" val="4045472129"/>
                    </a:ext>
                  </a:extLst>
                </a:gridCol>
              </a:tblGrid>
              <a:tr h="422498">
                <a:tc>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Application Fee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Amount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Installment 1</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2</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3</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4</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5</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519204">
                <a:tc>
                  <a:txBody>
                    <a:bodyPr/>
                    <a:lstStyle/>
                    <a:p>
                      <a:pPr algn="l"/>
                      <a:r>
                        <a:rPr lang="en-US" sz="1200" dirty="0">
                          <a:solidFill>
                            <a:schemeClr val="tx1"/>
                          </a:solidFill>
                        </a:rPr>
                        <a:t>Date of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439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484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Mode of Payment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Bank Transfer</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403756">
                <a:tc>
                  <a:txBody>
                    <a:bodyPr/>
                    <a:lstStyle/>
                    <a:p>
                      <a:r>
                        <a:rPr lang="en-US" sz="1100" dirty="0">
                          <a:solidFill>
                            <a:schemeClr val="tx1"/>
                          </a:solidFill>
                        </a:rPr>
                        <a:t>Bank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SBI</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403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Branch</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484590">
                <a:tc>
                  <a:txBody>
                    <a:bodyPr/>
                    <a:lstStyle/>
                    <a:p>
                      <a:r>
                        <a:rPr lang="en-US" sz="1100" dirty="0">
                          <a:solidFill>
                            <a:schemeClr val="tx1"/>
                          </a:solidFill>
                        </a:rPr>
                        <a:t>IFSC</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100" dirty="0">
                          <a:solidFill>
                            <a:schemeClr val="tx1"/>
                          </a:solidFill>
                        </a:rPr>
                        <a:t>SBIN2154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484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Transaction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12365487954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403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Attachment</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bl>
          </a:graphicData>
        </a:graphic>
      </p:graphicFrame>
      <p:sp>
        <p:nvSpPr>
          <p:cNvPr id="27" name="Rectangle: Beveled 26">
            <a:extLst>
              <a:ext uri="{FF2B5EF4-FFF2-40B4-BE49-F238E27FC236}">
                <a16:creationId xmlns:a16="http://schemas.microsoft.com/office/drawing/2014/main" id="{A99B12DC-E5D2-2172-7E79-F5089787B4B9}"/>
              </a:ext>
            </a:extLst>
          </p:cNvPr>
          <p:cNvSpPr/>
          <p:nvPr/>
        </p:nvSpPr>
        <p:spPr>
          <a:xfrm>
            <a:off x="5821906" y="5194110"/>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28" name="Arrow: Left 27">
            <a:hlinkClick r:id="rId4" action="ppaction://hlinksldjump"/>
            <a:extLst>
              <a:ext uri="{FF2B5EF4-FFF2-40B4-BE49-F238E27FC236}">
                <a16:creationId xmlns:a16="http://schemas.microsoft.com/office/drawing/2014/main" id="{5A36BF58-AD6E-67C4-3368-B48F87A9EBD6}"/>
              </a:ext>
            </a:extLst>
          </p:cNvPr>
          <p:cNvSpPr/>
          <p:nvPr/>
        </p:nvSpPr>
        <p:spPr>
          <a:xfrm>
            <a:off x="167952" y="633522"/>
            <a:ext cx="569166" cy="39188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1412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1288EC-5C86-87C9-4373-752E2AE2DAE2}"/>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E3B5E31A-7A90-8726-8BD4-EBA9BB900412}"/>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B65CEE6D-B1D6-669D-8584-7818865ACA8E}"/>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A26FD2DA-D97C-FEDC-1137-4175AB044B0C}"/>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5DC68E87-567D-7F0F-84B0-315D9C5519F4}"/>
              </a:ext>
            </a:extLst>
          </p:cNvPr>
          <p:cNvGraphicFramePr>
            <a:graphicFrameLocks noGrp="1"/>
          </p:cNvGraphicFramePr>
          <p:nvPr/>
        </p:nvGraphicFramePr>
        <p:xfrm>
          <a:off x="177282" y="1606075"/>
          <a:ext cx="11737910" cy="4547500"/>
        </p:xfrm>
        <a:graphic>
          <a:graphicData uri="http://schemas.openxmlformats.org/drawingml/2006/table">
            <a:tbl>
              <a:tblPr firstRow="1" bandRow="1">
                <a:tableStyleId>{5C22544A-7EE6-4342-B048-85BDC9FD1C3A}</a:tableStyleId>
              </a:tblPr>
              <a:tblGrid>
                <a:gridCol w="425541">
                  <a:extLst>
                    <a:ext uri="{9D8B030D-6E8A-4147-A177-3AD203B41FA5}">
                      <a16:colId xmlns:a16="http://schemas.microsoft.com/office/drawing/2014/main" val="2154815023"/>
                    </a:ext>
                  </a:extLst>
                </a:gridCol>
                <a:gridCol w="861080">
                  <a:extLst>
                    <a:ext uri="{9D8B030D-6E8A-4147-A177-3AD203B41FA5}">
                      <a16:colId xmlns:a16="http://schemas.microsoft.com/office/drawing/2014/main" val="3572431088"/>
                    </a:ext>
                  </a:extLst>
                </a:gridCol>
                <a:gridCol w="847545">
                  <a:extLst>
                    <a:ext uri="{9D8B030D-6E8A-4147-A177-3AD203B41FA5}">
                      <a16:colId xmlns:a16="http://schemas.microsoft.com/office/drawing/2014/main" val="2272372238"/>
                    </a:ext>
                  </a:extLst>
                </a:gridCol>
                <a:gridCol w="995945">
                  <a:extLst>
                    <a:ext uri="{9D8B030D-6E8A-4147-A177-3AD203B41FA5}">
                      <a16:colId xmlns:a16="http://schemas.microsoft.com/office/drawing/2014/main" val="465024823"/>
                    </a:ext>
                  </a:extLst>
                </a:gridCol>
                <a:gridCol w="868274">
                  <a:extLst>
                    <a:ext uri="{9D8B030D-6E8A-4147-A177-3AD203B41FA5}">
                      <a16:colId xmlns:a16="http://schemas.microsoft.com/office/drawing/2014/main" val="3912411152"/>
                    </a:ext>
                  </a:extLst>
                </a:gridCol>
                <a:gridCol w="950849">
                  <a:extLst>
                    <a:ext uri="{9D8B030D-6E8A-4147-A177-3AD203B41FA5}">
                      <a16:colId xmlns:a16="http://schemas.microsoft.com/office/drawing/2014/main" val="1115181657"/>
                    </a:ext>
                  </a:extLst>
                </a:gridCol>
                <a:gridCol w="802853">
                  <a:extLst>
                    <a:ext uri="{9D8B030D-6E8A-4147-A177-3AD203B41FA5}">
                      <a16:colId xmlns:a16="http://schemas.microsoft.com/office/drawing/2014/main" val="1387544093"/>
                    </a:ext>
                  </a:extLst>
                </a:gridCol>
                <a:gridCol w="985783">
                  <a:extLst>
                    <a:ext uri="{9D8B030D-6E8A-4147-A177-3AD203B41FA5}">
                      <a16:colId xmlns:a16="http://schemas.microsoft.com/office/drawing/2014/main" val="3860125346"/>
                    </a:ext>
                  </a:extLst>
                </a:gridCol>
                <a:gridCol w="995945">
                  <a:extLst>
                    <a:ext uri="{9D8B030D-6E8A-4147-A177-3AD203B41FA5}">
                      <a16:colId xmlns:a16="http://schemas.microsoft.com/office/drawing/2014/main" val="3854101383"/>
                    </a:ext>
                  </a:extLst>
                </a:gridCol>
                <a:gridCol w="914643">
                  <a:extLst>
                    <a:ext uri="{9D8B030D-6E8A-4147-A177-3AD203B41FA5}">
                      <a16:colId xmlns:a16="http://schemas.microsoft.com/office/drawing/2014/main" val="3669485228"/>
                    </a:ext>
                  </a:extLst>
                </a:gridCol>
                <a:gridCol w="1087408">
                  <a:extLst>
                    <a:ext uri="{9D8B030D-6E8A-4147-A177-3AD203B41FA5}">
                      <a16:colId xmlns:a16="http://schemas.microsoft.com/office/drawing/2014/main" val="2661805334"/>
                    </a:ext>
                  </a:extLst>
                </a:gridCol>
                <a:gridCol w="853667">
                  <a:extLst>
                    <a:ext uri="{9D8B030D-6E8A-4147-A177-3AD203B41FA5}">
                      <a16:colId xmlns:a16="http://schemas.microsoft.com/office/drawing/2014/main" val="1989666218"/>
                    </a:ext>
                  </a:extLst>
                </a:gridCol>
                <a:gridCol w="1148377">
                  <a:extLst>
                    <a:ext uri="{9D8B030D-6E8A-4147-A177-3AD203B41FA5}">
                      <a16:colId xmlns:a16="http://schemas.microsoft.com/office/drawing/2014/main" val="1899623565"/>
                    </a:ext>
                  </a:extLst>
                </a:gridCol>
              </a:tblGrid>
              <a:tr h="665693">
                <a:tc>
                  <a:txBody>
                    <a:bodyPr/>
                    <a:lstStyle/>
                    <a:p>
                      <a:pPr algn="ctr"/>
                      <a:r>
                        <a:rPr lang="en-US" sz="1200" dirty="0" err="1">
                          <a:solidFill>
                            <a:schemeClr val="tx1"/>
                          </a:solidFill>
                        </a:rPr>
                        <a:t>Sl</a:t>
                      </a:r>
                      <a:r>
                        <a:rPr lang="en-US" sz="1200" dirty="0">
                          <a:solidFill>
                            <a:schemeClr val="tx1"/>
                          </a:solidFill>
                        </a:rPr>
                        <a:t> No</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Project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Type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Purchaser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Size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Date of Booking</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Fees</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Amount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Total Amount Paid</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Mode of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Date of Transaction</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UTR Number</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Approve / Reject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838511">
                <a:tc>
                  <a:txBody>
                    <a:bodyPr/>
                    <a:lstStyle/>
                    <a:p>
                      <a:r>
                        <a:rPr lang="en-US" sz="1100" dirty="0">
                          <a:solidFill>
                            <a:schemeClr val="tx1"/>
                          </a:solidFill>
                        </a:rPr>
                        <a:t>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Kannimanike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Asdafsd</a:t>
                      </a:r>
                      <a:r>
                        <a:rPr lang="en-US" sz="1100" dirty="0">
                          <a:solidFill>
                            <a:schemeClr val="tx1"/>
                          </a:solidFill>
                        </a:rPr>
                        <a:t>  </a:t>
                      </a:r>
                      <a:r>
                        <a:rPr lang="en-US" sz="1100" dirty="0" err="1">
                          <a:solidFill>
                            <a:schemeClr val="tx1"/>
                          </a:solidFill>
                        </a:rPr>
                        <a:t>mgfdf</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Net Banking</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1236547</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759648">
                <a:tc>
                  <a:txBody>
                    <a:bodyPr/>
                    <a:lstStyle/>
                    <a:p>
                      <a:r>
                        <a:rPr lang="en-US" sz="1100" dirty="0">
                          <a:solidFill>
                            <a:schemeClr val="tx1"/>
                          </a:solidFill>
                        </a:rPr>
                        <a:t>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Bank Branch RTGS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7896541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759648">
                <a:tc>
                  <a:txBody>
                    <a:bodyPr/>
                    <a:lstStyle/>
                    <a:p>
                      <a:r>
                        <a:rPr lang="en-US" sz="1100" dirty="0">
                          <a:solidFill>
                            <a:schemeClr val="tx1"/>
                          </a:solidFill>
                        </a:rPr>
                        <a:t>3</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Bank Branch RTGS</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2546879</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759648">
                <a:tc>
                  <a:txBody>
                    <a:bodyPr/>
                    <a:lstStyle/>
                    <a:p>
                      <a:r>
                        <a:rPr lang="en-US" sz="1100" dirty="0">
                          <a:solidFill>
                            <a:schemeClr val="tx1"/>
                          </a:solidFill>
                        </a:rPr>
                        <a:t>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Kannimanike</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Bank Branch RTGS</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95123575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759648">
                <a:tc>
                  <a:txBody>
                    <a:bodyPr/>
                    <a:lstStyle/>
                    <a:p>
                      <a:r>
                        <a:rPr lang="en-US" sz="1100" dirty="0">
                          <a:solidFill>
                            <a:schemeClr val="tx1"/>
                          </a:solidFill>
                        </a:rPr>
                        <a:t>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Hunnegere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Villa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Asdafsd</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Net Banking</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67198452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bl>
          </a:graphicData>
        </a:graphic>
      </p:graphicFrame>
      <p:sp>
        <p:nvSpPr>
          <p:cNvPr id="6" name="Rectangle: Rounded Corners 5">
            <a:hlinkClick r:id="rId3" action="ppaction://hlinksldjump"/>
            <a:extLst>
              <a:ext uri="{FF2B5EF4-FFF2-40B4-BE49-F238E27FC236}">
                <a16:creationId xmlns:a16="http://schemas.microsoft.com/office/drawing/2014/main" id="{6DE5D34B-919F-BB64-EA79-65CCF7BAF6AD}"/>
              </a:ext>
            </a:extLst>
          </p:cNvPr>
          <p:cNvSpPr/>
          <p:nvPr/>
        </p:nvSpPr>
        <p:spPr>
          <a:xfrm>
            <a:off x="6120881" y="6255427"/>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7" name="Rectangle: Rounded Corners 6">
            <a:hlinkClick r:id="rId4" action="ppaction://hlinksldjump"/>
            <a:extLst>
              <a:ext uri="{FF2B5EF4-FFF2-40B4-BE49-F238E27FC236}">
                <a16:creationId xmlns:a16="http://schemas.microsoft.com/office/drawing/2014/main" id="{E4265949-BF6E-73A4-87C1-ADFC8F16F8A9}"/>
              </a:ext>
            </a:extLst>
          </p:cNvPr>
          <p:cNvSpPr/>
          <p:nvPr/>
        </p:nvSpPr>
        <p:spPr>
          <a:xfrm>
            <a:off x="10944812" y="253251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8" name="Rectangle: Rounded Corners 7">
            <a:hlinkClick r:id="rId4" action="ppaction://hlinksldjump"/>
            <a:extLst>
              <a:ext uri="{FF2B5EF4-FFF2-40B4-BE49-F238E27FC236}">
                <a16:creationId xmlns:a16="http://schemas.microsoft.com/office/drawing/2014/main" id="{1BFDAC06-6C20-1C2E-8496-3FFD80EA7CD8}"/>
              </a:ext>
            </a:extLst>
          </p:cNvPr>
          <p:cNvSpPr/>
          <p:nvPr/>
        </p:nvSpPr>
        <p:spPr>
          <a:xfrm>
            <a:off x="10944811" y="3351859"/>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9" name="Rectangle: Rounded Corners 8">
            <a:hlinkClick r:id="rId4" action="ppaction://hlinksldjump"/>
            <a:extLst>
              <a:ext uri="{FF2B5EF4-FFF2-40B4-BE49-F238E27FC236}">
                <a16:creationId xmlns:a16="http://schemas.microsoft.com/office/drawing/2014/main" id="{5D101860-DE10-D1A7-CDE3-C5A74CC5E9C1}"/>
              </a:ext>
            </a:extLst>
          </p:cNvPr>
          <p:cNvSpPr/>
          <p:nvPr/>
        </p:nvSpPr>
        <p:spPr>
          <a:xfrm>
            <a:off x="10944810" y="4171205"/>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0" name="Rectangle: Rounded Corners 9">
            <a:hlinkClick r:id="rId4" action="ppaction://hlinksldjump"/>
            <a:extLst>
              <a:ext uri="{FF2B5EF4-FFF2-40B4-BE49-F238E27FC236}">
                <a16:creationId xmlns:a16="http://schemas.microsoft.com/office/drawing/2014/main" id="{21F52838-AD12-7045-7F76-69260DA0C4B1}"/>
              </a:ext>
            </a:extLst>
          </p:cNvPr>
          <p:cNvSpPr/>
          <p:nvPr/>
        </p:nvSpPr>
        <p:spPr>
          <a:xfrm>
            <a:off x="10944810" y="4895818"/>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1" name="Rectangle: Rounded Corners 10">
            <a:hlinkClick r:id="rId4" action="ppaction://hlinksldjump"/>
            <a:extLst>
              <a:ext uri="{FF2B5EF4-FFF2-40B4-BE49-F238E27FC236}">
                <a16:creationId xmlns:a16="http://schemas.microsoft.com/office/drawing/2014/main" id="{DA4592D7-10AC-9C6D-4EC8-6373B20FA3D2}"/>
              </a:ext>
            </a:extLst>
          </p:cNvPr>
          <p:cNvSpPr/>
          <p:nvPr/>
        </p:nvSpPr>
        <p:spPr>
          <a:xfrm>
            <a:off x="10944810" y="5620431"/>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Tree>
    <p:extLst>
      <p:ext uri="{BB962C8B-B14F-4D97-AF65-F5344CB8AC3E}">
        <p14:creationId xmlns:p14="http://schemas.microsoft.com/office/powerpoint/2010/main" val="40872377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B6C83E-2FC6-C22B-A51D-47A4FE51B583}"/>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C425CBDF-CE7F-BED8-726A-05A8C799E192}"/>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46C6E1BB-FFD4-BEDF-7661-29F5747622EC}"/>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61F78CF4-6992-675A-1B88-E52511CECBFE}"/>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D1B2BBD2-D2CA-FE04-5641-8D6A86479664}"/>
              </a:ext>
            </a:extLst>
          </p:cNvPr>
          <p:cNvGraphicFramePr>
            <a:graphicFrameLocks noGrp="1"/>
          </p:cNvGraphicFramePr>
          <p:nvPr/>
        </p:nvGraphicFramePr>
        <p:xfrm>
          <a:off x="167952" y="1428460"/>
          <a:ext cx="3116424" cy="318516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228573">
                <a:tc>
                  <a:txBody>
                    <a:bodyPr/>
                    <a:lstStyle/>
                    <a:p>
                      <a:pPr algn="l"/>
                      <a:r>
                        <a:rPr lang="en-US" sz="1100" b="1" dirty="0">
                          <a:solidFill>
                            <a:schemeClr val="tx1"/>
                          </a:solidFill>
                        </a:rPr>
                        <a:t>Project Name</a:t>
                      </a:r>
                      <a:endParaRPr lang="en-IN" sz="11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b="0" dirty="0" err="1">
                          <a:solidFill>
                            <a:schemeClr val="tx1"/>
                          </a:solidFill>
                        </a:rPr>
                        <a:t>Kannimanike</a:t>
                      </a:r>
                      <a:r>
                        <a:rPr lang="en-US" sz="1100" b="0" dirty="0">
                          <a:solidFill>
                            <a:schemeClr val="tx1"/>
                          </a:solidFill>
                        </a:rPr>
                        <a:t> Phase1</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2070885"/>
                  </a:ext>
                </a:extLst>
              </a:tr>
              <a:tr h="2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Type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Apartment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220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Size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3 BHK</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202611">
                <a:tc>
                  <a:txBody>
                    <a:bodyPr/>
                    <a:lstStyle/>
                    <a:p>
                      <a:r>
                        <a:rPr lang="en-US" sz="1100" dirty="0">
                          <a:solidFill>
                            <a:schemeClr val="tx1"/>
                          </a:solidFill>
                        </a:rPr>
                        <a:t>Flat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709</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202611">
                <a:tc>
                  <a:txBody>
                    <a:bodyPr/>
                    <a:lstStyle/>
                    <a:p>
                      <a:r>
                        <a:rPr lang="en-US" sz="1100" dirty="0">
                          <a:solidFill>
                            <a:schemeClr val="tx1"/>
                          </a:solidFill>
                        </a:rPr>
                        <a:t>Block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Block 3</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202611">
                <a:tc>
                  <a:txBody>
                    <a:bodyPr/>
                    <a:lstStyle/>
                    <a:p>
                      <a:r>
                        <a:rPr lang="en-US" sz="1100" dirty="0">
                          <a:solidFill>
                            <a:schemeClr val="tx1"/>
                          </a:solidFill>
                        </a:rPr>
                        <a:t>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7 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202611">
                <a:tc>
                  <a:txBody>
                    <a:bodyPr/>
                    <a:lstStyle/>
                    <a:p>
                      <a:r>
                        <a:rPr lang="en-US" sz="1100" dirty="0">
                          <a:solidFill>
                            <a:schemeClr val="tx1"/>
                          </a:solidFill>
                        </a:rPr>
                        <a:t>Date of Booking</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202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Flat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33,50,000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287462">
                <a:tc>
                  <a:txBody>
                    <a:bodyPr/>
                    <a:lstStyle/>
                    <a:p>
                      <a:r>
                        <a:rPr lang="en-US" sz="1100" dirty="0">
                          <a:solidFill>
                            <a:schemeClr val="tx1"/>
                          </a:solidFill>
                        </a:rPr>
                        <a:t>Parking and Amenities charge</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202611">
                <a:tc>
                  <a:txBody>
                    <a:bodyPr/>
                    <a:lstStyle/>
                    <a:p>
                      <a:r>
                        <a:rPr lang="en-US" sz="1100" dirty="0">
                          <a:solidFill>
                            <a:schemeClr val="tx1"/>
                          </a:solidFill>
                        </a:rPr>
                        <a:t>Total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36,00,000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r h="287462">
                <a:tc>
                  <a:txBody>
                    <a:bodyPr/>
                    <a:lstStyle/>
                    <a:p>
                      <a:r>
                        <a:rPr lang="en-US" sz="1100" dirty="0">
                          <a:solidFill>
                            <a:schemeClr val="tx1"/>
                          </a:solidFill>
                        </a:rPr>
                        <a:t>Last date to Pay without Penalty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Apr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196815"/>
                  </a:ext>
                </a:extLst>
              </a:tr>
            </a:tbl>
          </a:graphicData>
        </a:graphic>
      </p:graphicFrame>
      <p:sp>
        <p:nvSpPr>
          <p:cNvPr id="15" name="Rectangle: Rounded Corners 14">
            <a:hlinkClick r:id="rId3" action="ppaction://hlinksldjump"/>
            <a:extLst>
              <a:ext uri="{FF2B5EF4-FFF2-40B4-BE49-F238E27FC236}">
                <a16:creationId xmlns:a16="http://schemas.microsoft.com/office/drawing/2014/main" id="{C669314F-1BD6-4CA8-AFD1-E16E6B8DBE03}"/>
              </a:ext>
            </a:extLst>
          </p:cNvPr>
          <p:cNvSpPr/>
          <p:nvPr/>
        </p:nvSpPr>
        <p:spPr>
          <a:xfrm>
            <a:off x="4693302" y="6374308"/>
            <a:ext cx="1212976" cy="371725"/>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Verified</a:t>
            </a:r>
            <a:endParaRPr lang="en-IN" sz="1400" dirty="0"/>
          </a:p>
        </p:txBody>
      </p:sp>
      <p:sp>
        <p:nvSpPr>
          <p:cNvPr id="22" name="Rectangle 21">
            <a:extLst>
              <a:ext uri="{FF2B5EF4-FFF2-40B4-BE49-F238E27FC236}">
                <a16:creationId xmlns:a16="http://schemas.microsoft.com/office/drawing/2014/main" id="{8C0235A5-3427-B09E-696C-C88B60F8A8AC}"/>
              </a:ext>
            </a:extLst>
          </p:cNvPr>
          <p:cNvSpPr/>
          <p:nvPr/>
        </p:nvSpPr>
        <p:spPr>
          <a:xfrm>
            <a:off x="195943" y="1156996"/>
            <a:ext cx="3088433"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Details</a:t>
            </a:r>
            <a:endParaRPr lang="en-IN" dirty="0"/>
          </a:p>
        </p:txBody>
      </p:sp>
      <p:sp>
        <p:nvSpPr>
          <p:cNvPr id="24" name="Rectangle 23">
            <a:extLst>
              <a:ext uri="{FF2B5EF4-FFF2-40B4-BE49-F238E27FC236}">
                <a16:creationId xmlns:a16="http://schemas.microsoft.com/office/drawing/2014/main" id="{76BFA294-4CFF-CF6F-C9B2-0B4B1EDA37B3}"/>
              </a:ext>
            </a:extLst>
          </p:cNvPr>
          <p:cNvSpPr/>
          <p:nvPr/>
        </p:nvSpPr>
        <p:spPr>
          <a:xfrm>
            <a:off x="3652573" y="1147667"/>
            <a:ext cx="8220987"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Payment Details</a:t>
            </a:r>
            <a:endParaRPr lang="en-IN" dirty="0"/>
          </a:p>
        </p:txBody>
      </p:sp>
      <p:graphicFrame>
        <p:nvGraphicFramePr>
          <p:cNvPr id="25" name="Table 24">
            <a:extLst>
              <a:ext uri="{FF2B5EF4-FFF2-40B4-BE49-F238E27FC236}">
                <a16:creationId xmlns:a16="http://schemas.microsoft.com/office/drawing/2014/main" id="{1F213E2D-52AB-5F37-2F4A-276C2B996EFF}"/>
              </a:ext>
            </a:extLst>
          </p:cNvPr>
          <p:cNvGraphicFramePr>
            <a:graphicFrameLocks noGrp="1"/>
          </p:cNvGraphicFramePr>
          <p:nvPr>
            <p:extLst>
              <p:ext uri="{D42A27DB-BD31-4B8C-83A1-F6EECF244321}">
                <p14:modId xmlns:p14="http://schemas.microsoft.com/office/powerpoint/2010/main" val="3849562260"/>
              </p:ext>
            </p:extLst>
          </p:nvPr>
        </p:nvGraphicFramePr>
        <p:xfrm>
          <a:off x="167952" y="4619529"/>
          <a:ext cx="3116424" cy="205740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1953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Purchaser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err="1">
                          <a:solidFill>
                            <a:schemeClr val="tx1"/>
                          </a:solidFill>
                        </a:rPr>
                        <a:t>Mr</a:t>
                      </a:r>
                      <a:r>
                        <a:rPr lang="en-US" sz="1100" dirty="0">
                          <a:solidFill>
                            <a:schemeClr val="tx1"/>
                          </a:solidFill>
                        </a:rPr>
                        <a:t> Abcd Ghij</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195338">
                <a:tc>
                  <a:txBody>
                    <a:bodyPr/>
                    <a:lstStyle/>
                    <a:p>
                      <a:r>
                        <a:rPr lang="en-US" sz="1100" dirty="0">
                          <a:solidFill>
                            <a:schemeClr val="tx1"/>
                          </a:solidFill>
                        </a:rPr>
                        <a:t>Adhaar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98547 2563 2548</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195338">
                <a:tc>
                  <a:txBody>
                    <a:bodyPr/>
                    <a:lstStyle/>
                    <a:p>
                      <a:r>
                        <a:rPr lang="en-US" sz="1100" dirty="0">
                          <a:solidFill>
                            <a:schemeClr val="tx1"/>
                          </a:solidFill>
                        </a:rPr>
                        <a:t>PAN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ACDG2654A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321733">
                <a:tc>
                  <a:txBody>
                    <a:bodyPr/>
                    <a:lstStyle/>
                    <a:p>
                      <a:r>
                        <a:rPr lang="en-US" sz="1100" dirty="0">
                          <a:solidFill>
                            <a:schemeClr val="tx1"/>
                          </a:solidFill>
                        </a:rPr>
                        <a:t>Application Fee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321733">
                <a:tc>
                  <a:txBody>
                    <a:bodyPr/>
                    <a:lstStyle/>
                    <a:p>
                      <a:r>
                        <a:rPr lang="en-US" sz="1100" dirty="0">
                          <a:solidFill>
                            <a:schemeClr val="tx1"/>
                          </a:solidFill>
                        </a:rPr>
                        <a:t>Booking 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321733">
                <a:tc>
                  <a:txBody>
                    <a:bodyPr/>
                    <a:lstStyle/>
                    <a:p>
                      <a:r>
                        <a:rPr lang="en-US" sz="1100" dirty="0">
                          <a:solidFill>
                            <a:schemeClr val="tx1"/>
                          </a:solidFill>
                        </a:rPr>
                        <a:t>Balance Amount to be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15,50,000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bl>
          </a:graphicData>
        </a:graphic>
      </p:graphicFrame>
      <p:graphicFrame>
        <p:nvGraphicFramePr>
          <p:cNvPr id="26" name="Table 25">
            <a:extLst>
              <a:ext uri="{FF2B5EF4-FFF2-40B4-BE49-F238E27FC236}">
                <a16:creationId xmlns:a16="http://schemas.microsoft.com/office/drawing/2014/main" id="{5A5BACE9-D817-BA68-8E4E-8E4B148FC649}"/>
              </a:ext>
            </a:extLst>
          </p:cNvPr>
          <p:cNvGraphicFramePr>
            <a:graphicFrameLocks noGrp="1"/>
          </p:cNvGraphicFramePr>
          <p:nvPr>
            <p:extLst>
              <p:ext uri="{D42A27DB-BD31-4B8C-83A1-F6EECF244321}">
                <p14:modId xmlns:p14="http://schemas.microsoft.com/office/powerpoint/2010/main" val="3638552662"/>
              </p:ext>
            </p:extLst>
          </p:nvPr>
        </p:nvGraphicFramePr>
        <p:xfrm>
          <a:off x="3638939" y="1434295"/>
          <a:ext cx="8248265" cy="4698326"/>
        </p:xfrm>
        <a:graphic>
          <a:graphicData uri="http://schemas.openxmlformats.org/drawingml/2006/table">
            <a:tbl>
              <a:tblPr firstRow="1" bandRow="1">
                <a:tableStyleId>{5C22544A-7EE6-4342-B048-85BDC9FD1C3A}</a:tableStyleId>
              </a:tblPr>
              <a:tblGrid>
                <a:gridCol w="1069324">
                  <a:extLst>
                    <a:ext uri="{9D8B030D-6E8A-4147-A177-3AD203B41FA5}">
                      <a16:colId xmlns:a16="http://schemas.microsoft.com/office/drawing/2014/main" val="2154815023"/>
                    </a:ext>
                  </a:extLst>
                </a:gridCol>
                <a:gridCol w="1025563">
                  <a:extLst>
                    <a:ext uri="{9D8B030D-6E8A-4147-A177-3AD203B41FA5}">
                      <a16:colId xmlns:a16="http://schemas.microsoft.com/office/drawing/2014/main" val="3572431088"/>
                    </a:ext>
                  </a:extLst>
                </a:gridCol>
                <a:gridCol w="1025563">
                  <a:extLst>
                    <a:ext uri="{9D8B030D-6E8A-4147-A177-3AD203B41FA5}">
                      <a16:colId xmlns:a16="http://schemas.microsoft.com/office/drawing/2014/main" val="1368037662"/>
                    </a:ext>
                  </a:extLst>
                </a:gridCol>
                <a:gridCol w="1025563">
                  <a:extLst>
                    <a:ext uri="{9D8B030D-6E8A-4147-A177-3AD203B41FA5}">
                      <a16:colId xmlns:a16="http://schemas.microsoft.com/office/drawing/2014/main" val="379210865"/>
                    </a:ext>
                  </a:extLst>
                </a:gridCol>
                <a:gridCol w="1025563">
                  <a:extLst>
                    <a:ext uri="{9D8B030D-6E8A-4147-A177-3AD203B41FA5}">
                      <a16:colId xmlns:a16="http://schemas.microsoft.com/office/drawing/2014/main" val="1024920924"/>
                    </a:ext>
                  </a:extLst>
                </a:gridCol>
                <a:gridCol w="1025563">
                  <a:extLst>
                    <a:ext uri="{9D8B030D-6E8A-4147-A177-3AD203B41FA5}">
                      <a16:colId xmlns:a16="http://schemas.microsoft.com/office/drawing/2014/main" val="3047958244"/>
                    </a:ext>
                  </a:extLst>
                </a:gridCol>
                <a:gridCol w="1025563">
                  <a:extLst>
                    <a:ext uri="{9D8B030D-6E8A-4147-A177-3AD203B41FA5}">
                      <a16:colId xmlns:a16="http://schemas.microsoft.com/office/drawing/2014/main" val="1722537837"/>
                    </a:ext>
                  </a:extLst>
                </a:gridCol>
                <a:gridCol w="1025563">
                  <a:extLst>
                    <a:ext uri="{9D8B030D-6E8A-4147-A177-3AD203B41FA5}">
                      <a16:colId xmlns:a16="http://schemas.microsoft.com/office/drawing/2014/main" val="4045472129"/>
                    </a:ext>
                  </a:extLst>
                </a:gridCol>
              </a:tblGrid>
              <a:tr h="422498">
                <a:tc>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Application Fee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Amount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Installment 1</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2</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3</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4</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5</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519204">
                <a:tc>
                  <a:txBody>
                    <a:bodyPr/>
                    <a:lstStyle/>
                    <a:p>
                      <a:pPr algn="l"/>
                      <a:r>
                        <a:rPr lang="en-US" sz="1200" dirty="0">
                          <a:solidFill>
                            <a:schemeClr val="tx1"/>
                          </a:solidFill>
                        </a:rPr>
                        <a:t>Date of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439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10,00,000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5,00,000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484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Mode of Payment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Bank Transfer</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Bank Transfer</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403756">
                <a:tc>
                  <a:txBody>
                    <a:bodyPr/>
                    <a:lstStyle/>
                    <a:p>
                      <a:r>
                        <a:rPr lang="en-US" sz="1100" dirty="0">
                          <a:solidFill>
                            <a:schemeClr val="tx1"/>
                          </a:solidFill>
                        </a:rPr>
                        <a:t>Bank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SBI</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SBI</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403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Branch</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484590">
                <a:tc>
                  <a:txBody>
                    <a:bodyPr/>
                    <a:lstStyle/>
                    <a:p>
                      <a:r>
                        <a:rPr lang="en-US" sz="1100" dirty="0">
                          <a:solidFill>
                            <a:schemeClr val="tx1"/>
                          </a:solidFill>
                        </a:rPr>
                        <a:t>IFSC</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100" dirty="0">
                          <a:solidFill>
                            <a:schemeClr val="tx1"/>
                          </a:solidFill>
                        </a:rPr>
                        <a:t>SBIN2154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dirty="0">
                          <a:solidFill>
                            <a:schemeClr val="tx1"/>
                          </a:solidFill>
                        </a:rPr>
                        <a:t>SBIN2154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484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Transaction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12365487954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12365487954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403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Attachment</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403756">
                <a:tc>
                  <a:txBody>
                    <a:bodyPr/>
                    <a:lstStyle/>
                    <a:p>
                      <a:r>
                        <a:rPr lang="en-US" sz="1100" dirty="0">
                          <a:solidFill>
                            <a:schemeClr val="tx1"/>
                          </a:solidFill>
                        </a:rPr>
                        <a:t>Document Shared / Uploaded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6558210"/>
                  </a:ext>
                </a:extLst>
              </a:tr>
            </a:tbl>
          </a:graphicData>
        </a:graphic>
      </p:graphicFrame>
      <p:sp>
        <p:nvSpPr>
          <p:cNvPr id="27" name="Rectangle: Beveled 26">
            <a:extLst>
              <a:ext uri="{FF2B5EF4-FFF2-40B4-BE49-F238E27FC236}">
                <a16:creationId xmlns:a16="http://schemas.microsoft.com/office/drawing/2014/main" id="{2CC8F7F9-0CC1-0151-A841-4B9163CE760C}"/>
              </a:ext>
            </a:extLst>
          </p:cNvPr>
          <p:cNvSpPr/>
          <p:nvPr/>
        </p:nvSpPr>
        <p:spPr>
          <a:xfrm>
            <a:off x="5821906" y="5184779"/>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6" name="Rectangle: Beveled 5">
            <a:extLst>
              <a:ext uri="{FF2B5EF4-FFF2-40B4-BE49-F238E27FC236}">
                <a16:creationId xmlns:a16="http://schemas.microsoft.com/office/drawing/2014/main" id="{919E734D-99E6-C1B9-ED60-208BAFA2E528}"/>
              </a:ext>
            </a:extLst>
          </p:cNvPr>
          <p:cNvSpPr/>
          <p:nvPr/>
        </p:nvSpPr>
        <p:spPr>
          <a:xfrm>
            <a:off x="4786208" y="5685553"/>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NoC</a:t>
            </a:r>
            <a:endParaRPr lang="en-IN" sz="1050" dirty="0"/>
          </a:p>
        </p:txBody>
      </p:sp>
      <p:sp>
        <p:nvSpPr>
          <p:cNvPr id="7" name="Rectangle: Beveled 6">
            <a:extLst>
              <a:ext uri="{FF2B5EF4-FFF2-40B4-BE49-F238E27FC236}">
                <a16:creationId xmlns:a16="http://schemas.microsoft.com/office/drawing/2014/main" id="{AEE4A17F-DFE7-1A01-A5CF-DEF3B5B01481}"/>
              </a:ext>
            </a:extLst>
          </p:cNvPr>
          <p:cNvSpPr/>
          <p:nvPr/>
        </p:nvSpPr>
        <p:spPr>
          <a:xfrm>
            <a:off x="5821906" y="5685553"/>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Allotment letter</a:t>
            </a:r>
            <a:endParaRPr lang="en-IN" sz="1050" dirty="0"/>
          </a:p>
        </p:txBody>
      </p:sp>
      <p:sp>
        <p:nvSpPr>
          <p:cNvPr id="8" name="Rectangle: Beveled 7">
            <a:extLst>
              <a:ext uri="{FF2B5EF4-FFF2-40B4-BE49-F238E27FC236}">
                <a16:creationId xmlns:a16="http://schemas.microsoft.com/office/drawing/2014/main" id="{9A04CE4B-43F4-6BFA-EE67-294415C4AD82}"/>
              </a:ext>
            </a:extLst>
          </p:cNvPr>
          <p:cNvSpPr/>
          <p:nvPr/>
        </p:nvSpPr>
        <p:spPr>
          <a:xfrm>
            <a:off x="6854876" y="519971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9" name="Rectangle: Beveled 8">
            <a:extLst>
              <a:ext uri="{FF2B5EF4-FFF2-40B4-BE49-F238E27FC236}">
                <a16:creationId xmlns:a16="http://schemas.microsoft.com/office/drawing/2014/main" id="{DE87DFF7-CDDB-AAA8-3AA1-29D2579B6719}"/>
              </a:ext>
            </a:extLst>
          </p:cNvPr>
          <p:cNvSpPr/>
          <p:nvPr/>
        </p:nvSpPr>
        <p:spPr>
          <a:xfrm>
            <a:off x="7859853" y="5184779"/>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10" name="Arrow: Left 9">
            <a:hlinkClick r:id="rId4" action="ppaction://hlinksldjump"/>
            <a:extLst>
              <a:ext uri="{FF2B5EF4-FFF2-40B4-BE49-F238E27FC236}">
                <a16:creationId xmlns:a16="http://schemas.microsoft.com/office/drawing/2014/main" id="{E0E599F3-1919-F4E0-6E0E-C734302E9E9C}"/>
              </a:ext>
            </a:extLst>
          </p:cNvPr>
          <p:cNvSpPr/>
          <p:nvPr/>
        </p:nvSpPr>
        <p:spPr>
          <a:xfrm>
            <a:off x="167952" y="633522"/>
            <a:ext cx="569166" cy="39188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57420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9A1AFF0-0C30-C918-6376-9F6C7034AF7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A5C25EA-0AD1-C83C-2955-ABD2B9C02DAB}"/>
              </a:ext>
            </a:extLst>
          </p:cNvPr>
          <p:cNvSpPr/>
          <p:nvPr/>
        </p:nvSpPr>
        <p:spPr>
          <a:xfrm>
            <a:off x="0" y="503853"/>
            <a:ext cx="12192000" cy="625151"/>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E664E45-5081-413E-3DD5-DF01196612C8}"/>
              </a:ext>
            </a:extLst>
          </p:cNvPr>
          <p:cNvSpPr/>
          <p:nvPr/>
        </p:nvSpPr>
        <p:spPr>
          <a:xfrm>
            <a:off x="3148292"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Buy</a:t>
            </a:r>
            <a:endParaRPr lang="en-IN" dirty="0"/>
          </a:p>
        </p:txBody>
      </p:sp>
      <p:sp>
        <p:nvSpPr>
          <p:cNvPr id="9" name="Rectangle: Rounded Corners 8">
            <a:extLst>
              <a:ext uri="{FF2B5EF4-FFF2-40B4-BE49-F238E27FC236}">
                <a16:creationId xmlns:a16="http://schemas.microsoft.com/office/drawing/2014/main" id="{B2E2DC0D-37AA-AE86-637E-292D4CCAA998}"/>
              </a:ext>
            </a:extLst>
          </p:cNvPr>
          <p:cNvSpPr/>
          <p:nvPr/>
        </p:nvSpPr>
        <p:spPr>
          <a:xfrm>
            <a:off x="5135713"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FAQs</a:t>
            </a:r>
            <a:endParaRPr lang="en-IN" dirty="0"/>
          </a:p>
        </p:txBody>
      </p:sp>
      <p:sp>
        <p:nvSpPr>
          <p:cNvPr id="10" name="Rectangle: Rounded Corners 9">
            <a:extLst>
              <a:ext uri="{FF2B5EF4-FFF2-40B4-BE49-F238E27FC236}">
                <a16:creationId xmlns:a16="http://schemas.microsoft.com/office/drawing/2014/main" id="{516A322E-0304-188E-CD44-87FF203F1AAD}"/>
              </a:ext>
            </a:extLst>
          </p:cNvPr>
          <p:cNvSpPr/>
          <p:nvPr/>
        </p:nvSpPr>
        <p:spPr>
          <a:xfrm>
            <a:off x="7057819" y="64285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Grievance </a:t>
            </a:r>
            <a:endParaRPr lang="en-IN" dirty="0"/>
          </a:p>
        </p:txBody>
      </p:sp>
      <p:sp>
        <p:nvSpPr>
          <p:cNvPr id="15" name="Rectangle: Rounded Corners 14">
            <a:hlinkClick r:id="rId2" action="ppaction://hlinksldjump"/>
            <a:extLst>
              <a:ext uri="{FF2B5EF4-FFF2-40B4-BE49-F238E27FC236}">
                <a16:creationId xmlns:a16="http://schemas.microsoft.com/office/drawing/2014/main" id="{E29ECB96-2911-DBCC-C2FC-F688C9D199BF}"/>
              </a:ext>
            </a:extLst>
          </p:cNvPr>
          <p:cNvSpPr/>
          <p:nvPr/>
        </p:nvSpPr>
        <p:spPr>
          <a:xfrm>
            <a:off x="6563297" y="6466114"/>
            <a:ext cx="1420597" cy="314744"/>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Book a Flat</a:t>
            </a:r>
            <a:endParaRPr lang="en-IN" sz="1100" dirty="0"/>
          </a:p>
        </p:txBody>
      </p:sp>
      <p:sp>
        <p:nvSpPr>
          <p:cNvPr id="16" name="Rectangle: Rounded Corners 15">
            <a:hlinkClick r:id="rId3" action="ppaction://hlinksldjump"/>
            <a:extLst>
              <a:ext uri="{FF2B5EF4-FFF2-40B4-BE49-F238E27FC236}">
                <a16:creationId xmlns:a16="http://schemas.microsoft.com/office/drawing/2014/main" id="{058543E3-567E-EC26-1957-FC4910A447C4}"/>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17" name="Rectangle: Rounded Corners 16">
            <a:hlinkClick r:id="rId4" action="ppaction://hlinksldjump"/>
            <a:extLst>
              <a:ext uri="{FF2B5EF4-FFF2-40B4-BE49-F238E27FC236}">
                <a16:creationId xmlns:a16="http://schemas.microsoft.com/office/drawing/2014/main" id="{F5B6DC7D-4310-244D-8D5C-3B671472D344}"/>
              </a:ext>
            </a:extLst>
          </p:cNvPr>
          <p:cNvSpPr/>
          <p:nvPr/>
        </p:nvSpPr>
        <p:spPr>
          <a:xfrm>
            <a:off x="9206971" y="65218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18" name="Arrow: Left 17">
            <a:hlinkClick r:id="rId5" action="ppaction://hlinksldjump"/>
            <a:extLst>
              <a:ext uri="{FF2B5EF4-FFF2-40B4-BE49-F238E27FC236}">
                <a16:creationId xmlns:a16="http://schemas.microsoft.com/office/drawing/2014/main" id="{8E10519D-1950-D678-1579-8BFCCBC001DF}"/>
              </a:ext>
            </a:extLst>
          </p:cNvPr>
          <p:cNvSpPr/>
          <p:nvPr/>
        </p:nvSpPr>
        <p:spPr>
          <a:xfrm>
            <a:off x="111967" y="652182"/>
            <a:ext cx="382555" cy="269628"/>
          </a:xfrm>
          <a:prstGeom prst="lef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B45B2E3-AB92-1171-1E0B-BBB88AB9A154}"/>
              </a:ext>
            </a:extLst>
          </p:cNvPr>
          <p:cNvPicPr>
            <a:picLocks noChangeAspect="1"/>
          </p:cNvPicPr>
          <p:nvPr/>
        </p:nvPicPr>
        <p:blipFill>
          <a:blip r:embed="rId6"/>
          <a:stretch>
            <a:fillRect/>
          </a:stretch>
        </p:blipFill>
        <p:spPr>
          <a:xfrm>
            <a:off x="4135696" y="2341984"/>
            <a:ext cx="3702018" cy="3569978"/>
          </a:xfrm>
          <a:prstGeom prst="rect">
            <a:avLst/>
          </a:prstGeom>
        </p:spPr>
      </p:pic>
      <p:pic>
        <p:nvPicPr>
          <p:cNvPr id="19" name="Picture 18">
            <a:extLst>
              <a:ext uri="{FF2B5EF4-FFF2-40B4-BE49-F238E27FC236}">
                <a16:creationId xmlns:a16="http://schemas.microsoft.com/office/drawing/2014/main" id="{85A1C1D2-E082-2E39-C875-06CB2513C0D2}"/>
              </a:ext>
            </a:extLst>
          </p:cNvPr>
          <p:cNvPicPr>
            <a:picLocks noChangeAspect="1"/>
          </p:cNvPicPr>
          <p:nvPr/>
        </p:nvPicPr>
        <p:blipFill>
          <a:blip r:embed="rId7"/>
          <a:stretch>
            <a:fillRect/>
          </a:stretch>
        </p:blipFill>
        <p:spPr>
          <a:xfrm>
            <a:off x="7983894" y="2257222"/>
            <a:ext cx="3878358" cy="1736280"/>
          </a:xfrm>
          <a:prstGeom prst="rect">
            <a:avLst/>
          </a:prstGeom>
        </p:spPr>
      </p:pic>
      <p:pic>
        <p:nvPicPr>
          <p:cNvPr id="21" name="Picture 20">
            <a:extLst>
              <a:ext uri="{FF2B5EF4-FFF2-40B4-BE49-F238E27FC236}">
                <a16:creationId xmlns:a16="http://schemas.microsoft.com/office/drawing/2014/main" id="{323E15BA-D71F-1858-009C-75187835ECDD}"/>
              </a:ext>
            </a:extLst>
          </p:cNvPr>
          <p:cNvPicPr>
            <a:picLocks noChangeAspect="1"/>
          </p:cNvPicPr>
          <p:nvPr/>
        </p:nvPicPr>
        <p:blipFill>
          <a:blip r:embed="rId8"/>
          <a:stretch>
            <a:fillRect/>
          </a:stretch>
        </p:blipFill>
        <p:spPr>
          <a:xfrm>
            <a:off x="7983895" y="4285336"/>
            <a:ext cx="3878358" cy="1626625"/>
          </a:xfrm>
          <a:prstGeom prst="rect">
            <a:avLst/>
          </a:prstGeom>
        </p:spPr>
      </p:pic>
      <p:pic>
        <p:nvPicPr>
          <p:cNvPr id="22" name="Picture 21">
            <a:extLst>
              <a:ext uri="{FF2B5EF4-FFF2-40B4-BE49-F238E27FC236}">
                <a16:creationId xmlns:a16="http://schemas.microsoft.com/office/drawing/2014/main" id="{7A184CF3-D441-1DC5-1F9B-F93978ACDA3F}"/>
              </a:ext>
            </a:extLst>
          </p:cNvPr>
          <p:cNvPicPr>
            <a:picLocks noChangeAspect="1"/>
          </p:cNvPicPr>
          <p:nvPr/>
        </p:nvPicPr>
        <p:blipFill>
          <a:blip r:embed="rId9"/>
          <a:srcRect b="17757"/>
          <a:stretch>
            <a:fillRect/>
          </a:stretch>
        </p:blipFill>
        <p:spPr>
          <a:xfrm>
            <a:off x="0" y="1446245"/>
            <a:ext cx="3713584" cy="5411755"/>
          </a:xfrm>
          <a:prstGeom prst="rect">
            <a:avLst/>
          </a:prstGeom>
        </p:spPr>
      </p:pic>
      <p:graphicFrame>
        <p:nvGraphicFramePr>
          <p:cNvPr id="23" name="Table 22">
            <a:extLst>
              <a:ext uri="{FF2B5EF4-FFF2-40B4-BE49-F238E27FC236}">
                <a16:creationId xmlns:a16="http://schemas.microsoft.com/office/drawing/2014/main" id="{18162D4B-A8E2-C51F-8CED-B921D7FC176D}"/>
              </a:ext>
            </a:extLst>
          </p:cNvPr>
          <p:cNvGraphicFramePr>
            <a:graphicFrameLocks noGrp="1"/>
          </p:cNvGraphicFramePr>
          <p:nvPr>
            <p:extLst>
              <p:ext uri="{D42A27DB-BD31-4B8C-83A1-F6EECF244321}">
                <p14:modId xmlns:p14="http://schemas.microsoft.com/office/powerpoint/2010/main" val="3322540903"/>
              </p:ext>
            </p:extLst>
          </p:nvPr>
        </p:nvGraphicFramePr>
        <p:xfrm>
          <a:off x="27992" y="1220030"/>
          <a:ext cx="11962087" cy="457200"/>
        </p:xfrm>
        <a:graphic>
          <a:graphicData uri="http://schemas.openxmlformats.org/drawingml/2006/table">
            <a:tbl>
              <a:tblPr firstRow="1" bandRow="1">
                <a:tableStyleId>{5C22544A-7EE6-4342-B048-85BDC9FD1C3A}</a:tableStyleId>
              </a:tblPr>
              <a:tblGrid>
                <a:gridCol w="3617975">
                  <a:extLst>
                    <a:ext uri="{9D8B030D-6E8A-4147-A177-3AD203B41FA5}">
                      <a16:colId xmlns:a16="http://schemas.microsoft.com/office/drawing/2014/main" val="230775505"/>
                    </a:ext>
                  </a:extLst>
                </a:gridCol>
                <a:gridCol w="1192016">
                  <a:extLst>
                    <a:ext uri="{9D8B030D-6E8A-4147-A177-3AD203B41FA5}">
                      <a16:colId xmlns:a16="http://schemas.microsoft.com/office/drawing/2014/main" val="907134791"/>
                    </a:ext>
                  </a:extLst>
                </a:gridCol>
                <a:gridCol w="1192016">
                  <a:extLst>
                    <a:ext uri="{9D8B030D-6E8A-4147-A177-3AD203B41FA5}">
                      <a16:colId xmlns:a16="http://schemas.microsoft.com/office/drawing/2014/main" val="1695442251"/>
                    </a:ext>
                  </a:extLst>
                </a:gridCol>
                <a:gridCol w="1192016">
                  <a:extLst>
                    <a:ext uri="{9D8B030D-6E8A-4147-A177-3AD203B41FA5}">
                      <a16:colId xmlns:a16="http://schemas.microsoft.com/office/drawing/2014/main" val="3686765644"/>
                    </a:ext>
                  </a:extLst>
                </a:gridCol>
                <a:gridCol w="1192016">
                  <a:extLst>
                    <a:ext uri="{9D8B030D-6E8A-4147-A177-3AD203B41FA5}">
                      <a16:colId xmlns:a16="http://schemas.microsoft.com/office/drawing/2014/main" val="4149670488"/>
                    </a:ext>
                  </a:extLst>
                </a:gridCol>
                <a:gridCol w="1192016">
                  <a:extLst>
                    <a:ext uri="{9D8B030D-6E8A-4147-A177-3AD203B41FA5}">
                      <a16:colId xmlns:a16="http://schemas.microsoft.com/office/drawing/2014/main" val="355720662"/>
                    </a:ext>
                  </a:extLst>
                </a:gridCol>
                <a:gridCol w="1192016">
                  <a:extLst>
                    <a:ext uri="{9D8B030D-6E8A-4147-A177-3AD203B41FA5}">
                      <a16:colId xmlns:a16="http://schemas.microsoft.com/office/drawing/2014/main" val="2086517765"/>
                    </a:ext>
                  </a:extLst>
                </a:gridCol>
                <a:gridCol w="1192016">
                  <a:extLst>
                    <a:ext uri="{9D8B030D-6E8A-4147-A177-3AD203B41FA5}">
                      <a16:colId xmlns:a16="http://schemas.microsoft.com/office/drawing/2014/main" val="1774807078"/>
                    </a:ext>
                  </a:extLst>
                </a:gridCol>
              </a:tblGrid>
              <a:tr h="370840">
                <a:tc>
                  <a:txBody>
                    <a:bodyPr/>
                    <a:lstStyle/>
                    <a:p>
                      <a:pPr algn="ct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tx1">
                              <a:lumMod val="75000"/>
                              <a:lumOff val="25000"/>
                            </a:schemeClr>
                          </a:solidFill>
                        </a:rPr>
                        <a:t>Project Highlights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Amenities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Gallery</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Videos</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Mater Plan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Price</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lumMod val="75000"/>
                              <a:lumOff val="25000"/>
                            </a:schemeClr>
                          </a:solidFill>
                        </a:rPr>
                        <a:t>Location</a:t>
                      </a:r>
                      <a:endParaRPr lang="en-IN" sz="1200" dirty="0">
                        <a:solidFill>
                          <a:schemeClr val="tx1">
                            <a:lumMod val="75000"/>
                            <a:lumOff val="25000"/>
                          </a:schemeClr>
                        </a:solidFill>
                      </a:endParaRPr>
                    </a:p>
                  </a:txBody>
                  <a:tcPr anchor="ctr" anchorCtr="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0730427"/>
                  </a:ext>
                </a:extLst>
              </a:tr>
            </a:tbl>
          </a:graphicData>
        </a:graphic>
      </p:graphicFrame>
      <p:sp>
        <p:nvSpPr>
          <p:cNvPr id="24" name="Rectangle: Rounded Corners 23">
            <a:extLst>
              <a:ext uri="{FF2B5EF4-FFF2-40B4-BE49-F238E27FC236}">
                <a16:creationId xmlns:a16="http://schemas.microsoft.com/office/drawing/2014/main" id="{C915EA80-EE81-B238-ED18-88B8684CA45F}"/>
              </a:ext>
            </a:extLst>
          </p:cNvPr>
          <p:cNvSpPr/>
          <p:nvPr/>
        </p:nvSpPr>
        <p:spPr>
          <a:xfrm>
            <a:off x="3713584" y="1281639"/>
            <a:ext cx="989045" cy="352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25" name="Rectangle: Rounded Corners 24">
            <a:hlinkClick r:id="rId10" action="ppaction://hlinksldjump"/>
            <a:extLst>
              <a:ext uri="{FF2B5EF4-FFF2-40B4-BE49-F238E27FC236}">
                <a16:creationId xmlns:a16="http://schemas.microsoft.com/office/drawing/2014/main" id="{AB41A46B-3CE7-2364-C143-324407BC89DF}"/>
              </a:ext>
            </a:extLst>
          </p:cNvPr>
          <p:cNvSpPr/>
          <p:nvPr/>
        </p:nvSpPr>
        <p:spPr>
          <a:xfrm>
            <a:off x="3720581"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hlinkClick r:id="rId11" action="ppaction://hlinksldjump"/>
            <a:extLst>
              <a:ext uri="{FF2B5EF4-FFF2-40B4-BE49-F238E27FC236}">
                <a16:creationId xmlns:a16="http://schemas.microsoft.com/office/drawing/2014/main" id="{0664D83C-7893-4C2E-42D7-932E155B828B}"/>
              </a:ext>
            </a:extLst>
          </p:cNvPr>
          <p:cNvSpPr/>
          <p:nvPr/>
        </p:nvSpPr>
        <p:spPr>
          <a:xfrm>
            <a:off x="4927334"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hlinkClick r:id="rId12" action="ppaction://hlinksldjump"/>
            <a:extLst>
              <a:ext uri="{FF2B5EF4-FFF2-40B4-BE49-F238E27FC236}">
                <a16:creationId xmlns:a16="http://schemas.microsoft.com/office/drawing/2014/main" id="{7A3EADA1-060F-07EB-D8F9-BDB8E64A64F5}"/>
              </a:ext>
            </a:extLst>
          </p:cNvPr>
          <p:cNvSpPr/>
          <p:nvPr/>
        </p:nvSpPr>
        <p:spPr>
          <a:xfrm>
            <a:off x="6134087"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hlinkClick r:id="rId13" action="ppaction://hlinksldjump"/>
            <a:extLst>
              <a:ext uri="{FF2B5EF4-FFF2-40B4-BE49-F238E27FC236}">
                <a16:creationId xmlns:a16="http://schemas.microsoft.com/office/drawing/2014/main" id="{AABD3AA9-C945-DE94-8AC7-112B32677464}"/>
              </a:ext>
            </a:extLst>
          </p:cNvPr>
          <p:cNvSpPr/>
          <p:nvPr/>
        </p:nvSpPr>
        <p:spPr>
          <a:xfrm>
            <a:off x="734084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hlinkClick r:id="rId14" action="ppaction://hlinksldjump"/>
            <a:extLst>
              <a:ext uri="{FF2B5EF4-FFF2-40B4-BE49-F238E27FC236}">
                <a16:creationId xmlns:a16="http://schemas.microsoft.com/office/drawing/2014/main" id="{218AF25C-B1AA-F530-DB5D-207351D46B57}"/>
              </a:ext>
            </a:extLst>
          </p:cNvPr>
          <p:cNvSpPr/>
          <p:nvPr/>
        </p:nvSpPr>
        <p:spPr>
          <a:xfrm>
            <a:off x="8547593"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hlinkClick r:id="rId15" action="ppaction://hlinksldjump"/>
            <a:extLst>
              <a:ext uri="{FF2B5EF4-FFF2-40B4-BE49-F238E27FC236}">
                <a16:creationId xmlns:a16="http://schemas.microsoft.com/office/drawing/2014/main" id="{774BFCEB-AFD0-8FB3-04A0-271F5D0F5207}"/>
              </a:ext>
            </a:extLst>
          </p:cNvPr>
          <p:cNvSpPr/>
          <p:nvPr/>
        </p:nvSpPr>
        <p:spPr>
          <a:xfrm>
            <a:off x="9754346"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hlinkClick r:id="rId16" action="ppaction://hlinksldjump"/>
            <a:extLst>
              <a:ext uri="{FF2B5EF4-FFF2-40B4-BE49-F238E27FC236}">
                <a16:creationId xmlns:a16="http://schemas.microsoft.com/office/drawing/2014/main" id="{F90B9FA3-93BA-110E-9DAD-72562E699ADA}"/>
              </a:ext>
            </a:extLst>
          </p:cNvPr>
          <p:cNvSpPr/>
          <p:nvPr/>
        </p:nvSpPr>
        <p:spPr>
          <a:xfrm>
            <a:off x="10961100" y="1263995"/>
            <a:ext cx="975050" cy="388175"/>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094540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205753-38FD-2664-1E60-5A82C390CB33}"/>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984952B6-8981-FF43-271B-68AD7AE0A0F9}"/>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B2038ED2-24F4-0102-6B38-6F99149787D6}"/>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19543190-B687-C1C8-C8C7-90C96050252A}"/>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03E9BD4C-27A9-69B6-68E5-51BE53D67F3D}"/>
              </a:ext>
            </a:extLst>
          </p:cNvPr>
          <p:cNvGraphicFramePr>
            <a:graphicFrameLocks noGrp="1"/>
          </p:cNvGraphicFramePr>
          <p:nvPr>
            <p:extLst>
              <p:ext uri="{D42A27DB-BD31-4B8C-83A1-F6EECF244321}">
                <p14:modId xmlns:p14="http://schemas.microsoft.com/office/powerpoint/2010/main" val="1807008126"/>
              </p:ext>
            </p:extLst>
          </p:nvPr>
        </p:nvGraphicFramePr>
        <p:xfrm>
          <a:off x="177282" y="1606075"/>
          <a:ext cx="11803223" cy="4542796"/>
        </p:xfrm>
        <a:graphic>
          <a:graphicData uri="http://schemas.openxmlformats.org/drawingml/2006/table">
            <a:tbl>
              <a:tblPr firstRow="1" bandRow="1">
                <a:tableStyleId>{5C22544A-7EE6-4342-B048-85BDC9FD1C3A}</a:tableStyleId>
              </a:tblPr>
              <a:tblGrid>
                <a:gridCol w="565486">
                  <a:extLst>
                    <a:ext uri="{9D8B030D-6E8A-4147-A177-3AD203B41FA5}">
                      <a16:colId xmlns:a16="http://schemas.microsoft.com/office/drawing/2014/main" val="2154815023"/>
                    </a:ext>
                  </a:extLst>
                </a:gridCol>
                <a:gridCol w="1144258">
                  <a:extLst>
                    <a:ext uri="{9D8B030D-6E8A-4147-A177-3AD203B41FA5}">
                      <a16:colId xmlns:a16="http://schemas.microsoft.com/office/drawing/2014/main" val="3572431088"/>
                    </a:ext>
                  </a:extLst>
                </a:gridCol>
                <a:gridCol w="1126272">
                  <a:extLst>
                    <a:ext uri="{9D8B030D-6E8A-4147-A177-3AD203B41FA5}">
                      <a16:colId xmlns:a16="http://schemas.microsoft.com/office/drawing/2014/main" val="2272372238"/>
                    </a:ext>
                  </a:extLst>
                </a:gridCol>
                <a:gridCol w="1230892">
                  <a:extLst>
                    <a:ext uri="{9D8B030D-6E8A-4147-A177-3AD203B41FA5}">
                      <a16:colId xmlns:a16="http://schemas.microsoft.com/office/drawing/2014/main" val="465024823"/>
                    </a:ext>
                  </a:extLst>
                </a:gridCol>
                <a:gridCol w="1246401">
                  <a:extLst>
                    <a:ext uri="{9D8B030D-6E8A-4147-A177-3AD203B41FA5}">
                      <a16:colId xmlns:a16="http://schemas.microsoft.com/office/drawing/2014/main" val="3912411152"/>
                    </a:ext>
                  </a:extLst>
                </a:gridCol>
                <a:gridCol w="1263549">
                  <a:extLst>
                    <a:ext uri="{9D8B030D-6E8A-4147-A177-3AD203B41FA5}">
                      <a16:colId xmlns:a16="http://schemas.microsoft.com/office/drawing/2014/main" val="1115181657"/>
                    </a:ext>
                  </a:extLst>
                </a:gridCol>
                <a:gridCol w="1066882">
                  <a:extLst>
                    <a:ext uri="{9D8B030D-6E8A-4147-A177-3AD203B41FA5}">
                      <a16:colId xmlns:a16="http://schemas.microsoft.com/office/drawing/2014/main" val="1387544093"/>
                    </a:ext>
                  </a:extLst>
                </a:gridCol>
                <a:gridCol w="1309971">
                  <a:extLst>
                    <a:ext uri="{9D8B030D-6E8A-4147-A177-3AD203B41FA5}">
                      <a16:colId xmlns:a16="http://schemas.microsoft.com/office/drawing/2014/main" val="3860125346"/>
                    </a:ext>
                  </a:extLst>
                </a:gridCol>
                <a:gridCol w="1323475">
                  <a:extLst>
                    <a:ext uri="{9D8B030D-6E8A-4147-A177-3AD203B41FA5}">
                      <a16:colId xmlns:a16="http://schemas.microsoft.com/office/drawing/2014/main" val="3854101383"/>
                    </a:ext>
                  </a:extLst>
                </a:gridCol>
                <a:gridCol w="1526037">
                  <a:extLst>
                    <a:ext uri="{9D8B030D-6E8A-4147-A177-3AD203B41FA5}">
                      <a16:colId xmlns:a16="http://schemas.microsoft.com/office/drawing/2014/main" val="1899623565"/>
                    </a:ext>
                  </a:extLst>
                </a:gridCol>
              </a:tblGrid>
              <a:tr h="665693">
                <a:tc>
                  <a:txBody>
                    <a:bodyPr/>
                    <a:lstStyle/>
                    <a:p>
                      <a:pPr algn="ctr"/>
                      <a:r>
                        <a:rPr lang="en-US" sz="1200" dirty="0" err="1">
                          <a:solidFill>
                            <a:schemeClr val="tx1"/>
                          </a:solidFill>
                        </a:rPr>
                        <a:t>Sl</a:t>
                      </a:r>
                      <a:r>
                        <a:rPr lang="en-US" sz="1200" dirty="0">
                          <a:solidFill>
                            <a:schemeClr val="tx1"/>
                          </a:solidFill>
                        </a:rPr>
                        <a:t> No</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Project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Type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Purchaser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Total Cost of the Project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Full Amount Paid</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Date of Final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Total Amount Paid</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Approve / Reject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838511">
                <a:tc>
                  <a:txBody>
                    <a:bodyPr/>
                    <a:lstStyle/>
                    <a:p>
                      <a:r>
                        <a:rPr lang="en-US" sz="1100" dirty="0">
                          <a:solidFill>
                            <a:schemeClr val="tx1"/>
                          </a:solidFill>
                        </a:rPr>
                        <a:t>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Kannimanike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Asdafsd</a:t>
                      </a:r>
                      <a:r>
                        <a:rPr lang="en-US" sz="1100" dirty="0">
                          <a:solidFill>
                            <a:schemeClr val="tx1"/>
                          </a:solidFill>
                        </a:rPr>
                        <a:t>  </a:t>
                      </a:r>
                      <a:r>
                        <a:rPr lang="en-US" sz="1100" dirty="0" err="1">
                          <a:solidFill>
                            <a:schemeClr val="tx1"/>
                          </a:solidFill>
                        </a:rPr>
                        <a:t>mgfdf</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759648">
                <a:tc>
                  <a:txBody>
                    <a:bodyPr/>
                    <a:lstStyle/>
                    <a:p>
                      <a:r>
                        <a:rPr lang="en-US" sz="1100" dirty="0">
                          <a:solidFill>
                            <a:schemeClr val="tx1"/>
                          </a:solidFill>
                        </a:rPr>
                        <a:t>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759648">
                <a:tc>
                  <a:txBody>
                    <a:bodyPr/>
                    <a:lstStyle/>
                    <a:p>
                      <a:r>
                        <a:rPr lang="en-US" sz="1100" dirty="0">
                          <a:solidFill>
                            <a:schemeClr val="tx1"/>
                          </a:solidFill>
                        </a:rPr>
                        <a:t>3</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759648">
                <a:tc>
                  <a:txBody>
                    <a:bodyPr/>
                    <a:lstStyle/>
                    <a:p>
                      <a:r>
                        <a:rPr lang="en-US" sz="1100" dirty="0">
                          <a:solidFill>
                            <a:schemeClr val="tx1"/>
                          </a:solidFill>
                        </a:rPr>
                        <a:t>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Kannimanike</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759648">
                <a:tc>
                  <a:txBody>
                    <a:bodyPr/>
                    <a:lstStyle/>
                    <a:p>
                      <a:r>
                        <a:rPr lang="en-US" sz="1100" dirty="0">
                          <a:solidFill>
                            <a:schemeClr val="tx1"/>
                          </a:solidFill>
                        </a:rPr>
                        <a:t>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Hunnegere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Villa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Asdafsd</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bl>
          </a:graphicData>
        </a:graphic>
      </p:graphicFrame>
      <p:sp>
        <p:nvSpPr>
          <p:cNvPr id="6" name="Rectangle: Rounded Corners 5">
            <a:hlinkClick r:id="rId3" action="ppaction://hlinksldjump"/>
            <a:extLst>
              <a:ext uri="{FF2B5EF4-FFF2-40B4-BE49-F238E27FC236}">
                <a16:creationId xmlns:a16="http://schemas.microsoft.com/office/drawing/2014/main" id="{2052CC12-F3BE-2CB7-E776-47119EB26AC3}"/>
              </a:ext>
            </a:extLst>
          </p:cNvPr>
          <p:cNvSpPr/>
          <p:nvPr/>
        </p:nvSpPr>
        <p:spPr>
          <a:xfrm>
            <a:off x="6120881" y="6255427"/>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7" name="Rectangle: Rounded Corners 6">
            <a:hlinkClick r:id="rId4" action="ppaction://hlinksldjump"/>
            <a:extLst>
              <a:ext uri="{FF2B5EF4-FFF2-40B4-BE49-F238E27FC236}">
                <a16:creationId xmlns:a16="http://schemas.microsoft.com/office/drawing/2014/main" id="{277F5FF6-455A-55E2-0F36-4EDC7C54FF58}"/>
              </a:ext>
            </a:extLst>
          </p:cNvPr>
          <p:cNvSpPr/>
          <p:nvPr/>
        </p:nvSpPr>
        <p:spPr>
          <a:xfrm>
            <a:off x="10944812" y="253251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2" name="Rectangle: Rounded Corners 11">
            <a:hlinkClick r:id="rId4" action="ppaction://hlinksldjump"/>
            <a:extLst>
              <a:ext uri="{FF2B5EF4-FFF2-40B4-BE49-F238E27FC236}">
                <a16:creationId xmlns:a16="http://schemas.microsoft.com/office/drawing/2014/main" id="{850EEBC0-B27A-36E3-F5B4-940517E2D4DA}"/>
              </a:ext>
            </a:extLst>
          </p:cNvPr>
          <p:cNvSpPr/>
          <p:nvPr/>
        </p:nvSpPr>
        <p:spPr>
          <a:xfrm>
            <a:off x="10944811" y="3351859"/>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3" name="Rectangle: Rounded Corners 12">
            <a:hlinkClick r:id="rId4" action="ppaction://hlinksldjump"/>
            <a:extLst>
              <a:ext uri="{FF2B5EF4-FFF2-40B4-BE49-F238E27FC236}">
                <a16:creationId xmlns:a16="http://schemas.microsoft.com/office/drawing/2014/main" id="{94E2AAAE-A24B-1602-E647-F1DAEF401254}"/>
              </a:ext>
            </a:extLst>
          </p:cNvPr>
          <p:cNvSpPr/>
          <p:nvPr/>
        </p:nvSpPr>
        <p:spPr>
          <a:xfrm>
            <a:off x="10944810" y="410201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4" name="Rectangle: Rounded Corners 13">
            <a:hlinkClick r:id="rId4" action="ppaction://hlinksldjump"/>
            <a:extLst>
              <a:ext uri="{FF2B5EF4-FFF2-40B4-BE49-F238E27FC236}">
                <a16:creationId xmlns:a16="http://schemas.microsoft.com/office/drawing/2014/main" id="{F8A6C70E-53B3-392B-7828-603EA869C64C}"/>
              </a:ext>
            </a:extLst>
          </p:cNvPr>
          <p:cNvSpPr/>
          <p:nvPr/>
        </p:nvSpPr>
        <p:spPr>
          <a:xfrm>
            <a:off x="10944809" y="4898051"/>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5" name="Rectangle: Rounded Corners 14">
            <a:hlinkClick r:id="rId4" action="ppaction://hlinksldjump"/>
            <a:extLst>
              <a:ext uri="{FF2B5EF4-FFF2-40B4-BE49-F238E27FC236}">
                <a16:creationId xmlns:a16="http://schemas.microsoft.com/office/drawing/2014/main" id="{04CEC351-A170-44C6-2C4B-0D18FF8421C6}"/>
              </a:ext>
            </a:extLst>
          </p:cNvPr>
          <p:cNvSpPr/>
          <p:nvPr/>
        </p:nvSpPr>
        <p:spPr>
          <a:xfrm>
            <a:off x="10944809" y="5648205"/>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Tree>
    <p:extLst>
      <p:ext uri="{BB962C8B-B14F-4D97-AF65-F5344CB8AC3E}">
        <p14:creationId xmlns:p14="http://schemas.microsoft.com/office/powerpoint/2010/main" val="25914706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319AEE-A7D1-F87C-D7BF-0C6A74C2C30E}"/>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CE7605F3-C648-995E-88D4-1804676C5759}"/>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CBE98128-DB28-EF79-7730-D718C1416167}"/>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23A3571F-18F9-D442-0FE9-4FDE254F1CBF}"/>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495C1E0F-58AE-0EF7-9694-FF49A2A7EF2C}"/>
              </a:ext>
            </a:extLst>
          </p:cNvPr>
          <p:cNvGraphicFramePr>
            <a:graphicFrameLocks noGrp="1"/>
          </p:cNvGraphicFramePr>
          <p:nvPr/>
        </p:nvGraphicFramePr>
        <p:xfrm>
          <a:off x="167952" y="1428460"/>
          <a:ext cx="3116424" cy="318516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228573">
                <a:tc>
                  <a:txBody>
                    <a:bodyPr/>
                    <a:lstStyle/>
                    <a:p>
                      <a:pPr algn="l"/>
                      <a:r>
                        <a:rPr lang="en-US" sz="1100" b="1" dirty="0">
                          <a:solidFill>
                            <a:schemeClr val="tx1"/>
                          </a:solidFill>
                        </a:rPr>
                        <a:t>Project Name</a:t>
                      </a:r>
                      <a:endParaRPr lang="en-IN" sz="11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b="0" dirty="0" err="1">
                          <a:solidFill>
                            <a:schemeClr val="tx1"/>
                          </a:solidFill>
                        </a:rPr>
                        <a:t>Kannimanike</a:t>
                      </a:r>
                      <a:r>
                        <a:rPr lang="en-US" sz="1100" b="0" dirty="0">
                          <a:solidFill>
                            <a:schemeClr val="tx1"/>
                          </a:solidFill>
                        </a:rPr>
                        <a:t> Phase1</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2070885"/>
                  </a:ext>
                </a:extLst>
              </a:tr>
              <a:tr h="2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Type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Apartment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220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Size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3 BHK</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202611">
                <a:tc>
                  <a:txBody>
                    <a:bodyPr/>
                    <a:lstStyle/>
                    <a:p>
                      <a:r>
                        <a:rPr lang="en-US" sz="1100" dirty="0">
                          <a:solidFill>
                            <a:schemeClr val="tx1"/>
                          </a:solidFill>
                        </a:rPr>
                        <a:t>Flat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709</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202611">
                <a:tc>
                  <a:txBody>
                    <a:bodyPr/>
                    <a:lstStyle/>
                    <a:p>
                      <a:r>
                        <a:rPr lang="en-US" sz="1100" dirty="0">
                          <a:solidFill>
                            <a:schemeClr val="tx1"/>
                          </a:solidFill>
                        </a:rPr>
                        <a:t>Block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Block 3</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202611">
                <a:tc>
                  <a:txBody>
                    <a:bodyPr/>
                    <a:lstStyle/>
                    <a:p>
                      <a:r>
                        <a:rPr lang="en-US" sz="1100" dirty="0">
                          <a:solidFill>
                            <a:schemeClr val="tx1"/>
                          </a:solidFill>
                        </a:rPr>
                        <a:t>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7 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202611">
                <a:tc>
                  <a:txBody>
                    <a:bodyPr/>
                    <a:lstStyle/>
                    <a:p>
                      <a:r>
                        <a:rPr lang="en-US" sz="1100" dirty="0">
                          <a:solidFill>
                            <a:schemeClr val="tx1"/>
                          </a:solidFill>
                        </a:rPr>
                        <a:t>Date of Booking</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202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Flat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33,50,000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287462">
                <a:tc>
                  <a:txBody>
                    <a:bodyPr/>
                    <a:lstStyle/>
                    <a:p>
                      <a:r>
                        <a:rPr lang="en-US" sz="1100" dirty="0">
                          <a:solidFill>
                            <a:schemeClr val="tx1"/>
                          </a:solidFill>
                        </a:rPr>
                        <a:t>Parking and Amenities charge</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202611">
                <a:tc>
                  <a:txBody>
                    <a:bodyPr/>
                    <a:lstStyle/>
                    <a:p>
                      <a:r>
                        <a:rPr lang="en-US" sz="1100" dirty="0">
                          <a:solidFill>
                            <a:schemeClr val="tx1"/>
                          </a:solidFill>
                        </a:rPr>
                        <a:t>Total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36,00,000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r h="287462">
                <a:tc>
                  <a:txBody>
                    <a:bodyPr/>
                    <a:lstStyle/>
                    <a:p>
                      <a:r>
                        <a:rPr lang="en-US" sz="1100" dirty="0">
                          <a:solidFill>
                            <a:schemeClr val="tx1"/>
                          </a:solidFill>
                        </a:rPr>
                        <a:t>Last date to Pay without Penalty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Apr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196815"/>
                  </a:ext>
                </a:extLst>
              </a:tr>
            </a:tbl>
          </a:graphicData>
        </a:graphic>
      </p:graphicFrame>
      <p:sp>
        <p:nvSpPr>
          <p:cNvPr id="15" name="Rectangle: Rounded Corners 14">
            <a:hlinkClick r:id="rId3" action="ppaction://hlinksldjump"/>
            <a:extLst>
              <a:ext uri="{FF2B5EF4-FFF2-40B4-BE49-F238E27FC236}">
                <a16:creationId xmlns:a16="http://schemas.microsoft.com/office/drawing/2014/main" id="{50FBF40A-6166-6BEE-3D07-A80F49E952BB}"/>
              </a:ext>
            </a:extLst>
          </p:cNvPr>
          <p:cNvSpPr/>
          <p:nvPr/>
        </p:nvSpPr>
        <p:spPr>
          <a:xfrm>
            <a:off x="4693302" y="6374308"/>
            <a:ext cx="1212976" cy="371725"/>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Verified</a:t>
            </a:r>
            <a:endParaRPr lang="en-IN" sz="1400" dirty="0"/>
          </a:p>
        </p:txBody>
      </p:sp>
      <p:sp>
        <p:nvSpPr>
          <p:cNvPr id="22" name="Rectangle 21">
            <a:extLst>
              <a:ext uri="{FF2B5EF4-FFF2-40B4-BE49-F238E27FC236}">
                <a16:creationId xmlns:a16="http://schemas.microsoft.com/office/drawing/2014/main" id="{4783A0E7-9335-8D82-D808-30CC7A070440}"/>
              </a:ext>
            </a:extLst>
          </p:cNvPr>
          <p:cNvSpPr/>
          <p:nvPr/>
        </p:nvSpPr>
        <p:spPr>
          <a:xfrm>
            <a:off x="195943" y="1156996"/>
            <a:ext cx="3088433"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Details</a:t>
            </a:r>
            <a:endParaRPr lang="en-IN" dirty="0"/>
          </a:p>
        </p:txBody>
      </p:sp>
      <p:sp>
        <p:nvSpPr>
          <p:cNvPr id="24" name="Rectangle 23">
            <a:extLst>
              <a:ext uri="{FF2B5EF4-FFF2-40B4-BE49-F238E27FC236}">
                <a16:creationId xmlns:a16="http://schemas.microsoft.com/office/drawing/2014/main" id="{2E135867-7C8E-BF49-B544-E538EAA8232E}"/>
              </a:ext>
            </a:extLst>
          </p:cNvPr>
          <p:cNvSpPr/>
          <p:nvPr/>
        </p:nvSpPr>
        <p:spPr>
          <a:xfrm>
            <a:off x="3652573" y="1147667"/>
            <a:ext cx="8220987"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Payment Details</a:t>
            </a:r>
            <a:endParaRPr lang="en-IN" dirty="0"/>
          </a:p>
        </p:txBody>
      </p:sp>
      <p:graphicFrame>
        <p:nvGraphicFramePr>
          <p:cNvPr id="25" name="Table 24">
            <a:extLst>
              <a:ext uri="{FF2B5EF4-FFF2-40B4-BE49-F238E27FC236}">
                <a16:creationId xmlns:a16="http://schemas.microsoft.com/office/drawing/2014/main" id="{9098D9A3-BF10-5AED-7136-7971860E5F00}"/>
              </a:ext>
            </a:extLst>
          </p:cNvPr>
          <p:cNvGraphicFramePr>
            <a:graphicFrameLocks noGrp="1"/>
          </p:cNvGraphicFramePr>
          <p:nvPr>
            <p:extLst>
              <p:ext uri="{D42A27DB-BD31-4B8C-83A1-F6EECF244321}">
                <p14:modId xmlns:p14="http://schemas.microsoft.com/office/powerpoint/2010/main" val="541472051"/>
              </p:ext>
            </p:extLst>
          </p:nvPr>
        </p:nvGraphicFramePr>
        <p:xfrm>
          <a:off x="167952" y="4619529"/>
          <a:ext cx="3116424" cy="205740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1953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Purchaser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err="1">
                          <a:solidFill>
                            <a:schemeClr val="tx1"/>
                          </a:solidFill>
                        </a:rPr>
                        <a:t>Mr</a:t>
                      </a:r>
                      <a:r>
                        <a:rPr lang="en-US" sz="1100" dirty="0">
                          <a:solidFill>
                            <a:schemeClr val="tx1"/>
                          </a:solidFill>
                        </a:rPr>
                        <a:t> Abcd Ghij</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195338">
                <a:tc>
                  <a:txBody>
                    <a:bodyPr/>
                    <a:lstStyle/>
                    <a:p>
                      <a:r>
                        <a:rPr lang="en-US" sz="1100" dirty="0">
                          <a:solidFill>
                            <a:schemeClr val="tx1"/>
                          </a:solidFill>
                        </a:rPr>
                        <a:t>Adhaar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98547 2563 2548</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195338">
                <a:tc>
                  <a:txBody>
                    <a:bodyPr/>
                    <a:lstStyle/>
                    <a:p>
                      <a:r>
                        <a:rPr lang="en-US" sz="1100" dirty="0">
                          <a:solidFill>
                            <a:schemeClr val="tx1"/>
                          </a:solidFill>
                        </a:rPr>
                        <a:t>PAN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ACDG2654A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321733">
                <a:tc>
                  <a:txBody>
                    <a:bodyPr/>
                    <a:lstStyle/>
                    <a:p>
                      <a:r>
                        <a:rPr lang="en-US" sz="1100" dirty="0">
                          <a:solidFill>
                            <a:schemeClr val="tx1"/>
                          </a:solidFill>
                        </a:rPr>
                        <a:t>Application Fee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321733">
                <a:tc>
                  <a:txBody>
                    <a:bodyPr/>
                    <a:lstStyle/>
                    <a:p>
                      <a:r>
                        <a:rPr lang="en-US" sz="1100" dirty="0">
                          <a:solidFill>
                            <a:schemeClr val="tx1"/>
                          </a:solidFill>
                        </a:rPr>
                        <a:t>Booking 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321733">
                <a:tc>
                  <a:txBody>
                    <a:bodyPr/>
                    <a:lstStyle/>
                    <a:p>
                      <a:r>
                        <a:rPr lang="en-US" sz="1100" dirty="0">
                          <a:solidFill>
                            <a:schemeClr val="tx1"/>
                          </a:solidFill>
                        </a:rPr>
                        <a:t>Balance Amount to be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bl>
          </a:graphicData>
        </a:graphic>
      </p:graphicFrame>
      <p:graphicFrame>
        <p:nvGraphicFramePr>
          <p:cNvPr id="26" name="Table 25">
            <a:extLst>
              <a:ext uri="{FF2B5EF4-FFF2-40B4-BE49-F238E27FC236}">
                <a16:creationId xmlns:a16="http://schemas.microsoft.com/office/drawing/2014/main" id="{E5CF97F4-CD4D-31FC-9F2D-A41A3B4B0577}"/>
              </a:ext>
            </a:extLst>
          </p:cNvPr>
          <p:cNvGraphicFramePr>
            <a:graphicFrameLocks noGrp="1"/>
          </p:cNvGraphicFramePr>
          <p:nvPr>
            <p:extLst>
              <p:ext uri="{D42A27DB-BD31-4B8C-83A1-F6EECF244321}">
                <p14:modId xmlns:p14="http://schemas.microsoft.com/office/powerpoint/2010/main" val="1537593087"/>
              </p:ext>
            </p:extLst>
          </p:nvPr>
        </p:nvGraphicFramePr>
        <p:xfrm>
          <a:off x="3638939" y="1434296"/>
          <a:ext cx="8248265" cy="4453696"/>
        </p:xfrm>
        <a:graphic>
          <a:graphicData uri="http://schemas.openxmlformats.org/drawingml/2006/table">
            <a:tbl>
              <a:tblPr firstRow="1" bandRow="1">
                <a:tableStyleId>{5C22544A-7EE6-4342-B048-85BDC9FD1C3A}</a:tableStyleId>
              </a:tblPr>
              <a:tblGrid>
                <a:gridCol w="1069324">
                  <a:extLst>
                    <a:ext uri="{9D8B030D-6E8A-4147-A177-3AD203B41FA5}">
                      <a16:colId xmlns:a16="http://schemas.microsoft.com/office/drawing/2014/main" val="2154815023"/>
                    </a:ext>
                  </a:extLst>
                </a:gridCol>
                <a:gridCol w="1025563">
                  <a:extLst>
                    <a:ext uri="{9D8B030D-6E8A-4147-A177-3AD203B41FA5}">
                      <a16:colId xmlns:a16="http://schemas.microsoft.com/office/drawing/2014/main" val="3572431088"/>
                    </a:ext>
                  </a:extLst>
                </a:gridCol>
                <a:gridCol w="1025563">
                  <a:extLst>
                    <a:ext uri="{9D8B030D-6E8A-4147-A177-3AD203B41FA5}">
                      <a16:colId xmlns:a16="http://schemas.microsoft.com/office/drawing/2014/main" val="1368037662"/>
                    </a:ext>
                  </a:extLst>
                </a:gridCol>
                <a:gridCol w="1025563">
                  <a:extLst>
                    <a:ext uri="{9D8B030D-6E8A-4147-A177-3AD203B41FA5}">
                      <a16:colId xmlns:a16="http://schemas.microsoft.com/office/drawing/2014/main" val="379210865"/>
                    </a:ext>
                  </a:extLst>
                </a:gridCol>
                <a:gridCol w="1025563">
                  <a:extLst>
                    <a:ext uri="{9D8B030D-6E8A-4147-A177-3AD203B41FA5}">
                      <a16:colId xmlns:a16="http://schemas.microsoft.com/office/drawing/2014/main" val="1024920924"/>
                    </a:ext>
                  </a:extLst>
                </a:gridCol>
                <a:gridCol w="1025563">
                  <a:extLst>
                    <a:ext uri="{9D8B030D-6E8A-4147-A177-3AD203B41FA5}">
                      <a16:colId xmlns:a16="http://schemas.microsoft.com/office/drawing/2014/main" val="3047958244"/>
                    </a:ext>
                  </a:extLst>
                </a:gridCol>
                <a:gridCol w="1025563">
                  <a:extLst>
                    <a:ext uri="{9D8B030D-6E8A-4147-A177-3AD203B41FA5}">
                      <a16:colId xmlns:a16="http://schemas.microsoft.com/office/drawing/2014/main" val="1722537837"/>
                    </a:ext>
                  </a:extLst>
                </a:gridCol>
                <a:gridCol w="1025563">
                  <a:extLst>
                    <a:ext uri="{9D8B030D-6E8A-4147-A177-3AD203B41FA5}">
                      <a16:colId xmlns:a16="http://schemas.microsoft.com/office/drawing/2014/main" val="4045472129"/>
                    </a:ext>
                  </a:extLst>
                </a:gridCol>
              </a:tblGrid>
              <a:tr h="412056">
                <a:tc>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Application Fee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Amount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Installment 1</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2</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3</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4</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5</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412056">
                <a:tc>
                  <a:txBody>
                    <a:bodyPr/>
                    <a:lstStyle/>
                    <a:p>
                      <a:pPr algn="l"/>
                      <a:r>
                        <a:rPr lang="en-US" sz="1200" dirty="0">
                          <a:solidFill>
                            <a:schemeClr val="tx1"/>
                          </a:solidFill>
                        </a:rPr>
                        <a:t>Date of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262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10,00,000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5,00,000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5,00,000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5,00,000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5,00,000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384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Mode of Payment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Bank Transfer</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Bank Transfer</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241277">
                <a:tc>
                  <a:txBody>
                    <a:bodyPr/>
                    <a:lstStyle/>
                    <a:p>
                      <a:r>
                        <a:rPr lang="en-US" sz="1100" dirty="0">
                          <a:solidFill>
                            <a:schemeClr val="tx1"/>
                          </a:solidFill>
                        </a:rPr>
                        <a:t>Bank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SBI</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SBI</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2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Branch</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289583">
                <a:tc>
                  <a:txBody>
                    <a:bodyPr/>
                    <a:lstStyle/>
                    <a:p>
                      <a:r>
                        <a:rPr lang="en-US" sz="1100" dirty="0">
                          <a:solidFill>
                            <a:schemeClr val="tx1"/>
                          </a:solidFill>
                        </a:rPr>
                        <a:t>IFSC</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100" dirty="0">
                          <a:solidFill>
                            <a:schemeClr val="tx1"/>
                          </a:solidFill>
                        </a:rPr>
                        <a:t>SBIN2154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dirty="0">
                          <a:solidFill>
                            <a:schemeClr val="tx1"/>
                          </a:solidFill>
                        </a:rPr>
                        <a:t>SBIN2154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384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Transaction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12365487954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12365487954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384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Attachment</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535673">
                <a:tc>
                  <a:txBody>
                    <a:bodyPr/>
                    <a:lstStyle/>
                    <a:p>
                      <a:r>
                        <a:rPr lang="en-US" sz="1100" dirty="0">
                          <a:solidFill>
                            <a:schemeClr val="tx1"/>
                          </a:solidFill>
                        </a:rPr>
                        <a:t>Document Shared / Uploaded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6558210"/>
                  </a:ext>
                </a:extLst>
              </a:tr>
              <a:tr h="535673">
                <a:tc>
                  <a:txBody>
                    <a:bodyPr/>
                    <a:lstStyle/>
                    <a:p>
                      <a:r>
                        <a:rPr lang="en-US" sz="1100" dirty="0">
                          <a:solidFill>
                            <a:schemeClr val="tx1"/>
                          </a:solidFill>
                        </a:rPr>
                        <a:t>Forms Uploaded by Customer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4588709"/>
                  </a:ext>
                </a:extLst>
              </a:tr>
            </a:tbl>
          </a:graphicData>
        </a:graphic>
      </p:graphicFrame>
      <p:sp>
        <p:nvSpPr>
          <p:cNvPr id="27" name="Rectangle: Beveled 26">
            <a:extLst>
              <a:ext uri="{FF2B5EF4-FFF2-40B4-BE49-F238E27FC236}">
                <a16:creationId xmlns:a16="http://schemas.microsoft.com/office/drawing/2014/main" id="{6F8B990D-0425-74D3-EBB5-2C6D88AF8B18}"/>
              </a:ext>
            </a:extLst>
          </p:cNvPr>
          <p:cNvSpPr/>
          <p:nvPr/>
        </p:nvSpPr>
        <p:spPr>
          <a:xfrm>
            <a:off x="5821906" y="430770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6" name="Rectangle: Beveled 5">
            <a:extLst>
              <a:ext uri="{FF2B5EF4-FFF2-40B4-BE49-F238E27FC236}">
                <a16:creationId xmlns:a16="http://schemas.microsoft.com/office/drawing/2014/main" id="{A260BE95-9279-5EDF-0B68-EF8B23B3C741}"/>
              </a:ext>
            </a:extLst>
          </p:cNvPr>
          <p:cNvSpPr/>
          <p:nvPr/>
        </p:nvSpPr>
        <p:spPr>
          <a:xfrm>
            <a:off x="4786208" y="4808475"/>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NoC</a:t>
            </a:r>
            <a:endParaRPr lang="en-IN" sz="1050" dirty="0"/>
          </a:p>
        </p:txBody>
      </p:sp>
      <p:sp>
        <p:nvSpPr>
          <p:cNvPr id="7" name="Rectangle: Beveled 6">
            <a:extLst>
              <a:ext uri="{FF2B5EF4-FFF2-40B4-BE49-F238E27FC236}">
                <a16:creationId xmlns:a16="http://schemas.microsoft.com/office/drawing/2014/main" id="{2167AB60-D15F-F058-23D1-DB3E62AE7ECD}"/>
              </a:ext>
            </a:extLst>
          </p:cNvPr>
          <p:cNvSpPr/>
          <p:nvPr/>
        </p:nvSpPr>
        <p:spPr>
          <a:xfrm>
            <a:off x="5821906" y="4808475"/>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Allotment letter</a:t>
            </a:r>
            <a:endParaRPr lang="en-IN" sz="1050" dirty="0"/>
          </a:p>
        </p:txBody>
      </p:sp>
      <p:sp>
        <p:nvSpPr>
          <p:cNvPr id="8" name="Rectangle: Beveled 7">
            <a:extLst>
              <a:ext uri="{FF2B5EF4-FFF2-40B4-BE49-F238E27FC236}">
                <a16:creationId xmlns:a16="http://schemas.microsoft.com/office/drawing/2014/main" id="{F4B4124A-5FA6-E973-D1F8-DC38563A0411}"/>
              </a:ext>
            </a:extLst>
          </p:cNvPr>
          <p:cNvSpPr/>
          <p:nvPr/>
        </p:nvSpPr>
        <p:spPr>
          <a:xfrm>
            <a:off x="6854876" y="4322633"/>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9" name="Rectangle: Beveled 8">
            <a:extLst>
              <a:ext uri="{FF2B5EF4-FFF2-40B4-BE49-F238E27FC236}">
                <a16:creationId xmlns:a16="http://schemas.microsoft.com/office/drawing/2014/main" id="{876DA82B-74DE-B763-3A15-F6257797E6E5}"/>
              </a:ext>
            </a:extLst>
          </p:cNvPr>
          <p:cNvSpPr/>
          <p:nvPr/>
        </p:nvSpPr>
        <p:spPr>
          <a:xfrm>
            <a:off x="7859853" y="430770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10" name="Arrow: Left 9">
            <a:hlinkClick r:id="rId4" action="ppaction://hlinksldjump"/>
            <a:extLst>
              <a:ext uri="{FF2B5EF4-FFF2-40B4-BE49-F238E27FC236}">
                <a16:creationId xmlns:a16="http://schemas.microsoft.com/office/drawing/2014/main" id="{8EFBB2CD-7BFB-D615-93DD-A01BDE95D12D}"/>
              </a:ext>
            </a:extLst>
          </p:cNvPr>
          <p:cNvSpPr/>
          <p:nvPr/>
        </p:nvSpPr>
        <p:spPr>
          <a:xfrm>
            <a:off x="167952" y="633522"/>
            <a:ext cx="569166" cy="39188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Beveled 10">
            <a:extLst>
              <a:ext uri="{FF2B5EF4-FFF2-40B4-BE49-F238E27FC236}">
                <a16:creationId xmlns:a16="http://schemas.microsoft.com/office/drawing/2014/main" id="{728D2037-FCA1-C5D5-EBEB-AC76973B05E4}"/>
              </a:ext>
            </a:extLst>
          </p:cNvPr>
          <p:cNvSpPr/>
          <p:nvPr/>
        </p:nvSpPr>
        <p:spPr>
          <a:xfrm>
            <a:off x="8864082" y="430770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12" name="Rectangle: Beveled 11">
            <a:extLst>
              <a:ext uri="{FF2B5EF4-FFF2-40B4-BE49-F238E27FC236}">
                <a16:creationId xmlns:a16="http://schemas.microsoft.com/office/drawing/2014/main" id="{3A777229-C8EC-2CCD-29A4-CB4BC7E8D579}"/>
              </a:ext>
            </a:extLst>
          </p:cNvPr>
          <p:cNvSpPr/>
          <p:nvPr/>
        </p:nvSpPr>
        <p:spPr>
          <a:xfrm>
            <a:off x="9922701" y="430770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13" name="Rectangle: Beveled 12">
            <a:extLst>
              <a:ext uri="{FF2B5EF4-FFF2-40B4-BE49-F238E27FC236}">
                <a16:creationId xmlns:a16="http://schemas.microsoft.com/office/drawing/2014/main" id="{9054ACEA-E352-8A5E-1F41-32E4411B142A}"/>
              </a:ext>
            </a:extLst>
          </p:cNvPr>
          <p:cNvSpPr/>
          <p:nvPr/>
        </p:nvSpPr>
        <p:spPr>
          <a:xfrm>
            <a:off x="10955671" y="430770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14" name="Rectangle: Beveled 13">
            <a:extLst>
              <a:ext uri="{FF2B5EF4-FFF2-40B4-BE49-F238E27FC236}">
                <a16:creationId xmlns:a16="http://schemas.microsoft.com/office/drawing/2014/main" id="{373D2FA5-ADDF-2D17-3198-D76E7B3778C2}"/>
              </a:ext>
            </a:extLst>
          </p:cNvPr>
          <p:cNvSpPr/>
          <p:nvPr/>
        </p:nvSpPr>
        <p:spPr>
          <a:xfrm>
            <a:off x="4786208" y="541169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26QB</a:t>
            </a:r>
            <a:endParaRPr lang="en-IN" sz="1050" dirty="0"/>
          </a:p>
        </p:txBody>
      </p:sp>
      <p:sp>
        <p:nvSpPr>
          <p:cNvPr id="16" name="Rectangle: Beveled 15">
            <a:extLst>
              <a:ext uri="{FF2B5EF4-FFF2-40B4-BE49-F238E27FC236}">
                <a16:creationId xmlns:a16="http://schemas.microsoft.com/office/drawing/2014/main" id="{9AF52461-A2D5-5BA3-9350-88F5983D7290}"/>
              </a:ext>
            </a:extLst>
          </p:cNvPr>
          <p:cNvSpPr/>
          <p:nvPr/>
        </p:nvSpPr>
        <p:spPr>
          <a:xfrm>
            <a:off x="5821906" y="541169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16B</a:t>
            </a:r>
            <a:endParaRPr lang="en-IN" sz="1050" dirty="0"/>
          </a:p>
        </p:txBody>
      </p:sp>
    </p:spTree>
    <p:extLst>
      <p:ext uri="{BB962C8B-B14F-4D97-AF65-F5344CB8AC3E}">
        <p14:creationId xmlns:p14="http://schemas.microsoft.com/office/powerpoint/2010/main" val="32280139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9F03EF-48FE-70CC-6E7E-E5B4C7D50F55}"/>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5F0F7EF8-FB8D-6E96-2460-613F7ACCA381}"/>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C2022998-C9E7-6AD7-B08E-4D9E4107B901}"/>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0100966C-4B88-992B-4171-2C16E1B32939}"/>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AD30E019-DFA9-9588-8DEB-E88077DC6F86}"/>
              </a:ext>
            </a:extLst>
          </p:cNvPr>
          <p:cNvGraphicFramePr>
            <a:graphicFrameLocks noGrp="1"/>
          </p:cNvGraphicFramePr>
          <p:nvPr>
            <p:extLst>
              <p:ext uri="{D42A27DB-BD31-4B8C-83A1-F6EECF244321}">
                <p14:modId xmlns:p14="http://schemas.microsoft.com/office/powerpoint/2010/main" val="1986096124"/>
              </p:ext>
            </p:extLst>
          </p:nvPr>
        </p:nvGraphicFramePr>
        <p:xfrm>
          <a:off x="177282" y="1606075"/>
          <a:ext cx="11803224" cy="4542796"/>
        </p:xfrm>
        <a:graphic>
          <a:graphicData uri="http://schemas.openxmlformats.org/drawingml/2006/table">
            <a:tbl>
              <a:tblPr firstRow="1" bandRow="1">
                <a:tableStyleId>{5C22544A-7EE6-4342-B048-85BDC9FD1C3A}</a:tableStyleId>
              </a:tblPr>
              <a:tblGrid>
                <a:gridCol w="512692">
                  <a:extLst>
                    <a:ext uri="{9D8B030D-6E8A-4147-A177-3AD203B41FA5}">
                      <a16:colId xmlns:a16="http://schemas.microsoft.com/office/drawing/2014/main" val="2154815023"/>
                    </a:ext>
                  </a:extLst>
                </a:gridCol>
                <a:gridCol w="1037429">
                  <a:extLst>
                    <a:ext uri="{9D8B030D-6E8A-4147-A177-3AD203B41FA5}">
                      <a16:colId xmlns:a16="http://schemas.microsoft.com/office/drawing/2014/main" val="3572431088"/>
                    </a:ext>
                  </a:extLst>
                </a:gridCol>
                <a:gridCol w="1021122">
                  <a:extLst>
                    <a:ext uri="{9D8B030D-6E8A-4147-A177-3AD203B41FA5}">
                      <a16:colId xmlns:a16="http://schemas.microsoft.com/office/drawing/2014/main" val="2272372238"/>
                    </a:ext>
                  </a:extLst>
                </a:gridCol>
                <a:gridCol w="1199914">
                  <a:extLst>
                    <a:ext uri="{9D8B030D-6E8A-4147-A177-3AD203B41FA5}">
                      <a16:colId xmlns:a16="http://schemas.microsoft.com/office/drawing/2014/main" val="465024823"/>
                    </a:ext>
                  </a:extLst>
                </a:gridCol>
                <a:gridCol w="1046096">
                  <a:extLst>
                    <a:ext uri="{9D8B030D-6E8A-4147-A177-3AD203B41FA5}">
                      <a16:colId xmlns:a16="http://schemas.microsoft.com/office/drawing/2014/main" val="3912411152"/>
                    </a:ext>
                  </a:extLst>
                </a:gridCol>
                <a:gridCol w="1145583">
                  <a:extLst>
                    <a:ext uri="{9D8B030D-6E8A-4147-A177-3AD203B41FA5}">
                      <a16:colId xmlns:a16="http://schemas.microsoft.com/office/drawing/2014/main" val="1115181657"/>
                    </a:ext>
                  </a:extLst>
                </a:gridCol>
                <a:gridCol w="1119320">
                  <a:extLst>
                    <a:ext uri="{9D8B030D-6E8A-4147-A177-3AD203B41FA5}">
                      <a16:colId xmlns:a16="http://schemas.microsoft.com/office/drawing/2014/main" val="1387544093"/>
                    </a:ext>
                  </a:extLst>
                </a:gridCol>
                <a:gridCol w="1100791">
                  <a:extLst>
                    <a:ext uri="{9D8B030D-6E8A-4147-A177-3AD203B41FA5}">
                      <a16:colId xmlns:a16="http://schemas.microsoft.com/office/drawing/2014/main" val="3860125346"/>
                    </a:ext>
                  </a:extLst>
                </a:gridCol>
                <a:gridCol w="1134751">
                  <a:extLst>
                    <a:ext uri="{9D8B030D-6E8A-4147-A177-3AD203B41FA5}">
                      <a16:colId xmlns:a16="http://schemas.microsoft.com/office/drawing/2014/main" val="3854101383"/>
                    </a:ext>
                  </a:extLst>
                </a:gridCol>
                <a:gridCol w="1101962">
                  <a:extLst>
                    <a:ext uri="{9D8B030D-6E8A-4147-A177-3AD203B41FA5}">
                      <a16:colId xmlns:a16="http://schemas.microsoft.com/office/drawing/2014/main" val="3669485228"/>
                    </a:ext>
                  </a:extLst>
                </a:gridCol>
                <a:gridCol w="1383564">
                  <a:extLst>
                    <a:ext uri="{9D8B030D-6E8A-4147-A177-3AD203B41FA5}">
                      <a16:colId xmlns:a16="http://schemas.microsoft.com/office/drawing/2014/main" val="1899623565"/>
                    </a:ext>
                  </a:extLst>
                </a:gridCol>
              </a:tblGrid>
              <a:tr h="665693">
                <a:tc>
                  <a:txBody>
                    <a:bodyPr/>
                    <a:lstStyle/>
                    <a:p>
                      <a:pPr algn="ctr"/>
                      <a:r>
                        <a:rPr lang="en-US" sz="1200" dirty="0" err="1">
                          <a:solidFill>
                            <a:schemeClr val="tx1"/>
                          </a:solidFill>
                        </a:rPr>
                        <a:t>Sl</a:t>
                      </a:r>
                      <a:r>
                        <a:rPr lang="en-US" sz="1200" dirty="0">
                          <a:solidFill>
                            <a:schemeClr val="tx1"/>
                          </a:solidFill>
                        </a:rPr>
                        <a:t> No</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Project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Type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Purchaser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Size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Date of Booking</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Total Amount Paid So far</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L1 Employee Approval Date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L2 Employee Approval Date</a:t>
                      </a:r>
                      <a:endParaRPr kumimoji="0" lang="en-IN" sz="1200" b="1"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L3 Employee Approval Date</a:t>
                      </a:r>
                      <a:endParaRPr kumimoji="0" lang="en-IN" sz="1200" b="1"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Approve / Reject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838511">
                <a:tc>
                  <a:txBody>
                    <a:bodyPr/>
                    <a:lstStyle/>
                    <a:p>
                      <a:r>
                        <a:rPr lang="en-US" sz="1100" dirty="0">
                          <a:solidFill>
                            <a:schemeClr val="tx1"/>
                          </a:solidFill>
                        </a:rPr>
                        <a:t>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Kannimanike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Asdafsd</a:t>
                      </a:r>
                      <a:r>
                        <a:rPr lang="en-US" sz="1100" dirty="0">
                          <a:solidFill>
                            <a:schemeClr val="tx1"/>
                          </a:solidFill>
                        </a:rPr>
                        <a:t>  </a:t>
                      </a:r>
                      <a:r>
                        <a:rPr lang="en-US" sz="1100" dirty="0" err="1">
                          <a:solidFill>
                            <a:schemeClr val="tx1"/>
                          </a:solidFill>
                        </a:rPr>
                        <a:t>mgfdf</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15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30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759648">
                <a:tc>
                  <a:txBody>
                    <a:bodyPr/>
                    <a:lstStyle/>
                    <a:p>
                      <a:r>
                        <a:rPr lang="en-US" sz="1100" dirty="0">
                          <a:solidFill>
                            <a:schemeClr val="tx1"/>
                          </a:solidFill>
                        </a:rPr>
                        <a:t>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15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30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759648">
                <a:tc>
                  <a:txBody>
                    <a:bodyPr/>
                    <a:lstStyle/>
                    <a:p>
                      <a:r>
                        <a:rPr lang="en-US" sz="1100" dirty="0">
                          <a:solidFill>
                            <a:schemeClr val="tx1"/>
                          </a:solidFill>
                        </a:rPr>
                        <a:t>3</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15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30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759648">
                <a:tc>
                  <a:txBody>
                    <a:bodyPr/>
                    <a:lstStyle/>
                    <a:p>
                      <a:r>
                        <a:rPr lang="en-US" sz="1100" dirty="0">
                          <a:solidFill>
                            <a:schemeClr val="tx1"/>
                          </a:solidFill>
                        </a:rPr>
                        <a:t>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Kannimanike</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15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30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759648">
                <a:tc>
                  <a:txBody>
                    <a:bodyPr/>
                    <a:lstStyle/>
                    <a:p>
                      <a:r>
                        <a:rPr lang="en-US" sz="1100" dirty="0">
                          <a:solidFill>
                            <a:schemeClr val="tx1"/>
                          </a:solidFill>
                        </a:rPr>
                        <a:t>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Hunnegere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Villa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Asdafsd</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15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30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bl>
          </a:graphicData>
        </a:graphic>
      </p:graphicFrame>
      <p:sp>
        <p:nvSpPr>
          <p:cNvPr id="6" name="Rectangle: Rounded Corners 5">
            <a:hlinkClick r:id="rId3" action="ppaction://hlinksldjump"/>
            <a:extLst>
              <a:ext uri="{FF2B5EF4-FFF2-40B4-BE49-F238E27FC236}">
                <a16:creationId xmlns:a16="http://schemas.microsoft.com/office/drawing/2014/main" id="{759399A8-B766-FA8E-0AA8-D71337305C86}"/>
              </a:ext>
            </a:extLst>
          </p:cNvPr>
          <p:cNvSpPr/>
          <p:nvPr/>
        </p:nvSpPr>
        <p:spPr>
          <a:xfrm>
            <a:off x="5980922" y="6386056"/>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7" name="Rectangle: Rounded Corners 6">
            <a:hlinkClick r:id="rId4" action="ppaction://hlinksldjump"/>
            <a:extLst>
              <a:ext uri="{FF2B5EF4-FFF2-40B4-BE49-F238E27FC236}">
                <a16:creationId xmlns:a16="http://schemas.microsoft.com/office/drawing/2014/main" id="{524D8ED4-B655-7EFF-3E4D-780C8C3FDE1A}"/>
              </a:ext>
            </a:extLst>
          </p:cNvPr>
          <p:cNvSpPr/>
          <p:nvPr/>
        </p:nvSpPr>
        <p:spPr>
          <a:xfrm>
            <a:off x="10944812" y="253251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8" name="Rectangle: Rounded Corners 7">
            <a:hlinkClick r:id="rId4" action="ppaction://hlinksldjump"/>
            <a:extLst>
              <a:ext uri="{FF2B5EF4-FFF2-40B4-BE49-F238E27FC236}">
                <a16:creationId xmlns:a16="http://schemas.microsoft.com/office/drawing/2014/main" id="{B6615A26-52EB-1542-689A-82055E1E0AA7}"/>
              </a:ext>
            </a:extLst>
          </p:cNvPr>
          <p:cNvSpPr/>
          <p:nvPr/>
        </p:nvSpPr>
        <p:spPr>
          <a:xfrm>
            <a:off x="10944812" y="3351859"/>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9" name="Rectangle: Rounded Corners 8">
            <a:hlinkClick r:id="rId4" action="ppaction://hlinksldjump"/>
            <a:extLst>
              <a:ext uri="{FF2B5EF4-FFF2-40B4-BE49-F238E27FC236}">
                <a16:creationId xmlns:a16="http://schemas.microsoft.com/office/drawing/2014/main" id="{83DCC265-769E-F770-7FBF-AD23D10BDFDD}"/>
              </a:ext>
            </a:extLst>
          </p:cNvPr>
          <p:cNvSpPr/>
          <p:nvPr/>
        </p:nvSpPr>
        <p:spPr>
          <a:xfrm>
            <a:off x="10944811" y="4171205"/>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0" name="Rectangle: Rounded Corners 9">
            <a:hlinkClick r:id="rId4" action="ppaction://hlinksldjump"/>
            <a:extLst>
              <a:ext uri="{FF2B5EF4-FFF2-40B4-BE49-F238E27FC236}">
                <a16:creationId xmlns:a16="http://schemas.microsoft.com/office/drawing/2014/main" id="{BFDB2AE2-7D82-E39A-CD83-270E584CC40A}"/>
              </a:ext>
            </a:extLst>
          </p:cNvPr>
          <p:cNvSpPr/>
          <p:nvPr/>
        </p:nvSpPr>
        <p:spPr>
          <a:xfrm>
            <a:off x="10944810" y="4871211"/>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1" name="Rectangle: Rounded Corners 10">
            <a:hlinkClick r:id="rId4" action="ppaction://hlinksldjump"/>
            <a:extLst>
              <a:ext uri="{FF2B5EF4-FFF2-40B4-BE49-F238E27FC236}">
                <a16:creationId xmlns:a16="http://schemas.microsoft.com/office/drawing/2014/main" id="{1CD28AEE-87FC-305A-DB4B-622283DD5A1F}"/>
              </a:ext>
            </a:extLst>
          </p:cNvPr>
          <p:cNvSpPr/>
          <p:nvPr/>
        </p:nvSpPr>
        <p:spPr>
          <a:xfrm>
            <a:off x="10944809" y="5687271"/>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Tree>
    <p:extLst>
      <p:ext uri="{BB962C8B-B14F-4D97-AF65-F5344CB8AC3E}">
        <p14:creationId xmlns:p14="http://schemas.microsoft.com/office/powerpoint/2010/main" val="7039401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8D0B74-3AC4-B256-8606-2AF35DA3CBCA}"/>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C6DAE280-983E-96BD-7B5F-0DC4949DF74F}"/>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948A127F-AB42-8E37-1F71-AB3968809328}"/>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DCE7E243-C293-30C9-EC91-37BACF68DCE8}"/>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A51EFAD3-D288-BF16-8C51-ECE6531B1D72}"/>
              </a:ext>
            </a:extLst>
          </p:cNvPr>
          <p:cNvGraphicFramePr>
            <a:graphicFrameLocks noGrp="1"/>
          </p:cNvGraphicFramePr>
          <p:nvPr/>
        </p:nvGraphicFramePr>
        <p:xfrm>
          <a:off x="167952" y="1428460"/>
          <a:ext cx="3116424" cy="318516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228573">
                <a:tc>
                  <a:txBody>
                    <a:bodyPr/>
                    <a:lstStyle/>
                    <a:p>
                      <a:pPr algn="l"/>
                      <a:r>
                        <a:rPr lang="en-US" sz="1100" b="1" dirty="0">
                          <a:solidFill>
                            <a:schemeClr val="tx1"/>
                          </a:solidFill>
                        </a:rPr>
                        <a:t>Project Name</a:t>
                      </a:r>
                      <a:endParaRPr lang="en-IN" sz="11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b="0" dirty="0" err="1">
                          <a:solidFill>
                            <a:schemeClr val="tx1"/>
                          </a:solidFill>
                        </a:rPr>
                        <a:t>Kannimanike</a:t>
                      </a:r>
                      <a:r>
                        <a:rPr lang="en-US" sz="1100" b="0" dirty="0">
                          <a:solidFill>
                            <a:schemeClr val="tx1"/>
                          </a:solidFill>
                        </a:rPr>
                        <a:t> Phase1</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2070885"/>
                  </a:ext>
                </a:extLst>
              </a:tr>
              <a:tr h="2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Type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Apartment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220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Size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3 BHK</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202611">
                <a:tc>
                  <a:txBody>
                    <a:bodyPr/>
                    <a:lstStyle/>
                    <a:p>
                      <a:r>
                        <a:rPr lang="en-US" sz="1100" dirty="0">
                          <a:solidFill>
                            <a:schemeClr val="tx1"/>
                          </a:solidFill>
                        </a:rPr>
                        <a:t>Flat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709</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202611">
                <a:tc>
                  <a:txBody>
                    <a:bodyPr/>
                    <a:lstStyle/>
                    <a:p>
                      <a:r>
                        <a:rPr lang="en-US" sz="1100" dirty="0">
                          <a:solidFill>
                            <a:schemeClr val="tx1"/>
                          </a:solidFill>
                        </a:rPr>
                        <a:t>Block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Block 3</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202611">
                <a:tc>
                  <a:txBody>
                    <a:bodyPr/>
                    <a:lstStyle/>
                    <a:p>
                      <a:r>
                        <a:rPr lang="en-US" sz="1100" dirty="0">
                          <a:solidFill>
                            <a:schemeClr val="tx1"/>
                          </a:solidFill>
                        </a:rPr>
                        <a:t>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7 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202611">
                <a:tc>
                  <a:txBody>
                    <a:bodyPr/>
                    <a:lstStyle/>
                    <a:p>
                      <a:r>
                        <a:rPr lang="en-US" sz="1100" dirty="0">
                          <a:solidFill>
                            <a:schemeClr val="tx1"/>
                          </a:solidFill>
                        </a:rPr>
                        <a:t>Date of Booking</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202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Flat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33,50,000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287462">
                <a:tc>
                  <a:txBody>
                    <a:bodyPr/>
                    <a:lstStyle/>
                    <a:p>
                      <a:r>
                        <a:rPr lang="en-US" sz="1100" dirty="0">
                          <a:solidFill>
                            <a:schemeClr val="tx1"/>
                          </a:solidFill>
                        </a:rPr>
                        <a:t>Parking and Amenities charge</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202611">
                <a:tc>
                  <a:txBody>
                    <a:bodyPr/>
                    <a:lstStyle/>
                    <a:p>
                      <a:r>
                        <a:rPr lang="en-US" sz="1100" dirty="0">
                          <a:solidFill>
                            <a:schemeClr val="tx1"/>
                          </a:solidFill>
                        </a:rPr>
                        <a:t>Total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36,00,000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r h="287462">
                <a:tc>
                  <a:txBody>
                    <a:bodyPr/>
                    <a:lstStyle/>
                    <a:p>
                      <a:r>
                        <a:rPr lang="en-US" sz="1100" dirty="0">
                          <a:solidFill>
                            <a:schemeClr val="tx1"/>
                          </a:solidFill>
                        </a:rPr>
                        <a:t>Last date to Pay without Penalty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Apr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196815"/>
                  </a:ext>
                </a:extLst>
              </a:tr>
            </a:tbl>
          </a:graphicData>
        </a:graphic>
      </p:graphicFrame>
      <p:sp>
        <p:nvSpPr>
          <p:cNvPr id="15" name="Rectangle: Rounded Corners 14">
            <a:hlinkClick r:id="rId3" action="ppaction://hlinksldjump"/>
            <a:extLst>
              <a:ext uri="{FF2B5EF4-FFF2-40B4-BE49-F238E27FC236}">
                <a16:creationId xmlns:a16="http://schemas.microsoft.com/office/drawing/2014/main" id="{66AC433D-1817-FCC6-63B5-EF7AE054071B}"/>
              </a:ext>
            </a:extLst>
          </p:cNvPr>
          <p:cNvSpPr/>
          <p:nvPr/>
        </p:nvSpPr>
        <p:spPr>
          <a:xfrm>
            <a:off x="4693302" y="6374308"/>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Verified</a:t>
            </a:r>
            <a:endParaRPr lang="en-IN" sz="1400" dirty="0"/>
          </a:p>
        </p:txBody>
      </p:sp>
      <p:sp>
        <p:nvSpPr>
          <p:cNvPr id="22" name="Rectangle 21">
            <a:extLst>
              <a:ext uri="{FF2B5EF4-FFF2-40B4-BE49-F238E27FC236}">
                <a16:creationId xmlns:a16="http://schemas.microsoft.com/office/drawing/2014/main" id="{42A61F90-C731-A0D4-5A7B-87410530BF11}"/>
              </a:ext>
            </a:extLst>
          </p:cNvPr>
          <p:cNvSpPr/>
          <p:nvPr/>
        </p:nvSpPr>
        <p:spPr>
          <a:xfrm>
            <a:off x="195943" y="1156996"/>
            <a:ext cx="3088433"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Details</a:t>
            </a:r>
            <a:endParaRPr lang="en-IN" dirty="0"/>
          </a:p>
        </p:txBody>
      </p:sp>
      <p:sp>
        <p:nvSpPr>
          <p:cNvPr id="24" name="Rectangle 23">
            <a:extLst>
              <a:ext uri="{FF2B5EF4-FFF2-40B4-BE49-F238E27FC236}">
                <a16:creationId xmlns:a16="http://schemas.microsoft.com/office/drawing/2014/main" id="{60257C6A-6F68-AE2B-CACA-5E0B5E62EEE8}"/>
              </a:ext>
            </a:extLst>
          </p:cNvPr>
          <p:cNvSpPr/>
          <p:nvPr/>
        </p:nvSpPr>
        <p:spPr>
          <a:xfrm>
            <a:off x="3652573" y="1156998"/>
            <a:ext cx="8220987"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Payment Details</a:t>
            </a:r>
            <a:endParaRPr lang="en-IN" dirty="0"/>
          </a:p>
        </p:txBody>
      </p:sp>
      <p:graphicFrame>
        <p:nvGraphicFramePr>
          <p:cNvPr id="25" name="Table 24">
            <a:extLst>
              <a:ext uri="{FF2B5EF4-FFF2-40B4-BE49-F238E27FC236}">
                <a16:creationId xmlns:a16="http://schemas.microsoft.com/office/drawing/2014/main" id="{C2D2104D-9B8A-4903-5384-FAF784FFAA67}"/>
              </a:ext>
            </a:extLst>
          </p:cNvPr>
          <p:cNvGraphicFramePr>
            <a:graphicFrameLocks noGrp="1"/>
          </p:cNvGraphicFramePr>
          <p:nvPr/>
        </p:nvGraphicFramePr>
        <p:xfrm>
          <a:off x="167952" y="4619529"/>
          <a:ext cx="3116424" cy="205740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1953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Purchaser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err="1">
                          <a:solidFill>
                            <a:schemeClr val="tx1"/>
                          </a:solidFill>
                        </a:rPr>
                        <a:t>Mr</a:t>
                      </a:r>
                      <a:r>
                        <a:rPr lang="en-US" sz="1100" dirty="0">
                          <a:solidFill>
                            <a:schemeClr val="tx1"/>
                          </a:solidFill>
                        </a:rPr>
                        <a:t> Abcd Ghij</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195338">
                <a:tc>
                  <a:txBody>
                    <a:bodyPr/>
                    <a:lstStyle/>
                    <a:p>
                      <a:r>
                        <a:rPr lang="en-US" sz="1100" dirty="0">
                          <a:solidFill>
                            <a:schemeClr val="tx1"/>
                          </a:solidFill>
                        </a:rPr>
                        <a:t>Adhaar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98547 2563 2548</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195338">
                <a:tc>
                  <a:txBody>
                    <a:bodyPr/>
                    <a:lstStyle/>
                    <a:p>
                      <a:r>
                        <a:rPr lang="en-US" sz="1100" dirty="0">
                          <a:solidFill>
                            <a:schemeClr val="tx1"/>
                          </a:solidFill>
                        </a:rPr>
                        <a:t>PAN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ACDG2654A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321733">
                <a:tc>
                  <a:txBody>
                    <a:bodyPr/>
                    <a:lstStyle/>
                    <a:p>
                      <a:r>
                        <a:rPr lang="en-US" sz="1100" dirty="0">
                          <a:solidFill>
                            <a:schemeClr val="tx1"/>
                          </a:solidFill>
                        </a:rPr>
                        <a:t>Application Fee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321733">
                <a:tc>
                  <a:txBody>
                    <a:bodyPr/>
                    <a:lstStyle/>
                    <a:p>
                      <a:r>
                        <a:rPr lang="en-US" sz="1100" dirty="0">
                          <a:solidFill>
                            <a:schemeClr val="tx1"/>
                          </a:solidFill>
                        </a:rPr>
                        <a:t>Booking 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321733">
                <a:tc>
                  <a:txBody>
                    <a:bodyPr/>
                    <a:lstStyle/>
                    <a:p>
                      <a:r>
                        <a:rPr lang="en-US" sz="1100" dirty="0">
                          <a:solidFill>
                            <a:schemeClr val="tx1"/>
                          </a:solidFill>
                        </a:rPr>
                        <a:t>Balance Amount to be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33,50,000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bl>
          </a:graphicData>
        </a:graphic>
      </p:graphicFrame>
      <p:graphicFrame>
        <p:nvGraphicFramePr>
          <p:cNvPr id="26" name="Table 25">
            <a:extLst>
              <a:ext uri="{FF2B5EF4-FFF2-40B4-BE49-F238E27FC236}">
                <a16:creationId xmlns:a16="http://schemas.microsoft.com/office/drawing/2014/main" id="{3522DB03-B063-4415-3048-5DAB91C0F255}"/>
              </a:ext>
            </a:extLst>
          </p:cNvPr>
          <p:cNvGraphicFramePr>
            <a:graphicFrameLocks noGrp="1"/>
          </p:cNvGraphicFramePr>
          <p:nvPr/>
        </p:nvGraphicFramePr>
        <p:xfrm>
          <a:off x="3638939" y="1443626"/>
          <a:ext cx="8248265" cy="4103966"/>
        </p:xfrm>
        <a:graphic>
          <a:graphicData uri="http://schemas.openxmlformats.org/drawingml/2006/table">
            <a:tbl>
              <a:tblPr firstRow="1" bandRow="1">
                <a:tableStyleId>{5C22544A-7EE6-4342-B048-85BDC9FD1C3A}</a:tableStyleId>
              </a:tblPr>
              <a:tblGrid>
                <a:gridCol w="1069324">
                  <a:extLst>
                    <a:ext uri="{9D8B030D-6E8A-4147-A177-3AD203B41FA5}">
                      <a16:colId xmlns:a16="http://schemas.microsoft.com/office/drawing/2014/main" val="2154815023"/>
                    </a:ext>
                  </a:extLst>
                </a:gridCol>
                <a:gridCol w="1025563">
                  <a:extLst>
                    <a:ext uri="{9D8B030D-6E8A-4147-A177-3AD203B41FA5}">
                      <a16:colId xmlns:a16="http://schemas.microsoft.com/office/drawing/2014/main" val="3572431088"/>
                    </a:ext>
                  </a:extLst>
                </a:gridCol>
                <a:gridCol w="1025563">
                  <a:extLst>
                    <a:ext uri="{9D8B030D-6E8A-4147-A177-3AD203B41FA5}">
                      <a16:colId xmlns:a16="http://schemas.microsoft.com/office/drawing/2014/main" val="1368037662"/>
                    </a:ext>
                  </a:extLst>
                </a:gridCol>
                <a:gridCol w="1025563">
                  <a:extLst>
                    <a:ext uri="{9D8B030D-6E8A-4147-A177-3AD203B41FA5}">
                      <a16:colId xmlns:a16="http://schemas.microsoft.com/office/drawing/2014/main" val="379210865"/>
                    </a:ext>
                  </a:extLst>
                </a:gridCol>
                <a:gridCol w="1025563">
                  <a:extLst>
                    <a:ext uri="{9D8B030D-6E8A-4147-A177-3AD203B41FA5}">
                      <a16:colId xmlns:a16="http://schemas.microsoft.com/office/drawing/2014/main" val="1024920924"/>
                    </a:ext>
                  </a:extLst>
                </a:gridCol>
                <a:gridCol w="1025563">
                  <a:extLst>
                    <a:ext uri="{9D8B030D-6E8A-4147-A177-3AD203B41FA5}">
                      <a16:colId xmlns:a16="http://schemas.microsoft.com/office/drawing/2014/main" val="3047958244"/>
                    </a:ext>
                  </a:extLst>
                </a:gridCol>
                <a:gridCol w="1025563">
                  <a:extLst>
                    <a:ext uri="{9D8B030D-6E8A-4147-A177-3AD203B41FA5}">
                      <a16:colId xmlns:a16="http://schemas.microsoft.com/office/drawing/2014/main" val="1722537837"/>
                    </a:ext>
                  </a:extLst>
                </a:gridCol>
                <a:gridCol w="1025563">
                  <a:extLst>
                    <a:ext uri="{9D8B030D-6E8A-4147-A177-3AD203B41FA5}">
                      <a16:colId xmlns:a16="http://schemas.microsoft.com/office/drawing/2014/main" val="4045472129"/>
                    </a:ext>
                  </a:extLst>
                </a:gridCol>
              </a:tblGrid>
              <a:tr h="422498">
                <a:tc>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Application Fee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Amount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Installment 1</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2</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3</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4</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5</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519204">
                <a:tc>
                  <a:txBody>
                    <a:bodyPr/>
                    <a:lstStyle/>
                    <a:p>
                      <a:pPr algn="l"/>
                      <a:r>
                        <a:rPr lang="en-US" sz="1200" dirty="0">
                          <a:solidFill>
                            <a:schemeClr val="tx1"/>
                          </a:solidFill>
                        </a:rPr>
                        <a:t>Date of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439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484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Mode of Payment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Bank Transfer</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403756">
                <a:tc>
                  <a:txBody>
                    <a:bodyPr/>
                    <a:lstStyle/>
                    <a:p>
                      <a:r>
                        <a:rPr lang="en-US" sz="1100" dirty="0">
                          <a:solidFill>
                            <a:schemeClr val="tx1"/>
                          </a:solidFill>
                        </a:rPr>
                        <a:t>Bank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SBI</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403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Branch</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484590">
                <a:tc>
                  <a:txBody>
                    <a:bodyPr/>
                    <a:lstStyle/>
                    <a:p>
                      <a:r>
                        <a:rPr lang="en-US" sz="1100" dirty="0">
                          <a:solidFill>
                            <a:schemeClr val="tx1"/>
                          </a:solidFill>
                        </a:rPr>
                        <a:t>IFSC</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100" dirty="0">
                          <a:solidFill>
                            <a:schemeClr val="tx1"/>
                          </a:solidFill>
                        </a:rPr>
                        <a:t>SBIN2154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484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Transaction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12365487954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403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Attachment</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bl>
          </a:graphicData>
        </a:graphic>
      </p:graphicFrame>
      <p:sp>
        <p:nvSpPr>
          <p:cNvPr id="27" name="Rectangle: Beveled 26">
            <a:extLst>
              <a:ext uri="{FF2B5EF4-FFF2-40B4-BE49-F238E27FC236}">
                <a16:creationId xmlns:a16="http://schemas.microsoft.com/office/drawing/2014/main" id="{2A84570B-8618-0279-49A2-755BC52D2F96}"/>
              </a:ext>
            </a:extLst>
          </p:cNvPr>
          <p:cNvSpPr/>
          <p:nvPr/>
        </p:nvSpPr>
        <p:spPr>
          <a:xfrm>
            <a:off x="5821906" y="5194110"/>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28" name="Arrow: Left 27">
            <a:hlinkClick r:id="rId4" action="ppaction://hlinksldjump"/>
            <a:extLst>
              <a:ext uri="{FF2B5EF4-FFF2-40B4-BE49-F238E27FC236}">
                <a16:creationId xmlns:a16="http://schemas.microsoft.com/office/drawing/2014/main" id="{F390BB95-487C-CF4D-DC0D-73634FB0BEF2}"/>
              </a:ext>
            </a:extLst>
          </p:cNvPr>
          <p:cNvSpPr/>
          <p:nvPr/>
        </p:nvSpPr>
        <p:spPr>
          <a:xfrm>
            <a:off x="167952" y="633522"/>
            <a:ext cx="569166" cy="39188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600410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FE5060B-C8C5-C419-6245-BD4C98AAE685}"/>
            </a:ext>
          </a:extLst>
        </p:cNvPr>
        <p:cNvGrpSpPr/>
        <p:nvPr/>
      </p:nvGrpSpPr>
      <p:grpSpPr>
        <a:xfrm>
          <a:off x="0" y="0"/>
          <a:ext cx="0" cy="0"/>
          <a:chOff x="0" y="0"/>
          <a:chExt cx="0" cy="0"/>
        </a:xfrm>
      </p:grpSpPr>
      <p:sp>
        <p:nvSpPr>
          <p:cNvPr id="29" name="Rectangle: Rounded Corners 28">
            <a:hlinkClick r:id="rId2" action="ppaction://hlinksldjump"/>
            <a:extLst>
              <a:ext uri="{FF2B5EF4-FFF2-40B4-BE49-F238E27FC236}">
                <a16:creationId xmlns:a16="http://schemas.microsoft.com/office/drawing/2014/main" id="{D1A9E7DF-C657-40A4-CF8C-DDA5FAE83E10}"/>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1" name="Rectangle 30">
            <a:extLst>
              <a:ext uri="{FF2B5EF4-FFF2-40B4-BE49-F238E27FC236}">
                <a16:creationId xmlns:a16="http://schemas.microsoft.com/office/drawing/2014/main" id="{A2B5E8AE-8E3E-2D7C-989E-5933D59DA17D}"/>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5 employee Dashboard</a:t>
            </a:r>
            <a:endParaRPr lang="en-IN" dirty="0">
              <a:solidFill>
                <a:schemeClr val="tx1"/>
              </a:solidFill>
            </a:endParaRPr>
          </a:p>
        </p:txBody>
      </p:sp>
      <p:sp>
        <p:nvSpPr>
          <p:cNvPr id="2" name="Rectangle: Rounded Corners 1">
            <a:hlinkClick r:id="rId3" action="ppaction://hlinksldjump"/>
            <a:extLst>
              <a:ext uri="{FF2B5EF4-FFF2-40B4-BE49-F238E27FC236}">
                <a16:creationId xmlns:a16="http://schemas.microsoft.com/office/drawing/2014/main" id="{88B0AEB8-7DAE-84A7-B968-9685E7613847}"/>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sp>
        <p:nvSpPr>
          <p:cNvPr id="9" name="Rectangle: Rounded Corners 8">
            <a:hlinkClick r:id="rId4" action="ppaction://hlinksldjump"/>
            <a:extLst>
              <a:ext uri="{FF2B5EF4-FFF2-40B4-BE49-F238E27FC236}">
                <a16:creationId xmlns:a16="http://schemas.microsoft.com/office/drawing/2014/main" id="{852A7054-CB72-F569-0927-90686C95BFEF}"/>
              </a:ext>
            </a:extLst>
          </p:cNvPr>
          <p:cNvSpPr/>
          <p:nvPr/>
        </p:nvSpPr>
        <p:spPr>
          <a:xfrm>
            <a:off x="7351832" y="4657793"/>
            <a:ext cx="370037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Approve Form 26QB and Form 16B Verification</a:t>
            </a:r>
            <a:endParaRPr lang="en-IN" sz="1200" dirty="0"/>
          </a:p>
        </p:txBody>
      </p:sp>
      <p:sp>
        <p:nvSpPr>
          <p:cNvPr id="10" name="Rectangle: Rounded Corners 9">
            <a:hlinkClick r:id="rId5" action="ppaction://hlinksldjump"/>
            <a:extLst>
              <a:ext uri="{FF2B5EF4-FFF2-40B4-BE49-F238E27FC236}">
                <a16:creationId xmlns:a16="http://schemas.microsoft.com/office/drawing/2014/main" id="{8BA809B7-AE4C-E1B8-BF22-0E8FA3359ACD}"/>
              </a:ext>
            </a:extLst>
          </p:cNvPr>
          <p:cNvSpPr/>
          <p:nvPr/>
        </p:nvSpPr>
        <p:spPr>
          <a:xfrm>
            <a:off x="1422128" y="5632799"/>
            <a:ext cx="370037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Approve Cancellation Refund Verification</a:t>
            </a:r>
            <a:endParaRPr lang="en-IN" sz="1200" dirty="0"/>
          </a:p>
        </p:txBody>
      </p:sp>
      <p:sp>
        <p:nvSpPr>
          <p:cNvPr id="35" name="Rectangle: Rounded Corners 34">
            <a:hlinkClick r:id="rId6" action="ppaction://hlinksldjump"/>
            <a:extLst>
              <a:ext uri="{FF2B5EF4-FFF2-40B4-BE49-F238E27FC236}">
                <a16:creationId xmlns:a16="http://schemas.microsoft.com/office/drawing/2014/main" id="{AC4271FF-3C69-4E16-17D4-230A72E79BB1}"/>
              </a:ext>
            </a:extLst>
          </p:cNvPr>
          <p:cNvSpPr/>
          <p:nvPr/>
        </p:nvSpPr>
        <p:spPr>
          <a:xfrm>
            <a:off x="1422128" y="4651837"/>
            <a:ext cx="370037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Approve Payments Reconciliation Verification </a:t>
            </a:r>
            <a:endParaRPr lang="en-IN" sz="1200" dirty="0"/>
          </a:p>
        </p:txBody>
      </p:sp>
      <p:graphicFrame>
        <p:nvGraphicFramePr>
          <p:cNvPr id="4" name="Chart 3">
            <a:extLst>
              <a:ext uri="{FF2B5EF4-FFF2-40B4-BE49-F238E27FC236}">
                <a16:creationId xmlns:a16="http://schemas.microsoft.com/office/drawing/2014/main" id="{803265BF-EB6F-8ECA-EDE6-DA5A87F028BC}"/>
              </a:ext>
            </a:extLst>
          </p:cNvPr>
          <p:cNvGraphicFramePr>
            <a:graphicFrameLocks/>
          </p:cNvGraphicFramePr>
          <p:nvPr>
            <p:extLst>
              <p:ext uri="{D42A27DB-BD31-4B8C-83A1-F6EECF244321}">
                <p14:modId xmlns:p14="http://schemas.microsoft.com/office/powerpoint/2010/main" val="292158719"/>
              </p:ext>
            </p:extLst>
          </p:nvPr>
        </p:nvGraphicFramePr>
        <p:xfrm>
          <a:off x="1253412" y="1471305"/>
          <a:ext cx="4842588" cy="273463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 name="Chart 4">
            <a:extLst>
              <a:ext uri="{FF2B5EF4-FFF2-40B4-BE49-F238E27FC236}">
                <a16:creationId xmlns:a16="http://schemas.microsoft.com/office/drawing/2014/main" id="{F14467C8-3C9A-9771-1C0F-2CE55231B68B}"/>
              </a:ext>
            </a:extLst>
          </p:cNvPr>
          <p:cNvGraphicFramePr>
            <a:graphicFrameLocks/>
          </p:cNvGraphicFramePr>
          <p:nvPr>
            <p:extLst>
              <p:ext uri="{D42A27DB-BD31-4B8C-83A1-F6EECF244321}">
                <p14:modId xmlns:p14="http://schemas.microsoft.com/office/powerpoint/2010/main" val="381244012"/>
              </p:ext>
            </p:extLst>
          </p:nvPr>
        </p:nvGraphicFramePr>
        <p:xfrm>
          <a:off x="6442788" y="1462739"/>
          <a:ext cx="4842588" cy="27432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891715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38CA679-3DC7-9CCD-6354-6602E09A911B}"/>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468FFADF-A41F-BE09-3797-6FBB477A0301}"/>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386D7925-B5E7-54FD-A102-FDD8B4844F9F}"/>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006046A0-5574-527F-1872-2E4F143AC57A}"/>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8719A203-87DC-AD6B-8224-25ED5F3C4262}"/>
              </a:ext>
            </a:extLst>
          </p:cNvPr>
          <p:cNvGraphicFramePr>
            <a:graphicFrameLocks noGrp="1"/>
          </p:cNvGraphicFramePr>
          <p:nvPr>
            <p:extLst>
              <p:ext uri="{D42A27DB-BD31-4B8C-83A1-F6EECF244321}">
                <p14:modId xmlns:p14="http://schemas.microsoft.com/office/powerpoint/2010/main" val="3022988181"/>
              </p:ext>
            </p:extLst>
          </p:nvPr>
        </p:nvGraphicFramePr>
        <p:xfrm>
          <a:off x="177282" y="1606075"/>
          <a:ext cx="11737910" cy="4542796"/>
        </p:xfrm>
        <a:graphic>
          <a:graphicData uri="http://schemas.openxmlformats.org/drawingml/2006/table">
            <a:tbl>
              <a:tblPr firstRow="1" bandRow="1">
                <a:tableStyleId>{5C22544A-7EE6-4342-B048-85BDC9FD1C3A}</a:tableStyleId>
              </a:tblPr>
              <a:tblGrid>
                <a:gridCol w="425541">
                  <a:extLst>
                    <a:ext uri="{9D8B030D-6E8A-4147-A177-3AD203B41FA5}">
                      <a16:colId xmlns:a16="http://schemas.microsoft.com/office/drawing/2014/main" val="2154815023"/>
                    </a:ext>
                  </a:extLst>
                </a:gridCol>
                <a:gridCol w="861080">
                  <a:extLst>
                    <a:ext uri="{9D8B030D-6E8A-4147-A177-3AD203B41FA5}">
                      <a16:colId xmlns:a16="http://schemas.microsoft.com/office/drawing/2014/main" val="3572431088"/>
                    </a:ext>
                  </a:extLst>
                </a:gridCol>
                <a:gridCol w="847545">
                  <a:extLst>
                    <a:ext uri="{9D8B030D-6E8A-4147-A177-3AD203B41FA5}">
                      <a16:colId xmlns:a16="http://schemas.microsoft.com/office/drawing/2014/main" val="2272372238"/>
                    </a:ext>
                  </a:extLst>
                </a:gridCol>
                <a:gridCol w="995945">
                  <a:extLst>
                    <a:ext uri="{9D8B030D-6E8A-4147-A177-3AD203B41FA5}">
                      <a16:colId xmlns:a16="http://schemas.microsoft.com/office/drawing/2014/main" val="465024823"/>
                    </a:ext>
                  </a:extLst>
                </a:gridCol>
                <a:gridCol w="868274">
                  <a:extLst>
                    <a:ext uri="{9D8B030D-6E8A-4147-A177-3AD203B41FA5}">
                      <a16:colId xmlns:a16="http://schemas.microsoft.com/office/drawing/2014/main" val="3912411152"/>
                    </a:ext>
                  </a:extLst>
                </a:gridCol>
                <a:gridCol w="950849">
                  <a:extLst>
                    <a:ext uri="{9D8B030D-6E8A-4147-A177-3AD203B41FA5}">
                      <a16:colId xmlns:a16="http://schemas.microsoft.com/office/drawing/2014/main" val="1115181657"/>
                    </a:ext>
                  </a:extLst>
                </a:gridCol>
                <a:gridCol w="802853">
                  <a:extLst>
                    <a:ext uri="{9D8B030D-6E8A-4147-A177-3AD203B41FA5}">
                      <a16:colId xmlns:a16="http://schemas.microsoft.com/office/drawing/2014/main" val="1387544093"/>
                    </a:ext>
                  </a:extLst>
                </a:gridCol>
                <a:gridCol w="1040598">
                  <a:extLst>
                    <a:ext uri="{9D8B030D-6E8A-4147-A177-3AD203B41FA5}">
                      <a16:colId xmlns:a16="http://schemas.microsoft.com/office/drawing/2014/main" val="3860125346"/>
                    </a:ext>
                  </a:extLst>
                </a:gridCol>
                <a:gridCol w="746449">
                  <a:extLst>
                    <a:ext uri="{9D8B030D-6E8A-4147-A177-3AD203B41FA5}">
                      <a16:colId xmlns:a16="http://schemas.microsoft.com/office/drawing/2014/main" val="3854101383"/>
                    </a:ext>
                  </a:extLst>
                </a:gridCol>
                <a:gridCol w="1026368">
                  <a:extLst>
                    <a:ext uri="{9D8B030D-6E8A-4147-A177-3AD203B41FA5}">
                      <a16:colId xmlns:a16="http://schemas.microsoft.com/office/drawing/2014/main" val="3669485228"/>
                    </a:ext>
                  </a:extLst>
                </a:gridCol>
                <a:gridCol w="998375">
                  <a:extLst>
                    <a:ext uri="{9D8B030D-6E8A-4147-A177-3AD203B41FA5}">
                      <a16:colId xmlns:a16="http://schemas.microsoft.com/office/drawing/2014/main" val="2661805334"/>
                    </a:ext>
                  </a:extLst>
                </a:gridCol>
                <a:gridCol w="1025656">
                  <a:extLst>
                    <a:ext uri="{9D8B030D-6E8A-4147-A177-3AD203B41FA5}">
                      <a16:colId xmlns:a16="http://schemas.microsoft.com/office/drawing/2014/main" val="1989666218"/>
                    </a:ext>
                  </a:extLst>
                </a:gridCol>
                <a:gridCol w="1148377">
                  <a:extLst>
                    <a:ext uri="{9D8B030D-6E8A-4147-A177-3AD203B41FA5}">
                      <a16:colId xmlns:a16="http://schemas.microsoft.com/office/drawing/2014/main" val="1899623565"/>
                    </a:ext>
                  </a:extLst>
                </a:gridCol>
              </a:tblGrid>
              <a:tr h="665693">
                <a:tc>
                  <a:txBody>
                    <a:bodyPr/>
                    <a:lstStyle/>
                    <a:p>
                      <a:pPr algn="ctr"/>
                      <a:r>
                        <a:rPr lang="en-US" sz="1200" dirty="0" err="1">
                          <a:solidFill>
                            <a:schemeClr val="tx1"/>
                          </a:solidFill>
                        </a:rPr>
                        <a:t>Sl</a:t>
                      </a:r>
                      <a:r>
                        <a:rPr lang="en-US" sz="1200" dirty="0">
                          <a:solidFill>
                            <a:schemeClr val="tx1"/>
                          </a:solidFill>
                        </a:rPr>
                        <a:t> No</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Project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Type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Purchaser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Size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Amount paid</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Mode of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Date of Transaction</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UTR Number</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Verification done By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Verification Date</a:t>
                      </a:r>
                      <a:endParaRPr lang="en-IN" sz="1200" dirty="0">
                        <a:solidFill>
                          <a:schemeClr val="tx1"/>
                        </a:solidFill>
                      </a:endParaRPr>
                    </a:p>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Details</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Approve / Reject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838511">
                <a:tc>
                  <a:txBody>
                    <a:bodyPr/>
                    <a:lstStyle/>
                    <a:p>
                      <a:r>
                        <a:rPr lang="en-US" sz="1100" dirty="0">
                          <a:solidFill>
                            <a:schemeClr val="tx1"/>
                          </a:solidFill>
                        </a:rPr>
                        <a:t>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Kannimanike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Asdafsd</a:t>
                      </a:r>
                      <a:r>
                        <a:rPr lang="en-US" sz="1100" dirty="0">
                          <a:solidFill>
                            <a:schemeClr val="tx1"/>
                          </a:solidFill>
                        </a:rPr>
                        <a:t>  </a:t>
                      </a:r>
                      <a:r>
                        <a:rPr lang="en-US" sz="1100" dirty="0" err="1">
                          <a:solidFill>
                            <a:schemeClr val="tx1"/>
                          </a:solidFill>
                        </a:rPr>
                        <a:t>mgfdf</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Net Banking</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1236547</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L1 </a:t>
                      </a:r>
                      <a:r>
                        <a:rPr lang="en-US" sz="1100" dirty="0" err="1">
                          <a:solidFill>
                            <a:schemeClr val="tx1"/>
                          </a:solidFill>
                        </a:rPr>
                        <a:t>empl</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15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759648">
                <a:tc>
                  <a:txBody>
                    <a:bodyPr/>
                    <a:lstStyle/>
                    <a:p>
                      <a:r>
                        <a:rPr lang="en-US" sz="1100" dirty="0">
                          <a:solidFill>
                            <a:schemeClr val="tx1"/>
                          </a:solidFill>
                        </a:rPr>
                        <a:t>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Bank Branch RTGS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7896541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L1 empl</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15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759648">
                <a:tc>
                  <a:txBody>
                    <a:bodyPr/>
                    <a:lstStyle/>
                    <a:p>
                      <a:r>
                        <a:rPr lang="en-US" sz="1100" dirty="0">
                          <a:solidFill>
                            <a:schemeClr val="tx1"/>
                          </a:solidFill>
                        </a:rPr>
                        <a:t>3</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Bank Branch RTGS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2546879</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L1 empl</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15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759648">
                <a:tc>
                  <a:txBody>
                    <a:bodyPr/>
                    <a:lstStyle/>
                    <a:p>
                      <a:r>
                        <a:rPr lang="en-US" sz="1100" dirty="0">
                          <a:solidFill>
                            <a:schemeClr val="tx1"/>
                          </a:solidFill>
                        </a:rPr>
                        <a:t>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Kannimanike</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Bank Branch RTGS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95123575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L1 empl</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15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759648">
                <a:tc>
                  <a:txBody>
                    <a:bodyPr/>
                    <a:lstStyle/>
                    <a:p>
                      <a:r>
                        <a:rPr lang="en-US" sz="1100" dirty="0">
                          <a:solidFill>
                            <a:schemeClr val="tx1"/>
                          </a:solidFill>
                        </a:rPr>
                        <a:t>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Hunnegere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Villa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Asdafsd</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Net Banking</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67198452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L1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empl</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15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bl>
          </a:graphicData>
        </a:graphic>
      </p:graphicFrame>
      <p:sp>
        <p:nvSpPr>
          <p:cNvPr id="6" name="Rectangle: Rounded Corners 5">
            <a:hlinkClick r:id="rId3" action="ppaction://hlinksldjump"/>
            <a:extLst>
              <a:ext uri="{FF2B5EF4-FFF2-40B4-BE49-F238E27FC236}">
                <a16:creationId xmlns:a16="http://schemas.microsoft.com/office/drawing/2014/main" id="{FB6884DD-D47D-E756-5975-4711C3FBD3F3}"/>
              </a:ext>
            </a:extLst>
          </p:cNvPr>
          <p:cNvSpPr/>
          <p:nvPr/>
        </p:nvSpPr>
        <p:spPr>
          <a:xfrm>
            <a:off x="6120881" y="6255427"/>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7" name="Rectangle: Rounded Corners 6">
            <a:hlinkClick r:id="rId3" action="ppaction://hlinksldjump"/>
            <a:extLst>
              <a:ext uri="{FF2B5EF4-FFF2-40B4-BE49-F238E27FC236}">
                <a16:creationId xmlns:a16="http://schemas.microsoft.com/office/drawing/2014/main" id="{B908E045-60E6-64A4-9760-C0E46F102065}"/>
              </a:ext>
            </a:extLst>
          </p:cNvPr>
          <p:cNvSpPr/>
          <p:nvPr/>
        </p:nvSpPr>
        <p:spPr>
          <a:xfrm>
            <a:off x="10944812" y="253251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Approve</a:t>
            </a:r>
            <a:endParaRPr lang="en-IN" sz="1400" dirty="0"/>
          </a:p>
        </p:txBody>
      </p:sp>
      <p:sp>
        <p:nvSpPr>
          <p:cNvPr id="13" name="Rectangle: Rounded Corners 12">
            <a:hlinkClick r:id="rId3" action="ppaction://hlinksldjump"/>
            <a:extLst>
              <a:ext uri="{FF2B5EF4-FFF2-40B4-BE49-F238E27FC236}">
                <a16:creationId xmlns:a16="http://schemas.microsoft.com/office/drawing/2014/main" id="{47F7F6A9-33EA-D1A7-B767-80319BAD7129}"/>
              </a:ext>
            </a:extLst>
          </p:cNvPr>
          <p:cNvSpPr/>
          <p:nvPr/>
        </p:nvSpPr>
        <p:spPr>
          <a:xfrm>
            <a:off x="10944811" y="3309660"/>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Approve</a:t>
            </a:r>
            <a:endParaRPr lang="en-IN" sz="1400" dirty="0"/>
          </a:p>
        </p:txBody>
      </p:sp>
      <p:sp>
        <p:nvSpPr>
          <p:cNvPr id="14" name="Rectangle: Rounded Corners 13">
            <a:hlinkClick r:id="rId3" action="ppaction://hlinksldjump"/>
            <a:extLst>
              <a:ext uri="{FF2B5EF4-FFF2-40B4-BE49-F238E27FC236}">
                <a16:creationId xmlns:a16="http://schemas.microsoft.com/office/drawing/2014/main" id="{5E83D785-C334-ED06-0633-B6831EF24D1C}"/>
              </a:ext>
            </a:extLst>
          </p:cNvPr>
          <p:cNvSpPr/>
          <p:nvPr/>
        </p:nvSpPr>
        <p:spPr>
          <a:xfrm>
            <a:off x="10944810" y="4131712"/>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Approve</a:t>
            </a:r>
            <a:endParaRPr lang="en-IN" sz="1400" dirty="0"/>
          </a:p>
        </p:txBody>
      </p:sp>
      <p:sp>
        <p:nvSpPr>
          <p:cNvPr id="15" name="Rectangle: Rounded Corners 14">
            <a:hlinkClick r:id="rId3" action="ppaction://hlinksldjump"/>
            <a:extLst>
              <a:ext uri="{FF2B5EF4-FFF2-40B4-BE49-F238E27FC236}">
                <a16:creationId xmlns:a16="http://schemas.microsoft.com/office/drawing/2014/main" id="{DBD51B83-63EC-7B5A-3D90-055303DA2ABD}"/>
              </a:ext>
            </a:extLst>
          </p:cNvPr>
          <p:cNvSpPr/>
          <p:nvPr/>
        </p:nvSpPr>
        <p:spPr>
          <a:xfrm>
            <a:off x="10944810" y="4831718"/>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Approve</a:t>
            </a:r>
            <a:endParaRPr lang="en-IN" sz="1400" dirty="0"/>
          </a:p>
        </p:txBody>
      </p:sp>
      <p:sp>
        <p:nvSpPr>
          <p:cNvPr id="16" name="Rectangle: Rounded Corners 15">
            <a:hlinkClick r:id="rId3" action="ppaction://hlinksldjump"/>
            <a:extLst>
              <a:ext uri="{FF2B5EF4-FFF2-40B4-BE49-F238E27FC236}">
                <a16:creationId xmlns:a16="http://schemas.microsoft.com/office/drawing/2014/main" id="{04C57737-1229-A167-F2C1-66BE6ABF9459}"/>
              </a:ext>
            </a:extLst>
          </p:cNvPr>
          <p:cNvSpPr/>
          <p:nvPr/>
        </p:nvSpPr>
        <p:spPr>
          <a:xfrm>
            <a:off x="10944809" y="5611571"/>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Approve</a:t>
            </a:r>
            <a:endParaRPr lang="en-IN" sz="1400" dirty="0"/>
          </a:p>
        </p:txBody>
      </p:sp>
      <p:sp>
        <p:nvSpPr>
          <p:cNvPr id="17" name="Rectangle: Rounded Corners 16">
            <a:hlinkClick r:id="rId4" action="ppaction://hlinksldjump"/>
            <a:extLst>
              <a:ext uri="{FF2B5EF4-FFF2-40B4-BE49-F238E27FC236}">
                <a16:creationId xmlns:a16="http://schemas.microsoft.com/office/drawing/2014/main" id="{F455E08F-6437-B2F6-9DAC-AD0609D3FA58}"/>
              </a:ext>
            </a:extLst>
          </p:cNvPr>
          <p:cNvSpPr/>
          <p:nvPr/>
        </p:nvSpPr>
        <p:spPr>
          <a:xfrm>
            <a:off x="9824347" y="253251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Details</a:t>
            </a:r>
            <a:endParaRPr lang="en-IN" sz="1400" dirty="0"/>
          </a:p>
        </p:txBody>
      </p:sp>
      <p:sp>
        <p:nvSpPr>
          <p:cNvPr id="19" name="Rectangle: Rounded Corners 18">
            <a:hlinkClick r:id="rId4" action="ppaction://hlinksldjump"/>
            <a:extLst>
              <a:ext uri="{FF2B5EF4-FFF2-40B4-BE49-F238E27FC236}">
                <a16:creationId xmlns:a16="http://schemas.microsoft.com/office/drawing/2014/main" id="{DE399347-838C-F627-80B5-B6FFE571066C}"/>
              </a:ext>
            </a:extLst>
          </p:cNvPr>
          <p:cNvSpPr/>
          <p:nvPr/>
        </p:nvSpPr>
        <p:spPr>
          <a:xfrm>
            <a:off x="9824347" y="3351859"/>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Details</a:t>
            </a:r>
            <a:endParaRPr lang="en-IN" sz="1400" dirty="0"/>
          </a:p>
        </p:txBody>
      </p:sp>
      <p:sp>
        <p:nvSpPr>
          <p:cNvPr id="20" name="Rectangle: Rounded Corners 19">
            <a:hlinkClick r:id="rId4" action="ppaction://hlinksldjump"/>
            <a:extLst>
              <a:ext uri="{FF2B5EF4-FFF2-40B4-BE49-F238E27FC236}">
                <a16:creationId xmlns:a16="http://schemas.microsoft.com/office/drawing/2014/main" id="{433B8B75-08B5-C634-B3BB-0D7A074DBA8E}"/>
              </a:ext>
            </a:extLst>
          </p:cNvPr>
          <p:cNvSpPr/>
          <p:nvPr/>
        </p:nvSpPr>
        <p:spPr>
          <a:xfrm>
            <a:off x="9824347" y="4131712"/>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Details</a:t>
            </a:r>
            <a:endParaRPr lang="en-IN" sz="1400" dirty="0"/>
          </a:p>
        </p:txBody>
      </p:sp>
      <p:sp>
        <p:nvSpPr>
          <p:cNvPr id="21" name="Rectangle: Rounded Corners 20">
            <a:hlinkClick r:id="rId4" action="ppaction://hlinksldjump"/>
            <a:extLst>
              <a:ext uri="{FF2B5EF4-FFF2-40B4-BE49-F238E27FC236}">
                <a16:creationId xmlns:a16="http://schemas.microsoft.com/office/drawing/2014/main" id="{385DBA86-5A66-890C-0F87-1015622A2A43}"/>
              </a:ext>
            </a:extLst>
          </p:cNvPr>
          <p:cNvSpPr/>
          <p:nvPr/>
        </p:nvSpPr>
        <p:spPr>
          <a:xfrm>
            <a:off x="9824347" y="4848211"/>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Details</a:t>
            </a:r>
            <a:endParaRPr lang="en-IN" sz="1400" dirty="0"/>
          </a:p>
        </p:txBody>
      </p:sp>
      <p:sp>
        <p:nvSpPr>
          <p:cNvPr id="22" name="Rectangle: Rounded Corners 21">
            <a:hlinkClick r:id="rId4" action="ppaction://hlinksldjump"/>
            <a:extLst>
              <a:ext uri="{FF2B5EF4-FFF2-40B4-BE49-F238E27FC236}">
                <a16:creationId xmlns:a16="http://schemas.microsoft.com/office/drawing/2014/main" id="{D83F3C31-654A-ECD6-D289-7DA0E398FC23}"/>
              </a:ext>
            </a:extLst>
          </p:cNvPr>
          <p:cNvSpPr/>
          <p:nvPr/>
        </p:nvSpPr>
        <p:spPr>
          <a:xfrm>
            <a:off x="9828222" y="5613275"/>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Details</a:t>
            </a:r>
            <a:endParaRPr lang="en-IN" sz="1400" dirty="0"/>
          </a:p>
        </p:txBody>
      </p:sp>
    </p:spTree>
    <p:extLst>
      <p:ext uri="{BB962C8B-B14F-4D97-AF65-F5344CB8AC3E}">
        <p14:creationId xmlns:p14="http://schemas.microsoft.com/office/powerpoint/2010/main" val="36455220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BDD609-A958-451E-F81F-FCA65C647D5C}"/>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C89BDA84-9F3F-70AA-3EA7-B5A2BE435655}"/>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1E70797A-F8C3-9E6D-D3CC-86D07E83CDC0}"/>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55CC8344-D093-6AEE-47CA-3442FF535006}"/>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57ABC801-76CB-EF2F-641C-6F5E9DCC80B8}"/>
              </a:ext>
            </a:extLst>
          </p:cNvPr>
          <p:cNvGraphicFramePr>
            <a:graphicFrameLocks noGrp="1"/>
          </p:cNvGraphicFramePr>
          <p:nvPr/>
        </p:nvGraphicFramePr>
        <p:xfrm>
          <a:off x="167952" y="1428460"/>
          <a:ext cx="3116424" cy="318516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228573">
                <a:tc>
                  <a:txBody>
                    <a:bodyPr/>
                    <a:lstStyle/>
                    <a:p>
                      <a:pPr algn="l"/>
                      <a:r>
                        <a:rPr lang="en-US" sz="1100" b="1" dirty="0">
                          <a:solidFill>
                            <a:schemeClr val="tx1"/>
                          </a:solidFill>
                        </a:rPr>
                        <a:t>Project Name</a:t>
                      </a:r>
                      <a:endParaRPr lang="en-IN" sz="11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b="0" dirty="0" err="1">
                          <a:solidFill>
                            <a:schemeClr val="tx1"/>
                          </a:solidFill>
                        </a:rPr>
                        <a:t>Kannimanike</a:t>
                      </a:r>
                      <a:r>
                        <a:rPr lang="en-US" sz="1100" b="0" dirty="0">
                          <a:solidFill>
                            <a:schemeClr val="tx1"/>
                          </a:solidFill>
                        </a:rPr>
                        <a:t> Phase1</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2070885"/>
                  </a:ext>
                </a:extLst>
              </a:tr>
              <a:tr h="2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Type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Apartment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220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Size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3 BHK</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202611">
                <a:tc>
                  <a:txBody>
                    <a:bodyPr/>
                    <a:lstStyle/>
                    <a:p>
                      <a:r>
                        <a:rPr lang="en-US" sz="1100" dirty="0">
                          <a:solidFill>
                            <a:schemeClr val="tx1"/>
                          </a:solidFill>
                        </a:rPr>
                        <a:t>Flat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709</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202611">
                <a:tc>
                  <a:txBody>
                    <a:bodyPr/>
                    <a:lstStyle/>
                    <a:p>
                      <a:r>
                        <a:rPr lang="en-US" sz="1100" dirty="0">
                          <a:solidFill>
                            <a:schemeClr val="tx1"/>
                          </a:solidFill>
                        </a:rPr>
                        <a:t>Block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Block 3</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202611">
                <a:tc>
                  <a:txBody>
                    <a:bodyPr/>
                    <a:lstStyle/>
                    <a:p>
                      <a:r>
                        <a:rPr lang="en-US" sz="1100" dirty="0">
                          <a:solidFill>
                            <a:schemeClr val="tx1"/>
                          </a:solidFill>
                        </a:rPr>
                        <a:t>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7 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202611">
                <a:tc>
                  <a:txBody>
                    <a:bodyPr/>
                    <a:lstStyle/>
                    <a:p>
                      <a:r>
                        <a:rPr lang="en-US" sz="1100" dirty="0">
                          <a:solidFill>
                            <a:schemeClr val="tx1"/>
                          </a:solidFill>
                        </a:rPr>
                        <a:t>Date of Booking</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202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Flat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33,50,000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287462">
                <a:tc>
                  <a:txBody>
                    <a:bodyPr/>
                    <a:lstStyle/>
                    <a:p>
                      <a:r>
                        <a:rPr lang="en-US" sz="1100" dirty="0">
                          <a:solidFill>
                            <a:schemeClr val="tx1"/>
                          </a:solidFill>
                        </a:rPr>
                        <a:t>Parking and Amenities charge</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202611">
                <a:tc>
                  <a:txBody>
                    <a:bodyPr/>
                    <a:lstStyle/>
                    <a:p>
                      <a:r>
                        <a:rPr lang="en-US" sz="1100" dirty="0">
                          <a:solidFill>
                            <a:schemeClr val="tx1"/>
                          </a:solidFill>
                        </a:rPr>
                        <a:t>Total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36,00,000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r h="287462">
                <a:tc>
                  <a:txBody>
                    <a:bodyPr/>
                    <a:lstStyle/>
                    <a:p>
                      <a:r>
                        <a:rPr lang="en-US" sz="1100" dirty="0">
                          <a:solidFill>
                            <a:schemeClr val="tx1"/>
                          </a:solidFill>
                        </a:rPr>
                        <a:t>Last date to Pay without Penalty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Apr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196815"/>
                  </a:ext>
                </a:extLst>
              </a:tr>
            </a:tbl>
          </a:graphicData>
        </a:graphic>
      </p:graphicFrame>
      <p:sp>
        <p:nvSpPr>
          <p:cNvPr id="15" name="Rectangle: Rounded Corners 14">
            <a:hlinkClick r:id="rId4" action="ppaction://hlinksldjump"/>
            <a:extLst>
              <a:ext uri="{FF2B5EF4-FFF2-40B4-BE49-F238E27FC236}">
                <a16:creationId xmlns:a16="http://schemas.microsoft.com/office/drawing/2014/main" id="{A8B3A9FD-ECBB-A103-D274-5C0372DA39EC}"/>
              </a:ext>
            </a:extLst>
          </p:cNvPr>
          <p:cNvSpPr/>
          <p:nvPr/>
        </p:nvSpPr>
        <p:spPr>
          <a:xfrm>
            <a:off x="4693302" y="6374308"/>
            <a:ext cx="1212976" cy="371725"/>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Approve</a:t>
            </a:r>
            <a:endParaRPr lang="en-IN" sz="1400" dirty="0"/>
          </a:p>
        </p:txBody>
      </p:sp>
      <p:sp>
        <p:nvSpPr>
          <p:cNvPr id="22" name="Rectangle 21">
            <a:extLst>
              <a:ext uri="{FF2B5EF4-FFF2-40B4-BE49-F238E27FC236}">
                <a16:creationId xmlns:a16="http://schemas.microsoft.com/office/drawing/2014/main" id="{454854E5-0890-C837-46BE-BF4B30A0CC2F}"/>
              </a:ext>
            </a:extLst>
          </p:cNvPr>
          <p:cNvSpPr/>
          <p:nvPr/>
        </p:nvSpPr>
        <p:spPr>
          <a:xfrm>
            <a:off x="195943" y="1156996"/>
            <a:ext cx="3088433"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Details</a:t>
            </a:r>
            <a:endParaRPr lang="en-IN" dirty="0"/>
          </a:p>
        </p:txBody>
      </p:sp>
      <p:sp>
        <p:nvSpPr>
          <p:cNvPr id="24" name="Rectangle 23">
            <a:extLst>
              <a:ext uri="{FF2B5EF4-FFF2-40B4-BE49-F238E27FC236}">
                <a16:creationId xmlns:a16="http://schemas.microsoft.com/office/drawing/2014/main" id="{4079493E-B08E-C3B4-B55E-E9E2B94D9CF9}"/>
              </a:ext>
            </a:extLst>
          </p:cNvPr>
          <p:cNvSpPr/>
          <p:nvPr/>
        </p:nvSpPr>
        <p:spPr>
          <a:xfrm>
            <a:off x="3652573" y="1147667"/>
            <a:ext cx="8220987"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Payment Details</a:t>
            </a:r>
            <a:endParaRPr lang="en-IN" dirty="0"/>
          </a:p>
        </p:txBody>
      </p:sp>
      <p:graphicFrame>
        <p:nvGraphicFramePr>
          <p:cNvPr id="25" name="Table 24">
            <a:extLst>
              <a:ext uri="{FF2B5EF4-FFF2-40B4-BE49-F238E27FC236}">
                <a16:creationId xmlns:a16="http://schemas.microsoft.com/office/drawing/2014/main" id="{B183D77A-277B-138A-B22E-04CBB68C2BA2}"/>
              </a:ext>
            </a:extLst>
          </p:cNvPr>
          <p:cNvGraphicFramePr>
            <a:graphicFrameLocks noGrp="1"/>
          </p:cNvGraphicFramePr>
          <p:nvPr/>
        </p:nvGraphicFramePr>
        <p:xfrm>
          <a:off x="167952" y="4619529"/>
          <a:ext cx="3116424" cy="205740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1953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Purchaser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err="1">
                          <a:solidFill>
                            <a:schemeClr val="tx1"/>
                          </a:solidFill>
                        </a:rPr>
                        <a:t>Mr</a:t>
                      </a:r>
                      <a:r>
                        <a:rPr lang="en-US" sz="1100" dirty="0">
                          <a:solidFill>
                            <a:schemeClr val="tx1"/>
                          </a:solidFill>
                        </a:rPr>
                        <a:t> Abcd Ghij</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195338">
                <a:tc>
                  <a:txBody>
                    <a:bodyPr/>
                    <a:lstStyle/>
                    <a:p>
                      <a:r>
                        <a:rPr lang="en-US" sz="1100" dirty="0">
                          <a:solidFill>
                            <a:schemeClr val="tx1"/>
                          </a:solidFill>
                        </a:rPr>
                        <a:t>Adhaar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98547 2563 2548</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195338">
                <a:tc>
                  <a:txBody>
                    <a:bodyPr/>
                    <a:lstStyle/>
                    <a:p>
                      <a:r>
                        <a:rPr lang="en-US" sz="1100" dirty="0">
                          <a:solidFill>
                            <a:schemeClr val="tx1"/>
                          </a:solidFill>
                        </a:rPr>
                        <a:t>PAN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ACDG2654A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321733">
                <a:tc>
                  <a:txBody>
                    <a:bodyPr/>
                    <a:lstStyle/>
                    <a:p>
                      <a:r>
                        <a:rPr lang="en-US" sz="1100" dirty="0">
                          <a:solidFill>
                            <a:schemeClr val="tx1"/>
                          </a:solidFill>
                        </a:rPr>
                        <a:t>Application Fee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321733">
                <a:tc>
                  <a:txBody>
                    <a:bodyPr/>
                    <a:lstStyle/>
                    <a:p>
                      <a:r>
                        <a:rPr lang="en-US" sz="1100" dirty="0">
                          <a:solidFill>
                            <a:schemeClr val="tx1"/>
                          </a:solidFill>
                        </a:rPr>
                        <a:t>Booking 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321733">
                <a:tc>
                  <a:txBody>
                    <a:bodyPr/>
                    <a:lstStyle/>
                    <a:p>
                      <a:r>
                        <a:rPr lang="en-US" sz="1100" dirty="0">
                          <a:solidFill>
                            <a:schemeClr val="tx1"/>
                          </a:solidFill>
                        </a:rPr>
                        <a:t>Balance Amount to be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15,50,000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bl>
          </a:graphicData>
        </a:graphic>
      </p:graphicFrame>
      <p:graphicFrame>
        <p:nvGraphicFramePr>
          <p:cNvPr id="26" name="Table 25">
            <a:extLst>
              <a:ext uri="{FF2B5EF4-FFF2-40B4-BE49-F238E27FC236}">
                <a16:creationId xmlns:a16="http://schemas.microsoft.com/office/drawing/2014/main" id="{F3437145-4BA7-1281-53A7-8D34E851764F}"/>
              </a:ext>
            </a:extLst>
          </p:cNvPr>
          <p:cNvGraphicFramePr>
            <a:graphicFrameLocks noGrp="1"/>
          </p:cNvGraphicFramePr>
          <p:nvPr/>
        </p:nvGraphicFramePr>
        <p:xfrm>
          <a:off x="3638939" y="1434295"/>
          <a:ext cx="8248265" cy="4698326"/>
        </p:xfrm>
        <a:graphic>
          <a:graphicData uri="http://schemas.openxmlformats.org/drawingml/2006/table">
            <a:tbl>
              <a:tblPr firstRow="1" bandRow="1">
                <a:tableStyleId>{5C22544A-7EE6-4342-B048-85BDC9FD1C3A}</a:tableStyleId>
              </a:tblPr>
              <a:tblGrid>
                <a:gridCol w="1069324">
                  <a:extLst>
                    <a:ext uri="{9D8B030D-6E8A-4147-A177-3AD203B41FA5}">
                      <a16:colId xmlns:a16="http://schemas.microsoft.com/office/drawing/2014/main" val="2154815023"/>
                    </a:ext>
                  </a:extLst>
                </a:gridCol>
                <a:gridCol w="1025563">
                  <a:extLst>
                    <a:ext uri="{9D8B030D-6E8A-4147-A177-3AD203B41FA5}">
                      <a16:colId xmlns:a16="http://schemas.microsoft.com/office/drawing/2014/main" val="3572431088"/>
                    </a:ext>
                  </a:extLst>
                </a:gridCol>
                <a:gridCol w="1025563">
                  <a:extLst>
                    <a:ext uri="{9D8B030D-6E8A-4147-A177-3AD203B41FA5}">
                      <a16:colId xmlns:a16="http://schemas.microsoft.com/office/drawing/2014/main" val="1368037662"/>
                    </a:ext>
                  </a:extLst>
                </a:gridCol>
                <a:gridCol w="1025563">
                  <a:extLst>
                    <a:ext uri="{9D8B030D-6E8A-4147-A177-3AD203B41FA5}">
                      <a16:colId xmlns:a16="http://schemas.microsoft.com/office/drawing/2014/main" val="379210865"/>
                    </a:ext>
                  </a:extLst>
                </a:gridCol>
                <a:gridCol w="1025563">
                  <a:extLst>
                    <a:ext uri="{9D8B030D-6E8A-4147-A177-3AD203B41FA5}">
                      <a16:colId xmlns:a16="http://schemas.microsoft.com/office/drawing/2014/main" val="1024920924"/>
                    </a:ext>
                  </a:extLst>
                </a:gridCol>
                <a:gridCol w="1025563">
                  <a:extLst>
                    <a:ext uri="{9D8B030D-6E8A-4147-A177-3AD203B41FA5}">
                      <a16:colId xmlns:a16="http://schemas.microsoft.com/office/drawing/2014/main" val="3047958244"/>
                    </a:ext>
                  </a:extLst>
                </a:gridCol>
                <a:gridCol w="1025563">
                  <a:extLst>
                    <a:ext uri="{9D8B030D-6E8A-4147-A177-3AD203B41FA5}">
                      <a16:colId xmlns:a16="http://schemas.microsoft.com/office/drawing/2014/main" val="1722537837"/>
                    </a:ext>
                  </a:extLst>
                </a:gridCol>
                <a:gridCol w="1025563">
                  <a:extLst>
                    <a:ext uri="{9D8B030D-6E8A-4147-A177-3AD203B41FA5}">
                      <a16:colId xmlns:a16="http://schemas.microsoft.com/office/drawing/2014/main" val="4045472129"/>
                    </a:ext>
                  </a:extLst>
                </a:gridCol>
              </a:tblGrid>
              <a:tr h="422498">
                <a:tc>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Application Fee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Amount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Installment 1</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2</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3</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4</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5</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519204">
                <a:tc>
                  <a:txBody>
                    <a:bodyPr/>
                    <a:lstStyle/>
                    <a:p>
                      <a:pPr algn="l"/>
                      <a:r>
                        <a:rPr lang="en-US" sz="1200" dirty="0">
                          <a:solidFill>
                            <a:schemeClr val="tx1"/>
                          </a:solidFill>
                        </a:rPr>
                        <a:t>Date of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439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10,00,000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5,00,000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484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Mode of Payment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Bank Transfer</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Bank Transfer</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403756">
                <a:tc>
                  <a:txBody>
                    <a:bodyPr/>
                    <a:lstStyle/>
                    <a:p>
                      <a:r>
                        <a:rPr lang="en-US" sz="1100" dirty="0">
                          <a:solidFill>
                            <a:schemeClr val="tx1"/>
                          </a:solidFill>
                        </a:rPr>
                        <a:t>Bank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SBI</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SBI</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403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Branch</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484590">
                <a:tc>
                  <a:txBody>
                    <a:bodyPr/>
                    <a:lstStyle/>
                    <a:p>
                      <a:r>
                        <a:rPr lang="en-US" sz="1100" dirty="0">
                          <a:solidFill>
                            <a:schemeClr val="tx1"/>
                          </a:solidFill>
                        </a:rPr>
                        <a:t>IFSC</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100" dirty="0">
                          <a:solidFill>
                            <a:schemeClr val="tx1"/>
                          </a:solidFill>
                        </a:rPr>
                        <a:t>SBIN2154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dirty="0">
                          <a:solidFill>
                            <a:schemeClr val="tx1"/>
                          </a:solidFill>
                        </a:rPr>
                        <a:t>SBIN2154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484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Transaction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12365487954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12365487954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403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Attachment</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403756">
                <a:tc>
                  <a:txBody>
                    <a:bodyPr/>
                    <a:lstStyle/>
                    <a:p>
                      <a:r>
                        <a:rPr lang="en-US" sz="1100" dirty="0">
                          <a:solidFill>
                            <a:schemeClr val="tx1"/>
                          </a:solidFill>
                        </a:rPr>
                        <a:t>Document Shared / Uploaded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6558210"/>
                  </a:ext>
                </a:extLst>
              </a:tr>
            </a:tbl>
          </a:graphicData>
        </a:graphic>
      </p:graphicFrame>
      <p:sp>
        <p:nvSpPr>
          <p:cNvPr id="27" name="Rectangle: Beveled 26">
            <a:extLst>
              <a:ext uri="{FF2B5EF4-FFF2-40B4-BE49-F238E27FC236}">
                <a16:creationId xmlns:a16="http://schemas.microsoft.com/office/drawing/2014/main" id="{170CFD12-B311-0742-A3C1-6857DCDB5C42}"/>
              </a:ext>
            </a:extLst>
          </p:cNvPr>
          <p:cNvSpPr/>
          <p:nvPr/>
        </p:nvSpPr>
        <p:spPr>
          <a:xfrm>
            <a:off x="5821906" y="5184779"/>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6" name="Rectangle: Beveled 5">
            <a:extLst>
              <a:ext uri="{FF2B5EF4-FFF2-40B4-BE49-F238E27FC236}">
                <a16:creationId xmlns:a16="http://schemas.microsoft.com/office/drawing/2014/main" id="{10B73633-E104-5BD9-607C-696255FF6A3B}"/>
              </a:ext>
            </a:extLst>
          </p:cNvPr>
          <p:cNvSpPr/>
          <p:nvPr/>
        </p:nvSpPr>
        <p:spPr>
          <a:xfrm>
            <a:off x="4786208" y="5685553"/>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NoC</a:t>
            </a:r>
            <a:endParaRPr lang="en-IN" sz="1050" dirty="0"/>
          </a:p>
        </p:txBody>
      </p:sp>
      <p:sp>
        <p:nvSpPr>
          <p:cNvPr id="7" name="Rectangle: Beveled 6">
            <a:extLst>
              <a:ext uri="{FF2B5EF4-FFF2-40B4-BE49-F238E27FC236}">
                <a16:creationId xmlns:a16="http://schemas.microsoft.com/office/drawing/2014/main" id="{BCAED967-EE5B-F38D-0DA4-3C1EDAB61E7A}"/>
              </a:ext>
            </a:extLst>
          </p:cNvPr>
          <p:cNvSpPr/>
          <p:nvPr/>
        </p:nvSpPr>
        <p:spPr>
          <a:xfrm>
            <a:off x="5821906" y="5685553"/>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Allotment letter</a:t>
            </a:r>
            <a:endParaRPr lang="en-IN" sz="1050" dirty="0"/>
          </a:p>
        </p:txBody>
      </p:sp>
      <p:sp>
        <p:nvSpPr>
          <p:cNvPr id="8" name="Rectangle: Beveled 7">
            <a:extLst>
              <a:ext uri="{FF2B5EF4-FFF2-40B4-BE49-F238E27FC236}">
                <a16:creationId xmlns:a16="http://schemas.microsoft.com/office/drawing/2014/main" id="{6939D018-65BC-79C4-BC19-2909F32D8ACD}"/>
              </a:ext>
            </a:extLst>
          </p:cNvPr>
          <p:cNvSpPr/>
          <p:nvPr/>
        </p:nvSpPr>
        <p:spPr>
          <a:xfrm>
            <a:off x="6854876" y="519971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9" name="Rectangle: Beveled 8">
            <a:extLst>
              <a:ext uri="{FF2B5EF4-FFF2-40B4-BE49-F238E27FC236}">
                <a16:creationId xmlns:a16="http://schemas.microsoft.com/office/drawing/2014/main" id="{9AB73E5D-8C4E-254C-A995-CB936311DBF3}"/>
              </a:ext>
            </a:extLst>
          </p:cNvPr>
          <p:cNvSpPr/>
          <p:nvPr/>
        </p:nvSpPr>
        <p:spPr>
          <a:xfrm>
            <a:off x="7859853" y="5184779"/>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10" name="Arrow: Left 9">
            <a:hlinkClick r:id="rId5" action="ppaction://hlinksldjump"/>
            <a:extLst>
              <a:ext uri="{FF2B5EF4-FFF2-40B4-BE49-F238E27FC236}">
                <a16:creationId xmlns:a16="http://schemas.microsoft.com/office/drawing/2014/main" id="{D02D0A25-A581-D8BC-8BAB-8C2545E7A712}"/>
              </a:ext>
            </a:extLst>
          </p:cNvPr>
          <p:cNvSpPr/>
          <p:nvPr/>
        </p:nvSpPr>
        <p:spPr>
          <a:xfrm>
            <a:off x="167952" y="633522"/>
            <a:ext cx="569166" cy="39188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0337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2F97C5-9DB8-3739-1892-85F6C42D3A9F}"/>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86826083-2291-BB2C-C779-BF4278CF9F7C}"/>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06471131-96AE-5025-1643-DD2978C724D1}"/>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3C081469-56AA-657A-2E85-F6D57717857B}"/>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B89F38A3-923C-1FD1-F2FB-AFC8B7E9F665}"/>
              </a:ext>
            </a:extLst>
          </p:cNvPr>
          <p:cNvGraphicFramePr>
            <a:graphicFrameLocks noGrp="1"/>
          </p:cNvGraphicFramePr>
          <p:nvPr/>
        </p:nvGraphicFramePr>
        <p:xfrm>
          <a:off x="177282" y="1606075"/>
          <a:ext cx="11803223" cy="4542796"/>
        </p:xfrm>
        <a:graphic>
          <a:graphicData uri="http://schemas.openxmlformats.org/drawingml/2006/table">
            <a:tbl>
              <a:tblPr firstRow="1" bandRow="1">
                <a:tableStyleId>{5C22544A-7EE6-4342-B048-85BDC9FD1C3A}</a:tableStyleId>
              </a:tblPr>
              <a:tblGrid>
                <a:gridCol w="565486">
                  <a:extLst>
                    <a:ext uri="{9D8B030D-6E8A-4147-A177-3AD203B41FA5}">
                      <a16:colId xmlns:a16="http://schemas.microsoft.com/office/drawing/2014/main" val="2154815023"/>
                    </a:ext>
                  </a:extLst>
                </a:gridCol>
                <a:gridCol w="1144258">
                  <a:extLst>
                    <a:ext uri="{9D8B030D-6E8A-4147-A177-3AD203B41FA5}">
                      <a16:colId xmlns:a16="http://schemas.microsoft.com/office/drawing/2014/main" val="3572431088"/>
                    </a:ext>
                  </a:extLst>
                </a:gridCol>
                <a:gridCol w="1126272">
                  <a:extLst>
                    <a:ext uri="{9D8B030D-6E8A-4147-A177-3AD203B41FA5}">
                      <a16:colId xmlns:a16="http://schemas.microsoft.com/office/drawing/2014/main" val="2272372238"/>
                    </a:ext>
                  </a:extLst>
                </a:gridCol>
                <a:gridCol w="1230892">
                  <a:extLst>
                    <a:ext uri="{9D8B030D-6E8A-4147-A177-3AD203B41FA5}">
                      <a16:colId xmlns:a16="http://schemas.microsoft.com/office/drawing/2014/main" val="465024823"/>
                    </a:ext>
                  </a:extLst>
                </a:gridCol>
                <a:gridCol w="1246401">
                  <a:extLst>
                    <a:ext uri="{9D8B030D-6E8A-4147-A177-3AD203B41FA5}">
                      <a16:colId xmlns:a16="http://schemas.microsoft.com/office/drawing/2014/main" val="3912411152"/>
                    </a:ext>
                  </a:extLst>
                </a:gridCol>
                <a:gridCol w="1263549">
                  <a:extLst>
                    <a:ext uri="{9D8B030D-6E8A-4147-A177-3AD203B41FA5}">
                      <a16:colId xmlns:a16="http://schemas.microsoft.com/office/drawing/2014/main" val="1115181657"/>
                    </a:ext>
                  </a:extLst>
                </a:gridCol>
                <a:gridCol w="1066882">
                  <a:extLst>
                    <a:ext uri="{9D8B030D-6E8A-4147-A177-3AD203B41FA5}">
                      <a16:colId xmlns:a16="http://schemas.microsoft.com/office/drawing/2014/main" val="1387544093"/>
                    </a:ext>
                  </a:extLst>
                </a:gridCol>
                <a:gridCol w="1309971">
                  <a:extLst>
                    <a:ext uri="{9D8B030D-6E8A-4147-A177-3AD203B41FA5}">
                      <a16:colId xmlns:a16="http://schemas.microsoft.com/office/drawing/2014/main" val="3860125346"/>
                    </a:ext>
                  </a:extLst>
                </a:gridCol>
                <a:gridCol w="1323475">
                  <a:extLst>
                    <a:ext uri="{9D8B030D-6E8A-4147-A177-3AD203B41FA5}">
                      <a16:colId xmlns:a16="http://schemas.microsoft.com/office/drawing/2014/main" val="3854101383"/>
                    </a:ext>
                  </a:extLst>
                </a:gridCol>
                <a:gridCol w="1526037">
                  <a:extLst>
                    <a:ext uri="{9D8B030D-6E8A-4147-A177-3AD203B41FA5}">
                      <a16:colId xmlns:a16="http://schemas.microsoft.com/office/drawing/2014/main" val="1899623565"/>
                    </a:ext>
                  </a:extLst>
                </a:gridCol>
              </a:tblGrid>
              <a:tr h="665693">
                <a:tc>
                  <a:txBody>
                    <a:bodyPr/>
                    <a:lstStyle/>
                    <a:p>
                      <a:pPr algn="ctr"/>
                      <a:r>
                        <a:rPr lang="en-US" sz="1200" dirty="0" err="1">
                          <a:solidFill>
                            <a:schemeClr val="tx1"/>
                          </a:solidFill>
                        </a:rPr>
                        <a:t>Sl</a:t>
                      </a:r>
                      <a:r>
                        <a:rPr lang="en-US" sz="1200" dirty="0">
                          <a:solidFill>
                            <a:schemeClr val="tx1"/>
                          </a:solidFill>
                        </a:rPr>
                        <a:t> No</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Project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Type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Purchaser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Total Cost of the Project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Full Amount Paid</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Date of Final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Total Amount Paid</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Approve / Reject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838511">
                <a:tc>
                  <a:txBody>
                    <a:bodyPr/>
                    <a:lstStyle/>
                    <a:p>
                      <a:r>
                        <a:rPr lang="en-US" sz="1100" dirty="0">
                          <a:solidFill>
                            <a:schemeClr val="tx1"/>
                          </a:solidFill>
                        </a:rPr>
                        <a:t>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Kannimanike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Asdafsd</a:t>
                      </a:r>
                      <a:r>
                        <a:rPr lang="en-US" sz="1100" dirty="0">
                          <a:solidFill>
                            <a:schemeClr val="tx1"/>
                          </a:solidFill>
                        </a:rPr>
                        <a:t>  </a:t>
                      </a:r>
                      <a:r>
                        <a:rPr lang="en-US" sz="1100" dirty="0" err="1">
                          <a:solidFill>
                            <a:schemeClr val="tx1"/>
                          </a:solidFill>
                        </a:rPr>
                        <a:t>mgfdf</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759648">
                <a:tc>
                  <a:txBody>
                    <a:bodyPr/>
                    <a:lstStyle/>
                    <a:p>
                      <a:r>
                        <a:rPr lang="en-US" sz="1100" dirty="0">
                          <a:solidFill>
                            <a:schemeClr val="tx1"/>
                          </a:solidFill>
                        </a:rPr>
                        <a:t>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759648">
                <a:tc>
                  <a:txBody>
                    <a:bodyPr/>
                    <a:lstStyle/>
                    <a:p>
                      <a:r>
                        <a:rPr lang="en-US" sz="1100" dirty="0">
                          <a:solidFill>
                            <a:schemeClr val="tx1"/>
                          </a:solidFill>
                        </a:rPr>
                        <a:t>3</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759648">
                <a:tc>
                  <a:txBody>
                    <a:bodyPr/>
                    <a:lstStyle/>
                    <a:p>
                      <a:r>
                        <a:rPr lang="en-US" sz="1100" dirty="0">
                          <a:solidFill>
                            <a:schemeClr val="tx1"/>
                          </a:solidFill>
                        </a:rPr>
                        <a:t>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Kannimanike</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759648">
                <a:tc>
                  <a:txBody>
                    <a:bodyPr/>
                    <a:lstStyle/>
                    <a:p>
                      <a:r>
                        <a:rPr lang="en-US" sz="1100" dirty="0">
                          <a:solidFill>
                            <a:schemeClr val="tx1"/>
                          </a:solidFill>
                        </a:rPr>
                        <a:t>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Hunnegere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Villa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Asdafsd</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bl>
          </a:graphicData>
        </a:graphic>
      </p:graphicFrame>
      <p:sp>
        <p:nvSpPr>
          <p:cNvPr id="6" name="Rectangle: Rounded Corners 5">
            <a:hlinkClick r:id="rId4" action="ppaction://hlinksldjump"/>
            <a:extLst>
              <a:ext uri="{FF2B5EF4-FFF2-40B4-BE49-F238E27FC236}">
                <a16:creationId xmlns:a16="http://schemas.microsoft.com/office/drawing/2014/main" id="{1D78F199-32A5-7383-3572-363826F224DB}"/>
              </a:ext>
            </a:extLst>
          </p:cNvPr>
          <p:cNvSpPr/>
          <p:nvPr/>
        </p:nvSpPr>
        <p:spPr>
          <a:xfrm>
            <a:off x="6120881" y="6255427"/>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7" name="Rectangle: Rounded Corners 6">
            <a:hlinkClick r:id="rId5" action="ppaction://hlinksldjump"/>
            <a:extLst>
              <a:ext uri="{FF2B5EF4-FFF2-40B4-BE49-F238E27FC236}">
                <a16:creationId xmlns:a16="http://schemas.microsoft.com/office/drawing/2014/main" id="{9321DFAC-6C73-518B-5EA0-2B6B6197A65F}"/>
              </a:ext>
            </a:extLst>
          </p:cNvPr>
          <p:cNvSpPr/>
          <p:nvPr/>
        </p:nvSpPr>
        <p:spPr>
          <a:xfrm>
            <a:off x="10944812" y="253251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2" name="Rectangle: Rounded Corners 11">
            <a:hlinkClick r:id="rId5" action="ppaction://hlinksldjump"/>
            <a:extLst>
              <a:ext uri="{FF2B5EF4-FFF2-40B4-BE49-F238E27FC236}">
                <a16:creationId xmlns:a16="http://schemas.microsoft.com/office/drawing/2014/main" id="{760EE213-15AB-5F9F-482B-4056B72375FD}"/>
              </a:ext>
            </a:extLst>
          </p:cNvPr>
          <p:cNvSpPr/>
          <p:nvPr/>
        </p:nvSpPr>
        <p:spPr>
          <a:xfrm>
            <a:off x="10944811" y="3351859"/>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3" name="Rectangle: Rounded Corners 12">
            <a:hlinkClick r:id="rId5" action="ppaction://hlinksldjump"/>
            <a:extLst>
              <a:ext uri="{FF2B5EF4-FFF2-40B4-BE49-F238E27FC236}">
                <a16:creationId xmlns:a16="http://schemas.microsoft.com/office/drawing/2014/main" id="{D4249ED1-21D7-D183-B193-9960C929089B}"/>
              </a:ext>
            </a:extLst>
          </p:cNvPr>
          <p:cNvSpPr/>
          <p:nvPr/>
        </p:nvSpPr>
        <p:spPr>
          <a:xfrm>
            <a:off x="10944810" y="410201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4" name="Rectangle: Rounded Corners 13">
            <a:hlinkClick r:id="rId5" action="ppaction://hlinksldjump"/>
            <a:extLst>
              <a:ext uri="{FF2B5EF4-FFF2-40B4-BE49-F238E27FC236}">
                <a16:creationId xmlns:a16="http://schemas.microsoft.com/office/drawing/2014/main" id="{83905A58-9824-B7A8-A007-01277E4E0796}"/>
              </a:ext>
            </a:extLst>
          </p:cNvPr>
          <p:cNvSpPr/>
          <p:nvPr/>
        </p:nvSpPr>
        <p:spPr>
          <a:xfrm>
            <a:off x="10944809" y="4898051"/>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5" name="Rectangle: Rounded Corners 14">
            <a:hlinkClick r:id="rId5" action="ppaction://hlinksldjump"/>
            <a:extLst>
              <a:ext uri="{FF2B5EF4-FFF2-40B4-BE49-F238E27FC236}">
                <a16:creationId xmlns:a16="http://schemas.microsoft.com/office/drawing/2014/main" id="{D7084C59-F5D8-DABD-4BAD-B9D147DE37CE}"/>
              </a:ext>
            </a:extLst>
          </p:cNvPr>
          <p:cNvSpPr/>
          <p:nvPr/>
        </p:nvSpPr>
        <p:spPr>
          <a:xfrm>
            <a:off x="10944809" y="5648205"/>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Tree>
    <p:extLst>
      <p:ext uri="{BB962C8B-B14F-4D97-AF65-F5344CB8AC3E}">
        <p14:creationId xmlns:p14="http://schemas.microsoft.com/office/powerpoint/2010/main" val="40220492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F4F036-8B5E-2523-FC3F-3E10D9C3E011}"/>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BC42F88E-3A2E-65E2-F742-9E0D2F358D85}"/>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BFB388C8-B583-2BA1-D998-C38F32C884B6}"/>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24B3281D-B1AE-BC5F-F69C-AB7F21025A06}"/>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1B77D228-6576-933E-7BE8-B1090E63267E}"/>
              </a:ext>
            </a:extLst>
          </p:cNvPr>
          <p:cNvGraphicFramePr>
            <a:graphicFrameLocks noGrp="1"/>
          </p:cNvGraphicFramePr>
          <p:nvPr/>
        </p:nvGraphicFramePr>
        <p:xfrm>
          <a:off x="167952" y="1428460"/>
          <a:ext cx="3116424" cy="318516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228573">
                <a:tc>
                  <a:txBody>
                    <a:bodyPr/>
                    <a:lstStyle/>
                    <a:p>
                      <a:pPr algn="l"/>
                      <a:r>
                        <a:rPr lang="en-US" sz="1100" b="1" dirty="0">
                          <a:solidFill>
                            <a:schemeClr val="tx1"/>
                          </a:solidFill>
                        </a:rPr>
                        <a:t>Project Name</a:t>
                      </a:r>
                      <a:endParaRPr lang="en-IN" sz="1100" b="1"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b="0" dirty="0" err="1">
                          <a:solidFill>
                            <a:schemeClr val="tx1"/>
                          </a:solidFill>
                        </a:rPr>
                        <a:t>Kannimanike</a:t>
                      </a:r>
                      <a:r>
                        <a:rPr lang="en-US" sz="1100" b="0" dirty="0">
                          <a:solidFill>
                            <a:schemeClr val="tx1"/>
                          </a:solidFill>
                        </a:rPr>
                        <a:t> Phase1</a:t>
                      </a:r>
                      <a:endParaRPr lang="en-IN" sz="1100" b="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2070885"/>
                  </a:ext>
                </a:extLst>
              </a:tr>
              <a:tr h="2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Type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Apartment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220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Size of property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3 BHK</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202611">
                <a:tc>
                  <a:txBody>
                    <a:bodyPr/>
                    <a:lstStyle/>
                    <a:p>
                      <a:r>
                        <a:rPr lang="en-US" sz="1100" dirty="0">
                          <a:solidFill>
                            <a:schemeClr val="tx1"/>
                          </a:solidFill>
                        </a:rPr>
                        <a:t>Flat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709</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202611">
                <a:tc>
                  <a:txBody>
                    <a:bodyPr/>
                    <a:lstStyle/>
                    <a:p>
                      <a:r>
                        <a:rPr lang="en-US" sz="1100" dirty="0">
                          <a:solidFill>
                            <a:schemeClr val="tx1"/>
                          </a:solidFill>
                        </a:rPr>
                        <a:t>Block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Block 3</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202611">
                <a:tc>
                  <a:txBody>
                    <a:bodyPr/>
                    <a:lstStyle/>
                    <a:p>
                      <a:r>
                        <a:rPr lang="en-US" sz="1100" dirty="0">
                          <a:solidFill>
                            <a:schemeClr val="tx1"/>
                          </a:solidFill>
                        </a:rPr>
                        <a:t>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7 Floor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202611">
                <a:tc>
                  <a:txBody>
                    <a:bodyPr/>
                    <a:lstStyle/>
                    <a:p>
                      <a:r>
                        <a:rPr lang="en-US" sz="1100" dirty="0">
                          <a:solidFill>
                            <a:schemeClr val="tx1"/>
                          </a:solidFill>
                        </a:rPr>
                        <a:t>Date of Booking</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202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Flat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33,50,000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287462">
                <a:tc>
                  <a:txBody>
                    <a:bodyPr/>
                    <a:lstStyle/>
                    <a:p>
                      <a:r>
                        <a:rPr lang="en-US" sz="1100" dirty="0">
                          <a:solidFill>
                            <a:schemeClr val="tx1"/>
                          </a:solidFill>
                        </a:rPr>
                        <a:t>Parking and Amenities charge</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202611">
                <a:tc>
                  <a:txBody>
                    <a:bodyPr/>
                    <a:lstStyle/>
                    <a:p>
                      <a:r>
                        <a:rPr lang="en-US" sz="1100" dirty="0">
                          <a:solidFill>
                            <a:schemeClr val="tx1"/>
                          </a:solidFill>
                        </a:rPr>
                        <a:t>Total Cost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36,00,000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r h="287462">
                <a:tc>
                  <a:txBody>
                    <a:bodyPr/>
                    <a:lstStyle/>
                    <a:p>
                      <a:r>
                        <a:rPr lang="en-US" sz="1100" dirty="0">
                          <a:solidFill>
                            <a:schemeClr val="tx1"/>
                          </a:solidFill>
                        </a:rPr>
                        <a:t>Last date to Pay without Penalty</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 Apr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196815"/>
                  </a:ext>
                </a:extLst>
              </a:tr>
            </a:tbl>
          </a:graphicData>
        </a:graphic>
      </p:graphicFrame>
      <p:sp>
        <p:nvSpPr>
          <p:cNvPr id="15" name="Rectangle: Rounded Corners 14">
            <a:hlinkClick r:id="rId4" action="ppaction://hlinksldjump"/>
            <a:extLst>
              <a:ext uri="{FF2B5EF4-FFF2-40B4-BE49-F238E27FC236}">
                <a16:creationId xmlns:a16="http://schemas.microsoft.com/office/drawing/2014/main" id="{363881AB-4A0C-F543-C825-FC278078A444}"/>
              </a:ext>
            </a:extLst>
          </p:cNvPr>
          <p:cNvSpPr/>
          <p:nvPr/>
        </p:nvSpPr>
        <p:spPr>
          <a:xfrm>
            <a:off x="4693302" y="6374308"/>
            <a:ext cx="1212976" cy="371725"/>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Verified</a:t>
            </a:r>
            <a:endParaRPr lang="en-IN" sz="1400" dirty="0"/>
          </a:p>
        </p:txBody>
      </p:sp>
      <p:sp>
        <p:nvSpPr>
          <p:cNvPr id="22" name="Rectangle 21">
            <a:extLst>
              <a:ext uri="{FF2B5EF4-FFF2-40B4-BE49-F238E27FC236}">
                <a16:creationId xmlns:a16="http://schemas.microsoft.com/office/drawing/2014/main" id="{10F34588-9BB4-AD98-5F60-9A3DB317E761}"/>
              </a:ext>
            </a:extLst>
          </p:cNvPr>
          <p:cNvSpPr/>
          <p:nvPr/>
        </p:nvSpPr>
        <p:spPr>
          <a:xfrm>
            <a:off x="195943" y="1156996"/>
            <a:ext cx="3088433"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Details</a:t>
            </a:r>
            <a:endParaRPr lang="en-IN" dirty="0"/>
          </a:p>
        </p:txBody>
      </p:sp>
      <p:sp>
        <p:nvSpPr>
          <p:cNvPr id="24" name="Rectangle 23">
            <a:extLst>
              <a:ext uri="{FF2B5EF4-FFF2-40B4-BE49-F238E27FC236}">
                <a16:creationId xmlns:a16="http://schemas.microsoft.com/office/drawing/2014/main" id="{319457F8-A02D-B5FC-CAE8-F9FBABCCFD28}"/>
              </a:ext>
            </a:extLst>
          </p:cNvPr>
          <p:cNvSpPr/>
          <p:nvPr/>
        </p:nvSpPr>
        <p:spPr>
          <a:xfrm>
            <a:off x="3652573" y="1147667"/>
            <a:ext cx="8220987" cy="270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Payment Details</a:t>
            </a:r>
            <a:endParaRPr lang="en-IN" dirty="0"/>
          </a:p>
        </p:txBody>
      </p:sp>
      <p:graphicFrame>
        <p:nvGraphicFramePr>
          <p:cNvPr id="25" name="Table 24">
            <a:extLst>
              <a:ext uri="{FF2B5EF4-FFF2-40B4-BE49-F238E27FC236}">
                <a16:creationId xmlns:a16="http://schemas.microsoft.com/office/drawing/2014/main" id="{10C64750-4D4D-76C5-24D5-CC92BBAE6363}"/>
              </a:ext>
            </a:extLst>
          </p:cNvPr>
          <p:cNvGraphicFramePr>
            <a:graphicFrameLocks noGrp="1"/>
          </p:cNvGraphicFramePr>
          <p:nvPr/>
        </p:nvGraphicFramePr>
        <p:xfrm>
          <a:off x="167952" y="4619529"/>
          <a:ext cx="3116424" cy="2057400"/>
        </p:xfrm>
        <a:graphic>
          <a:graphicData uri="http://schemas.openxmlformats.org/drawingml/2006/table">
            <a:tbl>
              <a:tblPr firstRow="1" bandRow="1">
                <a:tableStyleId>{5C22544A-7EE6-4342-B048-85BDC9FD1C3A}</a:tableStyleId>
              </a:tblPr>
              <a:tblGrid>
                <a:gridCol w="1334277">
                  <a:extLst>
                    <a:ext uri="{9D8B030D-6E8A-4147-A177-3AD203B41FA5}">
                      <a16:colId xmlns:a16="http://schemas.microsoft.com/office/drawing/2014/main" val="2154815023"/>
                    </a:ext>
                  </a:extLst>
                </a:gridCol>
                <a:gridCol w="1782147">
                  <a:extLst>
                    <a:ext uri="{9D8B030D-6E8A-4147-A177-3AD203B41FA5}">
                      <a16:colId xmlns:a16="http://schemas.microsoft.com/office/drawing/2014/main" val="3572431088"/>
                    </a:ext>
                  </a:extLst>
                </a:gridCol>
              </a:tblGrid>
              <a:tr h="1953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Purchaser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err="1">
                          <a:solidFill>
                            <a:schemeClr val="tx1"/>
                          </a:solidFill>
                        </a:rPr>
                        <a:t>Mr</a:t>
                      </a:r>
                      <a:r>
                        <a:rPr lang="en-US" sz="1100" dirty="0">
                          <a:solidFill>
                            <a:schemeClr val="tx1"/>
                          </a:solidFill>
                        </a:rPr>
                        <a:t> Abcd Ghij</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195338">
                <a:tc>
                  <a:txBody>
                    <a:bodyPr/>
                    <a:lstStyle/>
                    <a:p>
                      <a:r>
                        <a:rPr lang="en-US" sz="1100" dirty="0">
                          <a:solidFill>
                            <a:schemeClr val="tx1"/>
                          </a:solidFill>
                        </a:rPr>
                        <a:t>Adhaar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98547 2563 2548</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195338">
                <a:tc>
                  <a:txBody>
                    <a:bodyPr/>
                    <a:lstStyle/>
                    <a:p>
                      <a:r>
                        <a:rPr lang="en-US" sz="1100" dirty="0">
                          <a:solidFill>
                            <a:schemeClr val="tx1"/>
                          </a:solidFill>
                        </a:rPr>
                        <a:t>PAN </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ACDG2654A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321733">
                <a:tc>
                  <a:txBody>
                    <a:bodyPr/>
                    <a:lstStyle/>
                    <a:p>
                      <a:r>
                        <a:rPr lang="en-US" sz="1100" dirty="0">
                          <a:solidFill>
                            <a:schemeClr val="tx1"/>
                          </a:solidFill>
                        </a:rPr>
                        <a:t>Application Fee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321733">
                <a:tc>
                  <a:txBody>
                    <a:bodyPr/>
                    <a:lstStyle/>
                    <a:p>
                      <a:r>
                        <a:rPr lang="en-US" sz="1100" dirty="0">
                          <a:solidFill>
                            <a:schemeClr val="tx1"/>
                          </a:solidFill>
                        </a:rPr>
                        <a:t>Booking 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321733">
                <a:tc>
                  <a:txBody>
                    <a:bodyPr/>
                    <a:lstStyle/>
                    <a:p>
                      <a:r>
                        <a:rPr lang="en-US" sz="1100" dirty="0">
                          <a:solidFill>
                            <a:schemeClr val="tx1"/>
                          </a:solidFill>
                        </a:rPr>
                        <a:t>Balance Amount to be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959314"/>
                  </a:ext>
                </a:extLst>
              </a:tr>
            </a:tbl>
          </a:graphicData>
        </a:graphic>
      </p:graphicFrame>
      <p:graphicFrame>
        <p:nvGraphicFramePr>
          <p:cNvPr id="26" name="Table 25">
            <a:extLst>
              <a:ext uri="{FF2B5EF4-FFF2-40B4-BE49-F238E27FC236}">
                <a16:creationId xmlns:a16="http://schemas.microsoft.com/office/drawing/2014/main" id="{5E71E5D2-4868-DA38-17FB-E4DD09C42D20}"/>
              </a:ext>
            </a:extLst>
          </p:cNvPr>
          <p:cNvGraphicFramePr>
            <a:graphicFrameLocks noGrp="1"/>
          </p:cNvGraphicFramePr>
          <p:nvPr/>
        </p:nvGraphicFramePr>
        <p:xfrm>
          <a:off x="3638939" y="1434296"/>
          <a:ext cx="8248265" cy="4453696"/>
        </p:xfrm>
        <a:graphic>
          <a:graphicData uri="http://schemas.openxmlformats.org/drawingml/2006/table">
            <a:tbl>
              <a:tblPr firstRow="1" bandRow="1">
                <a:tableStyleId>{5C22544A-7EE6-4342-B048-85BDC9FD1C3A}</a:tableStyleId>
              </a:tblPr>
              <a:tblGrid>
                <a:gridCol w="1069324">
                  <a:extLst>
                    <a:ext uri="{9D8B030D-6E8A-4147-A177-3AD203B41FA5}">
                      <a16:colId xmlns:a16="http://schemas.microsoft.com/office/drawing/2014/main" val="2154815023"/>
                    </a:ext>
                  </a:extLst>
                </a:gridCol>
                <a:gridCol w="1025563">
                  <a:extLst>
                    <a:ext uri="{9D8B030D-6E8A-4147-A177-3AD203B41FA5}">
                      <a16:colId xmlns:a16="http://schemas.microsoft.com/office/drawing/2014/main" val="3572431088"/>
                    </a:ext>
                  </a:extLst>
                </a:gridCol>
                <a:gridCol w="1025563">
                  <a:extLst>
                    <a:ext uri="{9D8B030D-6E8A-4147-A177-3AD203B41FA5}">
                      <a16:colId xmlns:a16="http://schemas.microsoft.com/office/drawing/2014/main" val="1368037662"/>
                    </a:ext>
                  </a:extLst>
                </a:gridCol>
                <a:gridCol w="1025563">
                  <a:extLst>
                    <a:ext uri="{9D8B030D-6E8A-4147-A177-3AD203B41FA5}">
                      <a16:colId xmlns:a16="http://schemas.microsoft.com/office/drawing/2014/main" val="379210865"/>
                    </a:ext>
                  </a:extLst>
                </a:gridCol>
                <a:gridCol w="1025563">
                  <a:extLst>
                    <a:ext uri="{9D8B030D-6E8A-4147-A177-3AD203B41FA5}">
                      <a16:colId xmlns:a16="http://schemas.microsoft.com/office/drawing/2014/main" val="1024920924"/>
                    </a:ext>
                  </a:extLst>
                </a:gridCol>
                <a:gridCol w="1025563">
                  <a:extLst>
                    <a:ext uri="{9D8B030D-6E8A-4147-A177-3AD203B41FA5}">
                      <a16:colId xmlns:a16="http://schemas.microsoft.com/office/drawing/2014/main" val="3047958244"/>
                    </a:ext>
                  </a:extLst>
                </a:gridCol>
                <a:gridCol w="1025563">
                  <a:extLst>
                    <a:ext uri="{9D8B030D-6E8A-4147-A177-3AD203B41FA5}">
                      <a16:colId xmlns:a16="http://schemas.microsoft.com/office/drawing/2014/main" val="1722537837"/>
                    </a:ext>
                  </a:extLst>
                </a:gridCol>
                <a:gridCol w="1025563">
                  <a:extLst>
                    <a:ext uri="{9D8B030D-6E8A-4147-A177-3AD203B41FA5}">
                      <a16:colId xmlns:a16="http://schemas.microsoft.com/office/drawing/2014/main" val="4045472129"/>
                    </a:ext>
                  </a:extLst>
                </a:gridCol>
              </a:tblGrid>
              <a:tr h="412056">
                <a:tc>
                  <a:txBody>
                    <a:bodyPr/>
                    <a:lstStyle/>
                    <a:p>
                      <a:pPr algn="ct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Application Fee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Amount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Installment 1</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2</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3</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4</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Installment 5</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412056">
                <a:tc>
                  <a:txBody>
                    <a:bodyPr/>
                    <a:lstStyle/>
                    <a:p>
                      <a:pPr algn="l"/>
                      <a:r>
                        <a:rPr lang="en-US" sz="1200" dirty="0">
                          <a:solidFill>
                            <a:schemeClr val="tx1"/>
                          </a:solidFill>
                        </a:rPr>
                        <a:t>Date of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 Jan 2025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262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Amount paid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10,00,000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5,00,000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5,00,000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5,00,000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5,00,000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384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Mode of Payment</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Bank Transfer</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Bank Transfer</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Offline RTGS</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241277">
                <a:tc>
                  <a:txBody>
                    <a:bodyPr/>
                    <a:lstStyle/>
                    <a:p>
                      <a:r>
                        <a:rPr lang="en-US" sz="1100" dirty="0">
                          <a:solidFill>
                            <a:schemeClr val="tx1"/>
                          </a:solidFill>
                        </a:rPr>
                        <a:t>Bank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SBI</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SBI</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HDFC</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2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Branch</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Malleswaram</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r h="289583">
                <a:tc>
                  <a:txBody>
                    <a:bodyPr/>
                    <a:lstStyle/>
                    <a:p>
                      <a:r>
                        <a:rPr lang="en-US" sz="1100" dirty="0">
                          <a:solidFill>
                            <a:schemeClr val="tx1"/>
                          </a:solidFill>
                        </a:rPr>
                        <a:t>IFSC</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100" dirty="0">
                          <a:solidFill>
                            <a:schemeClr val="tx1"/>
                          </a:solidFill>
                        </a:rPr>
                        <a:t>SBIN2154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dirty="0">
                          <a:solidFill>
                            <a:schemeClr val="tx1"/>
                          </a:solidFill>
                        </a:rPr>
                        <a:t>SBIN2154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HDFC000125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00193"/>
                  </a:ext>
                </a:extLst>
              </a:tr>
              <a:tr h="384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Transaction Number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a:solidFill>
                            <a:schemeClr val="tx1"/>
                          </a:solidFill>
                        </a:rPr>
                        <a:t>12365487954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12365487954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95874562315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566641"/>
                  </a:ext>
                </a:extLst>
              </a:tr>
              <a:tr h="384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Attachment</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653918"/>
                  </a:ext>
                </a:extLst>
              </a:tr>
              <a:tr h="535673">
                <a:tc>
                  <a:txBody>
                    <a:bodyPr/>
                    <a:lstStyle/>
                    <a:p>
                      <a:r>
                        <a:rPr lang="en-US" sz="1100" dirty="0">
                          <a:solidFill>
                            <a:schemeClr val="tx1"/>
                          </a:solidFill>
                        </a:rPr>
                        <a:t>Document Shared / Uploaded</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6558210"/>
                  </a:ext>
                </a:extLst>
              </a:tr>
              <a:tr h="535673">
                <a:tc>
                  <a:txBody>
                    <a:bodyPr/>
                    <a:lstStyle/>
                    <a:p>
                      <a:r>
                        <a:rPr lang="en-US" sz="1100" dirty="0">
                          <a:solidFill>
                            <a:schemeClr val="tx1"/>
                          </a:solidFill>
                        </a:rPr>
                        <a:t>Forms Uploaded by Customer</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4588709"/>
                  </a:ext>
                </a:extLst>
              </a:tr>
            </a:tbl>
          </a:graphicData>
        </a:graphic>
      </p:graphicFrame>
      <p:sp>
        <p:nvSpPr>
          <p:cNvPr id="27" name="Rectangle: Beveled 26">
            <a:extLst>
              <a:ext uri="{FF2B5EF4-FFF2-40B4-BE49-F238E27FC236}">
                <a16:creationId xmlns:a16="http://schemas.microsoft.com/office/drawing/2014/main" id="{0E4FEB9D-C50E-BAAD-7EDC-ECC86A1DAF88}"/>
              </a:ext>
            </a:extLst>
          </p:cNvPr>
          <p:cNvSpPr/>
          <p:nvPr/>
        </p:nvSpPr>
        <p:spPr>
          <a:xfrm>
            <a:off x="5821906" y="430770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6" name="Rectangle: Beveled 5">
            <a:extLst>
              <a:ext uri="{FF2B5EF4-FFF2-40B4-BE49-F238E27FC236}">
                <a16:creationId xmlns:a16="http://schemas.microsoft.com/office/drawing/2014/main" id="{2827C02F-BFA3-E294-4F3A-74E184D391DD}"/>
              </a:ext>
            </a:extLst>
          </p:cNvPr>
          <p:cNvSpPr/>
          <p:nvPr/>
        </p:nvSpPr>
        <p:spPr>
          <a:xfrm>
            <a:off x="4786208" y="4808475"/>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NoC</a:t>
            </a:r>
            <a:endParaRPr lang="en-IN" sz="1050" dirty="0"/>
          </a:p>
        </p:txBody>
      </p:sp>
      <p:sp>
        <p:nvSpPr>
          <p:cNvPr id="7" name="Rectangle: Beveled 6">
            <a:extLst>
              <a:ext uri="{FF2B5EF4-FFF2-40B4-BE49-F238E27FC236}">
                <a16:creationId xmlns:a16="http://schemas.microsoft.com/office/drawing/2014/main" id="{EE3E9092-3DA4-2813-0740-DB0CD57304FD}"/>
              </a:ext>
            </a:extLst>
          </p:cNvPr>
          <p:cNvSpPr/>
          <p:nvPr/>
        </p:nvSpPr>
        <p:spPr>
          <a:xfrm>
            <a:off x="5821906" y="4808475"/>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Allotment letter</a:t>
            </a:r>
            <a:endParaRPr lang="en-IN" sz="1050" dirty="0"/>
          </a:p>
        </p:txBody>
      </p:sp>
      <p:sp>
        <p:nvSpPr>
          <p:cNvPr id="8" name="Rectangle: Beveled 7">
            <a:extLst>
              <a:ext uri="{FF2B5EF4-FFF2-40B4-BE49-F238E27FC236}">
                <a16:creationId xmlns:a16="http://schemas.microsoft.com/office/drawing/2014/main" id="{4EF6088E-6457-1F69-BE08-8A5C1B407C82}"/>
              </a:ext>
            </a:extLst>
          </p:cNvPr>
          <p:cNvSpPr/>
          <p:nvPr/>
        </p:nvSpPr>
        <p:spPr>
          <a:xfrm>
            <a:off x="6854876" y="4322633"/>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9" name="Rectangle: Beveled 8">
            <a:extLst>
              <a:ext uri="{FF2B5EF4-FFF2-40B4-BE49-F238E27FC236}">
                <a16:creationId xmlns:a16="http://schemas.microsoft.com/office/drawing/2014/main" id="{9A2E0029-B79A-493B-58E5-4B0416AF156C}"/>
              </a:ext>
            </a:extLst>
          </p:cNvPr>
          <p:cNvSpPr/>
          <p:nvPr/>
        </p:nvSpPr>
        <p:spPr>
          <a:xfrm>
            <a:off x="7859853" y="430770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10" name="Arrow: Left 9">
            <a:hlinkClick r:id="rId5" action="ppaction://hlinksldjump"/>
            <a:extLst>
              <a:ext uri="{FF2B5EF4-FFF2-40B4-BE49-F238E27FC236}">
                <a16:creationId xmlns:a16="http://schemas.microsoft.com/office/drawing/2014/main" id="{BEA4BB85-61CA-B9F7-D293-D3603746442C}"/>
              </a:ext>
            </a:extLst>
          </p:cNvPr>
          <p:cNvSpPr/>
          <p:nvPr/>
        </p:nvSpPr>
        <p:spPr>
          <a:xfrm>
            <a:off x="167952" y="633522"/>
            <a:ext cx="569166" cy="39188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Beveled 10">
            <a:extLst>
              <a:ext uri="{FF2B5EF4-FFF2-40B4-BE49-F238E27FC236}">
                <a16:creationId xmlns:a16="http://schemas.microsoft.com/office/drawing/2014/main" id="{B60C6F70-B445-7D99-72E2-54F3DC06C3AC}"/>
              </a:ext>
            </a:extLst>
          </p:cNvPr>
          <p:cNvSpPr/>
          <p:nvPr/>
        </p:nvSpPr>
        <p:spPr>
          <a:xfrm>
            <a:off x="8864082" y="430770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12" name="Rectangle: Beveled 11">
            <a:extLst>
              <a:ext uri="{FF2B5EF4-FFF2-40B4-BE49-F238E27FC236}">
                <a16:creationId xmlns:a16="http://schemas.microsoft.com/office/drawing/2014/main" id="{00E0DDF6-5A17-2136-7B93-C95B1721EE01}"/>
              </a:ext>
            </a:extLst>
          </p:cNvPr>
          <p:cNvSpPr/>
          <p:nvPr/>
        </p:nvSpPr>
        <p:spPr>
          <a:xfrm>
            <a:off x="9922701" y="430770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13" name="Rectangle: Beveled 12">
            <a:extLst>
              <a:ext uri="{FF2B5EF4-FFF2-40B4-BE49-F238E27FC236}">
                <a16:creationId xmlns:a16="http://schemas.microsoft.com/office/drawing/2014/main" id="{FF138E57-9E33-A6C5-B0C8-9F9CD0CA72AC}"/>
              </a:ext>
            </a:extLst>
          </p:cNvPr>
          <p:cNvSpPr/>
          <p:nvPr/>
        </p:nvSpPr>
        <p:spPr>
          <a:xfrm>
            <a:off x="10955671" y="430770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Challan</a:t>
            </a:r>
            <a:endParaRPr lang="en-IN" sz="1050" dirty="0"/>
          </a:p>
        </p:txBody>
      </p:sp>
      <p:sp>
        <p:nvSpPr>
          <p:cNvPr id="14" name="Rectangle: Beveled 13">
            <a:extLst>
              <a:ext uri="{FF2B5EF4-FFF2-40B4-BE49-F238E27FC236}">
                <a16:creationId xmlns:a16="http://schemas.microsoft.com/office/drawing/2014/main" id="{9A0A31DD-AEB3-F377-EA7B-DB1C5E14778F}"/>
              </a:ext>
            </a:extLst>
          </p:cNvPr>
          <p:cNvSpPr/>
          <p:nvPr/>
        </p:nvSpPr>
        <p:spPr>
          <a:xfrm>
            <a:off x="4786208" y="541169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26QB</a:t>
            </a:r>
            <a:endParaRPr lang="en-IN" sz="1050" dirty="0"/>
          </a:p>
        </p:txBody>
      </p:sp>
      <p:sp>
        <p:nvSpPr>
          <p:cNvPr id="16" name="Rectangle: Beveled 15">
            <a:extLst>
              <a:ext uri="{FF2B5EF4-FFF2-40B4-BE49-F238E27FC236}">
                <a16:creationId xmlns:a16="http://schemas.microsoft.com/office/drawing/2014/main" id="{10D6E82D-E720-D0A6-926E-EB396FE540D8}"/>
              </a:ext>
            </a:extLst>
          </p:cNvPr>
          <p:cNvSpPr/>
          <p:nvPr/>
        </p:nvSpPr>
        <p:spPr>
          <a:xfrm>
            <a:off x="5821906" y="5411691"/>
            <a:ext cx="884858" cy="298642"/>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16B</a:t>
            </a:r>
            <a:endParaRPr lang="en-IN" sz="1050" dirty="0"/>
          </a:p>
        </p:txBody>
      </p:sp>
    </p:spTree>
    <p:extLst>
      <p:ext uri="{BB962C8B-B14F-4D97-AF65-F5344CB8AC3E}">
        <p14:creationId xmlns:p14="http://schemas.microsoft.com/office/powerpoint/2010/main" val="3226651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FBD60DD-D728-D98D-A4E3-2B4C1F4339DA}"/>
            </a:ext>
          </a:extLst>
        </p:cNvPr>
        <p:cNvGrpSpPr/>
        <p:nvPr/>
      </p:nvGrpSpPr>
      <p:grpSpPr>
        <a:xfrm>
          <a:off x="0" y="0"/>
          <a:ext cx="0" cy="0"/>
          <a:chOff x="0" y="0"/>
          <a:chExt cx="0" cy="0"/>
        </a:xfrm>
      </p:grpSpPr>
      <p:sp>
        <p:nvSpPr>
          <p:cNvPr id="2" name="Rectangle: Rounded Corners 1">
            <a:hlinkClick r:id="rId2" action="ppaction://hlinksldjump"/>
            <a:extLst>
              <a:ext uri="{FF2B5EF4-FFF2-40B4-BE49-F238E27FC236}">
                <a16:creationId xmlns:a16="http://schemas.microsoft.com/office/drawing/2014/main" id="{D51C8E37-4BFC-ED32-2E82-FD311B525DAD}"/>
              </a:ext>
            </a:extLst>
          </p:cNvPr>
          <p:cNvSpPr/>
          <p:nvPr/>
        </p:nvSpPr>
        <p:spPr>
          <a:xfrm>
            <a:off x="9110555" y="633522"/>
            <a:ext cx="1427584"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Logout</a:t>
            </a:r>
            <a:endParaRPr lang="en-IN" dirty="0"/>
          </a:p>
        </p:txBody>
      </p:sp>
      <p:sp>
        <p:nvSpPr>
          <p:cNvPr id="3" name="Rectangle 2">
            <a:extLst>
              <a:ext uri="{FF2B5EF4-FFF2-40B4-BE49-F238E27FC236}">
                <a16:creationId xmlns:a16="http://schemas.microsoft.com/office/drawing/2014/main" id="{1E64CEFC-040F-EA3A-6A53-3E1A219035F2}"/>
              </a:ext>
            </a:extLst>
          </p:cNvPr>
          <p:cNvSpPr/>
          <p:nvPr/>
        </p:nvSpPr>
        <p:spPr>
          <a:xfrm>
            <a:off x="2812390" y="633522"/>
            <a:ext cx="6051692" cy="391886"/>
          </a:xfrm>
          <a:prstGeom prst="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 4 employee Dashboard</a:t>
            </a:r>
            <a:endParaRPr lang="en-IN" dirty="0">
              <a:solidFill>
                <a:schemeClr val="tx1"/>
              </a:solidFill>
            </a:endParaRPr>
          </a:p>
        </p:txBody>
      </p:sp>
      <p:sp>
        <p:nvSpPr>
          <p:cNvPr id="4" name="Rectangle: Rounded Corners 3">
            <a:hlinkClick r:id="rId3" action="ppaction://hlinksldjump"/>
            <a:extLst>
              <a:ext uri="{FF2B5EF4-FFF2-40B4-BE49-F238E27FC236}">
                <a16:creationId xmlns:a16="http://schemas.microsoft.com/office/drawing/2014/main" id="{C801426F-AE7E-88BC-597A-7F634F5D3F2A}"/>
              </a:ext>
            </a:extLst>
          </p:cNvPr>
          <p:cNvSpPr/>
          <p:nvPr/>
        </p:nvSpPr>
        <p:spPr>
          <a:xfrm>
            <a:off x="1328823" y="633522"/>
            <a:ext cx="1324947"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Home</a:t>
            </a:r>
            <a:endParaRPr lang="en-IN" dirty="0"/>
          </a:p>
        </p:txBody>
      </p:sp>
      <p:graphicFrame>
        <p:nvGraphicFramePr>
          <p:cNvPr id="5" name="Table 4">
            <a:extLst>
              <a:ext uri="{FF2B5EF4-FFF2-40B4-BE49-F238E27FC236}">
                <a16:creationId xmlns:a16="http://schemas.microsoft.com/office/drawing/2014/main" id="{3B4771F4-ED64-4D8E-7E8B-4FCD7EA01BFA}"/>
              </a:ext>
            </a:extLst>
          </p:cNvPr>
          <p:cNvGraphicFramePr>
            <a:graphicFrameLocks noGrp="1"/>
          </p:cNvGraphicFramePr>
          <p:nvPr/>
        </p:nvGraphicFramePr>
        <p:xfrm>
          <a:off x="177282" y="1606075"/>
          <a:ext cx="11737910" cy="4547500"/>
        </p:xfrm>
        <a:graphic>
          <a:graphicData uri="http://schemas.openxmlformats.org/drawingml/2006/table">
            <a:tbl>
              <a:tblPr firstRow="1" bandRow="1">
                <a:tableStyleId>{5C22544A-7EE6-4342-B048-85BDC9FD1C3A}</a:tableStyleId>
              </a:tblPr>
              <a:tblGrid>
                <a:gridCol w="425541">
                  <a:extLst>
                    <a:ext uri="{9D8B030D-6E8A-4147-A177-3AD203B41FA5}">
                      <a16:colId xmlns:a16="http://schemas.microsoft.com/office/drawing/2014/main" val="2154815023"/>
                    </a:ext>
                  </a:extLst>
                </a:gridCol>
                <a:gridCol w="861080">
                  <a:extLst>
                    <a:ext uri="{9D8B030D-6E8A-4147-A177-3AD203B41FA5}">
                      <a16:colId xmlns:a16="http://schemas.microsoft.com/office/drawing/2014/main" val="3572431088"/>
                    </a:ext>
                  </a:extLst>
                </a:gridCol>
                <a:gridCol w="847545">
                  <a:extLst>
                    <a:ext uri="{9D8B030D-6E8A-4147-A177-3AD203B41FA5}">
                      <a16:colId xmlns:a16="http://schemas.microsoft.com/office/drawing/2014/main" val="2272372238"/>
                    </a:ext>
                  </a:extLst>
                </a:gridCol>
                <a:gridCol w="995945">
                  <a:extLst>
                    <a:ext uri="{9D8B030D-6E8A-4147-A177-3AD203B41FA5}">
                      <a16:colId xmlns:a16="http://schemas.microsoft.com/office/drawing/2014/main" val="465024823"/>
                    </a:ext>
                  </a:extLst>
                </a:gridCol>
                <a:gridCol w="868274">
                  <a:extLst>
                    <a:ext uri="{9D8B030D-6E8A-4147-A177-3AD203B41FA5}">
                      <a16:colId xmlns:a16="http://schemas.microsoft.com/office/drawing/2014/main" val="3912411152"/>
                    </a:ext>
                  </a:extLst>
                </a:gridCol>
                <a:gridCol w="950849">
                  <a:extLst>
                    <a:ext uri="{9D8B030D-6E8A-4147-A177-3AD203B41FA5}">
                      <a16:colId xmlns:a16="http://schemas.microsoft.com/office/drawing/2014/main" val="1115181657"/>
                    </a:ext>
                  </a:extLst>
                </a:gridCol>
                <a:gridCol w="802853">
                  <a:extLst>
                    <a:ext uri="{9D8B030D-6E8A-4147-A177-3AD203B41FA5}">
                      <a16:colId xmlns:a16="http://schemas.microsoft.com/office/drawing/2014/main" val="1387544093"/>
                    </a:ext>
                  </a:extLst>
                </a:gridCol>
                <a:gridCol w="985783">
                  <a:extLst>
                    <a:ext uri="{9D8B030D-6E8A-4147-A177-3AD203B41FA5}">
                      <a16:colId xmlns:a16="http://schemas.microsoft.com/office/drawing/2014/main" val="3860125346"/>
                    </a:ext>
                  </a:extLst>
                </a:gridCol>
                <a:gridCol w="995945">
                  <a:extLst>
                    <a:ext uri="{9D8B030D-6E8A-4147-A177-3AD203B41FA5}">
                      <a16:colId xmlns:a16="http://schemas.microsoft.com/office/drawing/2014/main" val="3854101383"/>
                    </a:ext>
                  </a:extLst>
                </a:gridCol>
                <a:gridCol w="914643">
                  <a:extLst>
                    <a:ext uri="{9D8B030D-6E8A-4147-A177-3AD203B41FA5}">
                      <a16:colId xmlns:a16="http://schemas.microsoft.com/office/drawing/2014/main" val="3669485228"/>
                    </a:ext>
                  </a:extLst>
                </a:gridCol>
                <a:gridCol w="1087408">
                  <a:extLst>
                    <a:ext uri="{9D8B030D-6E8A-4147-A177-3AD203B41FA5}">
                      <a16:colId xmlns:a16="http://schemas.microsoft.com/office/drawing/2014/main" val="2661805334"/>
                    </a:ext>
                  </a:extLst>
                </a:gridCol>
                <a:gridCol w="853667">
                  <a:extLst>
                    <a:ext uri="{9D8B030D-6E8A-4147-A177-3AD203B41FA5}">
                      <a16:colId xmlns:a16="http://schemas.microsoft.com/office/drawing/2014/main" val="1989666218"/>
                    </a:ext>
                  </a:extLst>
                </a:gridCol>
                <a:gridCol w="1148377">
                  <a:extLst>
                    <a:ext uri="{9D8B030D-6E8A-4147-A177-3AD203B41FA5}">
                      <a16:colId xmlns:a16="http://schemas.microsoft.com/office/drawing/2014/main" val="1899623565"/>
                    </a:ext>
                  </a:extLst>
                </a:gridCol>
              </a:tblGrid>
              <a:tr h="665693">
                <a:tc>
                  <a:txBody>
                    <a:bodyPr/>
                    <a:lstStyle/>
                    <a:p>
                      <a:pPr algn="ctr"/>
                      <a:r>
                        <a:rPr lang="en-US" sz="1200" dirty="0" err="1">
                          <a:solidFill>
                            <a:schemeClr val="tx1"/>
                          </a:solidFill>
                        </a:rPr>
                        <a:t>Sl</a:t>
                      </a:r>
                      <a:r>
                        <a:rPr lang="en-US" sz="1200" dirty="0">
                          <a:solidFill>
                            <a:schemeClr val="tx1"/>
                          </a:solidFill>
                        </a:rPr>
                        <a:t> No</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Project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Type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Purchaser Name</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Size of property</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Date of Booking</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Fees</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Booking Amount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Total Amount Paid</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Mode of Payment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Date of Transaction</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UTR Number</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Approve / Reject</a:t>
                      </a:r>
                      <a:endParaRPr lang="en-IN" sz="12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82070885"/>
                  </a:ext>
                </a:extLst>
              </a:tr>
              <a:tr h="838511">
                <a:tc>
                  <a:txBody>
                    <a:bodyPr/>
                    <a:lstStyle/>
                    <a:p>
                      <a:r>
                        <a:rPr lang="en-US" sz="1100" dirty="0">
                          <a:solidFill>
                            <a:schemeClr val="tx1"/>
                          </a:solidFill>
                        </a:rPr>
                        <a:t>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Kannimanike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Asdafsd</a:t>
                      </a:r>
                      <a:r>
                        <a:rPr lang="en-US" sz="1100" dirty="0">
                          <a:solidFill>
                            <a:schemeClr val="tx1"/>
                          </a:solidFill>
                        </a:rPr>
                        <a:t>  </a:t>
                      </a:r>
                      <a:r>
                        <a:rPr lang="en-US" sz="1100" dirty="0" err="1">
                          <a:solidFill>
                            <a:schemeClr val="tx1"/>
                          </a:solidFill>
                        </a:rPr>
                        <a:t>mgfdf</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2,50,000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Rs 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Net Banking</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1236547</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91242"/>
                  </a:ext>
                </a:extLst>
              </a:tr>
              <a:tr h="759648">
                <a:tc>
                  <a:txBody>
                    <a:bodyPr/>
                    <a:lstStyle/>
                    <a:p>
                      <a:r>
                        <a:rPr lang="en-US" sz="1100" dirty="0">
                          <a:solidFill>
                            <a:schemeClr val="tx1"/>
                          </a:solidFill>
                        </a:rPr>
                        <a:t>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Bank Branch RTGS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7896541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276222"/>
                  </a:ext>
                </a:extLst>
              </a:tr>
              <a:tr h="759648">
                <a:tc>
                  <a:txBody>
                    <a:bodyPr/>
                    <a:lstStyle/>
                    <a:p>
                      <a:r>
                        <a:rPr lang="en-US" sz="1100" dirty="0">
                          <a:solidFill>
                            <a:schemeClr val="tx1"/>
                          </a:solidFill>
                        </a:rPr>
                        <a:t>3</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Kannimanike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Bank Branch RTGS</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2546879</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71929"/>
                  </a:ext>
                </a:extLst>
              </a:tr>
              <a:tr h="759648">
                <a:tc>
                  <a:txBody>
                    <a:bodyPr/>
                    <a:lstStyle/>
                    <a:p>
                      <a:r>
                        <a:rPr lang="en-US" sz="1100" dirty="0">
                          <a:solidFill>
                            <a:schemeClr val="tx1"/>
                          </a:solidFill>
                        </a:rPr>
                        <a:t>4</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Kannimanike</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Phase 1</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Flats</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Asdafsd  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2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Bank Branch RTGS</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95123575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690501"/>
                  </a:ext>
                </a:extLst>
              </a:tr>
              <a:tr h="759648">
                <a:tc>
                  <a:txBody>
                    <a:bodyPr/>
                    <a:lstStyle/>
                    <a:p>
                      <a:r>
                        <a:rPr lang="en-US" sz="1100" dirty="0">
                          <a:solidFill>
                            <a:schemeClr val="tx1"/>
                          </a:solidFill>
                        </a:rPr>
                        <a:t>5</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err="1">
                          <a:solidFill>
                            <a:schemeClr val="tx1"/>
                          </a:solidFill>
                        </a:rPr>
                        <a:t>Hunnegere</a:t>
                      </a:r>
                      <a:r>
                        <a:rPr lang="en-US" sz="1100" dirty="0">
                          <a:solidFill>
                            <a:schemeClr val="tx1"/>
                          </a:solidFill>
                        </a:rPr>
                        <a:t> Phase 1</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Villa</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Asdafsd</a:t>
                      </a: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ptos" panose="02110004020202020204"/>
                          <a:ea typeface="+mn-ea"/>
                          <a:cs typeface="+mn-cs"/>
                        </a:rPr>
                        <a:t>mgfdf</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3 BHK</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1,200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Rs 2,50,000</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2,51,200</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Net Banking</a:t>
                      </a:r>
                      <a:endParaRPr lang="en-IN" sz="1100" dirty="0">
                        <a:solidFill>
                          <a:schemeClr val="tx1"/>
                        </a:solidFill>
                      </a:endParaRPr>
                    </a:p>
                    <a:p>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1 Jan 2025</a:t>
                      </a:r>
                      <a:endParaRPr kumimoji="0" lang="en-IN" sz="11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rPr>
                        <a:t>67198452</a:t>
                      </a:r>
                      <a:endParaRPr lang="en-IN" sz="1100"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dirty="0">
                        <a:solidFill>
                          <a:schemeClr val="tx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08035"/>
                  </a:ext>
                </a:extLst>
              </a:tr>
            </a:tbl>
          </a:graphicData>
        </a:graphic>
      </p:graphicFrame>
      <p:sp>
        <p:nvSpPr>
          <p:cNvPr id="6" name="Rectangle: Rounded Corners 5">
            <a:hlinkClick r:id="rId3" action="ppaction://hlinksldjump"/>
            <a:extLst>
              <a:ext uri="{FF2B5EF4-FFF2-40B4-BE49-F238E27FC236}">
                <a16:creationId xmlns:a16="http://schemas.microsoft.com/office/drawing/2014/main" id="{3950BDDD-2075-94D8-53FF-CEDBF6D6F8A0}"/>
              </a:ext>
            </a:extLst>
          </p:cNvPr>
          <p:cNvSpPr/>
          <p:nvPr/>
        </p:nvSpPr>
        <p:spPr>
          <a:xfrm>
            <a:off x="6120881" y="6255427"/>
            <a:ext cx="1153505" cy="391886"/>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t>
            </a:r>
            <a:endParaRPr lang="en-IN" dirty="0"/>
          </a:p>
        </p:txBody>
      </p:sp>
      <p:sp>
        <p:nvSpPr>
          <p:cNvPr id="7" name="Rectangle: Rounded Corners 6">
            <a:hlinkClick r:id="rId4" action="ppaction://hlinksldjump"/>
            <a:extLst>
              <a:ext uri="{FF2B5EF4-FFF2-40B4-BE49-F238E27FC236}">
                <a16:creationId xmlns:a16="http://schemas.microsoft.com/office/drawing/2014/main" id="{0499A58E-24F9-C7AF-5AFD-ECC3C9976A88}"/>
              </a:ext>
            </a:extLst>
          </p:cNvPr>
          <p:cNvSpPr/>
          <p:nvPr/>
        </p:nvSpPr>
        <p:spPr>
          <a:xfrm>
            <a:off x="10944812" y="2532513"/>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8" name="Rectangle: Rounded Corners 7">
            <a:hlinkClick r:id="rId4" action="ppaction://hlinksldjump"/>
            <a:extLst>
              <a:ext uri="{FF2B5EF4-FFF2-40B4-BE49-F238E27FC236}">
                <a16:creationId xmlns:a16="http://schemas.microsoft.com/office/drawing/2014/main" id="{3A853F05-6057-51DB-3B1E-12162972D64B}"/>
              </a:ext>
            </a:extLst>
          </p:cNvPr>
          <p:cNvSpPr/>
          <p:nvPr/>
        </p:nvSpPr>
        <p:spPr>
          <a:xfrm>
            <a:off x="10944811" y="3351859"/>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9" name="Rectangle: Rounded Corners 8">
            <a:hlinkClick r:id="rId4" action="ppaction://hlinksldjump"/>
            <a:extLst>
              <a:ext uri="{FF2B5EF4-FFF2-40B4-BE49-F238E27FC236}">
                <a16:creationId xmlns:a16="http://schemas.microsoft.com/office/drawing/2014/main" id="{9E7DCE62-DB69-D3F4-FD22-72C575EC7D68}"/>
              </a:ext>
            </a:extLst>
          </p:cNvPr>
          <p:cNvSpPr/>
          <p:nvPr/>
        </p:nvSpPr>
        <p:spPr>
          <a:xfrm>
            <a:off x="10944810" y="4171205"/>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0" name="Rectangle: Rounded Corners 9">
            <a:hlinkClick r:id="rId4" action="ppaction://hlinksldjump"/>
            <a:extLst>
              <a:ext uri="{FF2B5EF4-FFF2-40B4-BE49-F238E27FC236}">
                <a16:creationId xmlns:a16="http://schemas.microsoft.com/office/drawing/2014/main" id="{8359527D-82FB-DF64-20DB-7FF9C6D1CB9B}"/>
              </a:ext>
            </a:extLst>
          </p:cNvPr>
          <p:cNvSpPr/>
          <p:nvPr/>
        </p:nvSpPr>
        <p:spPr>
          <a:xfrm>
            <a:off x="10944810" y="4895818"/>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
        <p:nvSpPr>
          <p:cNvPr id="11" name="Rectangle: Rounded Corners 10">
            <a:hlinkClick r:id="rId4" action="ppaction://hlinksldjump"/>
            <a:extLst>
              <a:ext uri="{FF2B5EF4-FFF2-40B4-BE49-F238E27FC236}">
                <a16:creationId xmlns:a16="http://schemas.microsoft.com/office/drawing/2014/main" id="{A46DDB32-BB8D-3BAE-4E8F-FBCF23A982D1}"/>
              </a:ext>
            </a:extLst>
          </p:cNvPr>
          <p:cNvSpPr/>
          <p:nvPr/>
        </p:nvSpPr>
        <p:spPr>
          <a:xfrm>
            <a:off x="10944810" y="5620431"/>
            <a:ext cx="858415" cy="238679"/>
          </a:xfrm>
          <a:prstGeom prst="roundRect">
            <a:avLst/>
          </a:prstGeom>
          <a:solidFill>
            <a:schemeClr val="accent1">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Verify</a:t>
            </a:r>
            <a:endParaRPr lang="en-IN" sz="1400" dirty="0"/>
          </a:p>
        </p:txBody>
      </p:sp>
    </p:spTree>
    <p:extLst>
      <p:ext uri="{BB962C8B-B14F-4D97-AF65-F5344CB8AC3E}">
        <p14:creationId xmlns:p14="http://schemas.microsoft.com/office/powerpoint/2010/main" val="825099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7602</TotalTime>
  <Words>8812</Words>
  <Application>Microsoft Office PowerPoint</Application>
  <PresentationFormat>Widescreen</PresentationFormat>
  <Paragraphs>4263</Paragraphs>
  <Slides>101</Slides>
  <Notes>0</Notes>
  <HiddenSlides>96</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101</vt:i4>
      </vt:variant>
    </vt:vector>
  </HeadingPairs>
  <TitlesOfParts>
    <vt:vector size="104" baseType="lpstr">
      <vt:lpstr>Aptos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Vishva N Murthy</dc:creator>
  <cp:lastModifiedBy>Vishva N Murthy</cp:lastModifiedBy>
  <cp:revision>74</cp:revision>
  <dcterms:created xsi:type="dcterms:W3CDTF">2025-08-04T11:34:06Z</dcterms:created>
  <dcterms:modified xsi:type="dcterms:W3CDTF">2025-08-16T11:42:07Z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2025-08-04T11:34:15Z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28e061bd-73bf-4c8b-b886-3a4aa0b09ddc</vt:lpwstr>
  </property>
  <property fmtid="{D5CDD505-2E9C-101B-9397-08002B2CF9AE}" pid="7" name="MSIP_Label_defa4170-0d19-0005-0004-bc88714345d2_ActionId">
    <vt:lpwstr>bd5d7089-9cd4-4274-9731-fee681ece0af</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